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handoutMasterIdLst>
    <p:handoutMasterId r:id="rId90"/>
  </p:handoutMasterIdLst>
  <p:sldIdLst>
    <p:sldId id="256" r:id="rId2"/>
    <p:sldId id="312" r:id="rId3"/>
    <p:sldId id="313" r:id="rId4"/>
    <p:sldId id="257" r:id="rId5"/>
    <p:sldId id="258" r:id="rId6"/>
    <p:sldId id="314" r:id="rId7"/>
    <p:sldId id="259" r:id="rId8"/>
    <p:sldId id="279" r:id="rId9"/>
    <p:sldId id="261" r:id="rId10"/>
    <p:sldId id="329" r:id="rId11"/>
    <p:sldId id="260" r:id="rId12"/>
    <p:sldId id="264" r:id="rId13"/>
    <p:sldId id="285" r:id="rId14"/>
    <p:sldId id="283" r:id="rId15"/>
    <p:sldId id="282" r:id="rId16"/>
    <p:sldId id="284" r:id="rId17"/>
    <p:sldId id="294" r:id="rId18"/>
    <p:sldId id="310" r:id="rId19"/>
    <p:sldId id="272" r:id="rId20"/>
    <p:sldId id="286" r:id="rId21"/>
    <p:sldId id="274" r:id="rId22"/>
    <p:sldId id="287" r:id="rId23"/>
    <p:sldId id="315" r:id="rId24"/>
    <p:sldId id="316" r:id="rId25"/>
    <p:sldId id="318" r:id="rId26"/>
    <p:sldId id="319" r:id="rId27"/>
    <p:sldId id="330" r:id="rId28"/>
    <p:sldId id="331" r:id="rId29"/>
    <p:sldId id="332" r:id="rId30"/>
    <p:sldId id="321" r:id="rId31"/>
    <p:sldId id="320" r:id="rId32"/>
    <p:sldId id="322" r:id="rId33"/>
    <p:sldId id="323" r:id="rId34"/>
    <p:sldId id="324" r:id="rId35"/>
    <p:sldId id="325" r:id="rId36"/>
    <p:sldId id="326" r:id="rId37"/>
    <p:sldId id="327" r:id="rId38"/>
    <p:sldId id="328" r:id="rId39"/>
    <p:sldId id="333" r:id="rId40"/>
    <p:sldId id="334" r:id="rId41"/>
    <p:sldId id="335" r:id="rId42"/>
    <p:sldId id="336" r:id="rId43"/>
    <p:sldId id="337" r:id="rId44"/>
    <p:sldId id="338" r:id="rId45"/>
    <p:sldId id="339" r:id="rId46"/>
    <p:sldId id="340" r:id="rId47"/>
    <p:sldId id="341" r:id="rId48"/>
    <p:sldId id="342" r:id="rId49"/>
    <p:sldId id="343" r:id="rId50"/>
    <p:sldId id="344" r:id="rId51"/>
    <p:sldId id="345" r:id="rId52"/>
    <p:sldId id="346" r:id="rId53"/>
    <p:sldId id="347" r:id="rId54"/>
    <p:sldId id="348" r:id="rId55"/>
    <p:sldId id="349" r:id="rId56"/>
    <p:sldId id="350" r:id="rId57"/>
    <p:sldId id="351" r:id="rId58"/>
    <p:sldId id="352" r:id="rId59"/>
    <p:sldId id="353" r:id="rId60"/>
    <p:sldId id="354" r:id="rId61"/>
    <p:sldId id="355" r:id="rId62"/>
    <p:sldId id="356" r:id="rId63"/>
    <p:sldId id="357" r:id="rId64"/>
    <p:sldId id="358" r:id="rId65"/>
    <p:sldId id="359" r:id="rId66"/>
    <p:sldId id="360" r:id="rId67"/>
    <p:sldId id="361" r:id="rId68"/>
    <p:sldId id="362" r:id="rId69"/>
    <p:sldId id="363" r:id="rId70"/>
    <p:sldId id="364" r:id="rId71"/>
    <p:sldId id="365" r:id="rId72"/>
    <p:sldId id="366" r:id="rId73"/>
    <p:sldId id="367" r:id="rId74"/>
    <p:sldId id="368" r:id="rId75"/>
    <p:sldId id="369" r:id="rId76"/>
    <p:sldId id="370" r:id="rId77"/>
    <p:sldId id="371" r:id="rId78"/>
    <p:sldId id="372" r:id="rId79"/>
    <p:sldId id="373" r:id="rId80"/>
    <p:sldId id="374" r:id="rId81"/>
    <p:sldId id="375" r:id="rId82"/>
    <p:sldId id="376" r:id="rId83"/>
    <p:sldId id="377" r:id="rId84"/>
    <p:sldId id="378" r:id="rId85"/>
    <p:sldId id="379" r:id="rId86"/>
    <p:sldId id="380" r:id="rId87"/>
    <p:sldId id="381" r:id="rId88"/>
  </p:sldIdLst>
  <p:sldSz cx="9144000" cy="6858000" type="screen4x3"/>
  <p:notesSz cx="6797675" cy="9928225"/>
  <p:defaultTex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85" autoAdjust="0"/>
    <p:restoredTop sz="79700" autoAdjust="0"/>
  </p:normalViewPr>
  <p:slideViewPr>
    <p:cSldViewPr showGuides="1">
      <p:cViewPr>
        <p:scale>
          <a:sx n="66" d="100"/>
          <a:sy n="66" d="100"/>
        </p:scale>
        <p:origin x="-1464" y="-22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2" Type="http://schemas.openxmlformats.org/officeDocument/2006/relationships/oleObject" Target="file:///D:\HGRESEARCH\SAP\SAP%20Finanz%20Daten\SAP%20Maintenance%20and%20License%20Revenue%2099-10.xls"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file:///D:\HGRESEARCH\Salesforce\Salesforce%20Users%20Margins%20Net%20Income.xlsx" TargetMode="External"/><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oleObject" Target="file:///D:\HGRESEARCH\Salesforce\Salesforce%20Users%20Margins%20Net%20Income.xlsx" TargetMode="External"/><Relationship Id="rId1"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1039140273445491"/>
          <c:y val="9.3174945202901663E-2"/>
          <c:w val="0.77812499999999996"/>
          <c:h val="0.75420875420875422"/>
        </c:manualLayout>
      </c:layout>
      <c:lineChart>
        <c:grouping val="standard"/>
        <c:varyColors val="0"/>
        <c:ser>
          <c:idx val="0"/>
          <c:order val="0"/>
          <c:tx>
            <c:strRef>
              <c:f>Sheet1!$B$1</c:f>
              <c:strCache>
                <c:ptCount val="1"/>
                <c:pt idx="0">
                  <c:v>License</c:v>
                </c:pt>
              </c:strCache>
            </c:strRef>
          </c:tx>
          <c:spPr>
            <a:ln w="25400">
              <a:solidFill>
                <a:srgbClr val="339966"/>
              </a:solidFill>
              <a:prstDash val="solid"/>
            </a:ln>
          </c:spPr>
          <c:marker>
            <c:symbol val="diamond"/>
            <c:size val="7"/>
            <c:spPr>
              <a:solidFill>
                <a:srgbClr val="000080"/>
              </a:solidFill>
              <a:ln>
                <a:solidFill>
                  <a:srgbClr val="000080"/>
                </a:solidFill>
                <a:prstDash val="solid"/>
              </a:ln>
            </c:spPr>
          </c:marker>
          <c:cat>
            <c:strRef>
              <c:f>Sheet1!$A$2:$A$24</c:f>
              <c:strCache>
                <c:ptCount val="23"/>
                <c:pt idx="0">
                  <c:v>1993</c:v>
                </c:pt>
                <c:pt idx="1">
                  <c:v>1994</c:v>
                </c:pt>
                <c:pt idx="2">
                  <c:v>1995</c:v>
                </c:pt>
                <c:pt idx="3">
                  <c:v>1996</c:v>
                </c:pt>
                <c:pt idx="4">
                  <c:v>1997</c:v>
                </c:pt>
                <c:pt idx="5">
                  <c:v>1998</c:v>
                </c:pt>
                <c:pt idx="6">
                  <c:v>1999</c:v>
                </c:pt>
                <c:pt idx="7">
                  <c:v>2000</c:v>
                </c:pt>
                <c:pt idx="8">
                  <c:v>2001</c:v>
                </c:pt>
                <c:pt idx="9">
                  <c:v>2002</c:v>
                </c:pt>
                <c:pt idx="10">
                  <c:v>2003</c:v>
                </c:pt>
                <c:pt idx="11">
                  <c:v>2004</c:v>
                </c:pt>
                <c:pt idx="12">
                  <c:v>2005</c:v>
                </c:pt>
                <c:pt idx="13">
                  <c:v>2006</c:v>
                </c:pt>
                <c:pt idx="14">
                  <c:v>2007</c:v>
                </c:pt>
                <c:pt idx="15">
                  <c:v>2008</c:v>
                </c:pt>
                <c:pt idx="16">
                  <c:v>2009</c:v>
                </c:pt>
                <c:pt idx="17">
                  <c:v>2010</c:v>
                </c:pt>
                <c:pt idx="18">
                  <c:v>2011</c:v>
                </c:pt>
                <c:pt idx="19">
                  <c:v>2012</c:v>
                </c:pt>
                <c:pt idx="20">
                  <c:v>2013</c:v>
                </c:pt>
                <c:pt idx="21">
                  <c:v>2014</c:v>
                </c:pt>
                <c:pt idx="22">
                  <c:v>2015e</c:v>
                </c:pt>
              </c:strCache>
            </c:strRef>
          </c:cat>
          <c:val>
            <c:numRef>
              <c:f>Sheet1!$B$2:$B$24</c:f>
              <c:numCache>
                <c:formatCode>General</c:formatCode>
                <c:ptCount val="23"/>
                <c:pt idx="0">
                  <c:v>20</c:v>
                </c:pt>
                <c:pt idx="1">
                  <c:v>494.87179487179486</c:v>
                </c:pt>
                <c:pt idx="2">
                  <c:v>805.1282051282052</c:v>
                </c:pt>
                <c:pt idx="3">
                  <c:v>1126.1538461538462</c:v>
                </c:pt>
                <c:pt idx="4">
                  <c:v>1513.3333333333333</c:v>
                </c:pt>
                <c:pt idx="5">
                  <c:v>1896.9230769230769</c:v>
                </c:pt>
                <c:pt idx="6">
                  <c:v>1932</c:v>
                </c:pt>
                <c:pt idx="7">
                  <c:v>2459</c:v>
                </c:pt>
                <c:pt idx="8">
                  <c:v>2581</c:v>
                </c:pt>
                <c:pt idx="9">
                  <c:v>2291</c:v>
                </c:pt>
                <c:pt idx="10">
                  <c:v>2148</c:v>
                </c:pt>
                <c:pt idx="11">
                  <c:v>2361</c:v>
                </c:pt>
                <c:pt idx="12">
                  <c:v>2783</c:v>
                </c:pt>
                <c:pt idx="13">
                  <c:v>3071</c:v>
                </c:pt>
                <c:pt idx="14">
                  <c:v>3408</c:v>
                </c:pt>
                <c:pt idx="15">
                  <c:v>3606</c:v>
                </c:pt>
                <c:pt idx="16">
                  <c:v>2606</c:v>
                </c:pt>
                <c:pt idx="17">
                  <c:v>3263</c:v>
                </c:pt>
                <c:pt idx="18">
                  <c:v>4107</c:v>
                </c:pt>
                <c:pt idx="19">
                  <c:v>4658</c:v>
                </c:pt>
                <c:pt idx="20">
                  <c:v>4516</c:v>
                </c:pt>
                <c:pt idx="21">
                  <c:v>4399</c:v>
                </c:pt>
                <c:pt idx="22">
                  <c:v>4825</c:v>
                </c:pt>
              </c:numCache>
            </c:numRef>
          </c:val>
          <c:smooth val="0"/>
        </c:ser>
        <c:ser>
          <c:idx val="1"/>
          <c:order val="1"/>
          <c:tx>
            <c:strRef>
              <c:f>Sheet1!$F$1</c:f>
              <c:strCache>
                <c:ptCount val="1"/>
                <c:pt idx="0">
                  <c:v>Maintenance</c:v>
                </c:pt>
              </c:strCache>
            </c:strRef>
          </c:tx>
          <c:cat>
            <c:strRef>
              <c:f>Sheet1!$A$2:$A$24</c:f>
              <c:strCache>
                <c:ptCount val="23"/>
                <c:pt idx="0">
                  <c:v>1993</c:v>
                </c:pt>
                <c:pt idx="1">
                  <c:v>1994</c:v>
                </c:pt>
                <c:pt idx="2">
                  <c:v>1995</c:v>
                </c:pt>
                <c:pt idx="3">
                  <c:v>1996</c:v>
                </c:pt>
                <c:pt idx="4">
                  <c:v>1997</c:v>
                </c:pt>
                <c:pt idx="5">
                  <c:v>1998</c:v>
                </c:pt>
                <c:pt idx="6">
                  <c:v>1999</c:v>
                </c:pt>
                <c:pt idx="7">
                  <c:v>2000</c:v>
                </c:pt>
                <c:pt idx="8">
                  <c:v>2001</c:v>
                </c:pt>
                <c:pt idx="9">
                  <c:v>2002</c:v>
                </c:pt>
                <c:pt idx="10">
                  <c:v>2003</c:v>
                </c:pt>
                <c:pt idx="11">
                  <c:v>2004</c:v>
                </c:pt>
                <c:pt idx="12">
                  <c:v>2005</c:v>
                </c:pt>
                <c:pt idx="13">
                  <c:v>2006</c:v>
                </c:pt>
                <c:pt idx="14">
                  <c:v>2007</c:v>
                </c:pt>
                <c:pt idx="15">
                  <c:v>2008</c:v>
                </c:pt>
                <c:pt idx="16">
                  <c:v>2009</c:v>
                </c:pt>
                <c:pt idx="17">
                  <c:v>2010</c:v>
                </c:pt>
                <c:pt idx="18">
                  <c:v>2011</c:v>
                </c:pt>
                <c:pt idx="19">
                  <c:v>2012</c:v>
                </c:pt>
                <c:pt idx="20">
                  <c:v>2013</c:v>
                </c:pt>
                <c:pt idx="21">
                  <c:v>2014</c:v>
                </c:pt>
                <c:pt idx="22">
                  <c:v>2015e</c:v>
                </c:pt>
              </c:strCache>
            </c:strRef>
          </c:cat>
          <c:val>
            <c:numRef>
              <c:f>Sheet1!$F$2:$F$24</c:f>
              <c:numCache>
                <c:formatCode>General</c:formatCode>
                <c:ptCount val="23"/>
                <c:pt idx="0">
                  <c:v>1.0256410256410258</c:v>
                </c:pt>
                <c:pt idx="1">
                  <c:v>5.1282051282051286</c:v>
                </c:pt>
                <c:pt idx="2">
                  <c:v>42.051282051282051</c:v>
                </c:pt>
                <c:pt idx="3">
                  <c:v>150.76923076923077</c:v>
                </c:pt>
                <c:pt idx="4">
                  <c:v>264.10256410256409</c:v>
                </c:pt>
                <c:pt idx="5">
                  <c:v>503.07692307692309</c:v>
                </c:pt>
                <c:pt idx="6">
                  <c:v>1162</c:v>
                </c:pt>
                <c:pt idx="7">
                  <c:v>1670</c:v>
                </c:pt>
                <c:pt idx="8">
                  <c:v>2121</c:v>
                </c:pt>
                <c:pt idx="9">
                  <c:v>2423</c:v>
                </c:pt>
                <c:pt idx="10">
                  <c:v>2568</c:v>
                </c:pt>
                <c:pt idx="11">
                  <c:v>2823</c:v>
                </c:pt>
                <c:pt idx="12">
                  <c:v>3175</c:v>
                </c:pt>
                <c:pt idx="13">
                  <c:v>3534</c:v>
                </c:pt>
                <c:pt idx="14">
                  <c:v>3838</c:v>
                </c:pt>
                <c:pt idx="15">
                  <c:v>4593</c:v>
                </c:pt>
                <c:pt idx="16">
                  <c:v>5297</c:v>
                </c:pt>
                <c:pt idx="17">
                  <c:v>6135</c:v>
                </c:pt>
                <c:pt idx="18">
                  <c:v>7198</c:v>
                </c:pt>
                <c:pt idx="19">
                  <c:v>8237</c:v>
                </c:pt>
                <c:pt idx="20">
                  <c:v>8738</c:v>
                </c:pt>
                <c:pt idx="21">
                  <c:v>9368</c:v>
                </c:pt>
                <c:pt idx="22">
                  <c:v>10397</c:v>
                </c:pt>
              </c:numCache>
            </c:numRef>
          </c:val>
          <c:smooth val="0"/>
        </c:ser>
        <c:dLbls>
          <c:showLegendKey val="0"/>
          <c:showVal val="0"/>
          <c:showCatName val="0"/>
          <c:showSerName val="0"/>
          <c:showPercent val="0"/>
          <c:showBubbleSize val="0"/>
        </c:dLbls>
        <c:marker val="1"/>
        <c:smooth val="0"/>
        <c:axId val="203390976"/>
        <c:axId val="203392512"/>
      </c:lineChart>
      <c:catAx>
        <c:axId val="203390976"/>
        <c:scaling>
          <c:orientation val="minMax"/>
        </c:scaling>
        <c:delete val="0"/>
        <c:axPos val="b"/>
        <c:numFmt formatCode="General" sourceLinked="1"/>
        <c:majorTickMark val="out"/>
        <c:minorTickMark val="none"/>
        <c:tickLblPos val="nextTo"/>
        <c:spPr>
          <a:ln w="3175">
            <a:solidFill>
              <a:srgbClr val="000000"/>
            </a:solidFill>
            <a:prstDash val="solid"/>
          </a:ln>
        </c:spPr>
        <c:txPr>
          <a:bodyPr rot="5400000" vert="horz"/>
          <a:lstStyle/>
          <a:p>
            <a:pPr>
              <a:defRPr sz="1100" b="1" i="0" u="none" strike="noStrike" baseline="0">
                <a:solidFill>
                  <a:srgbClr val="000000"/>
                </a:solidFill>
                <a:latin typeface="Arial"/>
                <a:ea typeface="Arial"/>
                <a:cs typeface="Arial"/>
              </a:defRPr>
            </a:pPr>
            <a:endParaRPr lang="de-DE"/>
          </a:p>
        </c:txPr>
        <c:crossAx val="203392512"/>
        <c:crosses val="autoZero"/>
        <c:auto val="1"/>
        <c:lblAlgn val="ctr"/>
        <c:lblOffset val="100"/>
        <c:tickLblSkip val="1"/>
        <c:tickMarkSkip val="1"/>
        <c:noMultiLvlLbl val="0"/>
      </c:catAx>
      <c:valAx>
        <c:axId val="203392512"/>
        <c:scaling>
          <c:orientation val="minMax"/>
        </c:scaling>
        <c:delete val="0"/>
        <c:axPos val="l"/>
        <c:majorGridlines>
          <c:spPr>
            <a:ln w="3175">
              <a:solidFill>
                <a:srgbClr val="000000"/>
              </a:solidFill>
              <a:prstDash val="solid"/>
            </a:ln>
          </c:spPr>
        </c:majorGridlines>
        <c:title>
          <c:tx>
            <c:rich>
              <a:bodyPr/>
              <a:lstStyle/>
              <a:p>
                <a:pPr>
                  <a:defRPr sz="1000" b="1" i="0" u="none" strike="noStrike" baseline="0">
                    <a:solidFill>
                      <a:srgbClr val="000000"/>
                    </a:solidFill>
                    <a:latin typeface="Arial"/>
                    <a:ea typeface="Arial"/>
                    <a:cs typeface="Arial"/>
                  </a:defRPr>
                </a:pPr>
                <a:r>
                  <a:rPr lang="de-DE"/>
                  <a:t>Milliion €</a:t>
                </a:r>
              </a:p>
            </c:rich>
          </c:tx>
          <c:layout>
            <c:manualLayout>
              <c:xMode val="edge"/>
              <c:yMode val="edge"/>
              <c:x val="1.1458333333333333E-2"/>
              <c:y val="0.48989898989898989"/>
            </c:manualLayout>
          </c:layout>
          <c:overlay val="0"/>
          <c:spPr>
            <a:noFill/>
            <a:ln w="25400">
              <a:noFill/>
            </a:ln>
          </c:spPr>
        </c:title>
        <c:numFmt formatCode="General" sourceLinked="1"/>
        <c:majorTickMark val="out"/>
        <c:minorTickMark val="none"/>
        <c:tickLblPos val="nextTo"/>
        <c:spPr>
          <a:ln w="3175">
            <a:solidFill>
              <a:srgbClr val="000000"/>
            </a:solidFill>
            <a:prstDash val="solid"/>
          </a:ln>
        </c:spPr>
        <c:txPr>
          <a:bodyPr rot="0" vert="horz"/>
          <a:lstStyle/>
          <a:p>
            <a:pPr>
              <a:defRPr sz="1200" b="1" i="0" u="none" strike="noStrike" baseline="0">
                <a:solidFill>
                  <a:srgbClr val="000000"/>
                </a:solidFill>
                <a:latin typeface="Arial"/>
                <a:ea typeface="Arial"/>
                <a:cs typeface="Arial"/>
              </a:defRPr>
            </a:pPr>
            <a:endParaRPr lang="de-DE"/>
          </a:p>
        </c:txPr>
        <c:crossAx val="203390976"/>
        <c:crosses val="autoZero"/>
        <c:crossBetween val="between"/>
      </c:valAx>
      <c:spPr>
        <a:solidFill>
          <a:srgbClr val="C0C0C0"/>
        </a:solidFill>
        <a:ln w="12700">
          <a:solidFill>
            <a:srgbClr val="808080"/>
          </a:solidFill>
          <a:prstDash val="solid"/>
        </a:ln>
      </c:spPr>
    </c:plotArea>
    <c:legend>
      <c:legendPos val="r"/>
      <c:layout>
        <c:manualLayout>
          <c:xMode val="edge"/>
          <c:yMode val="edge"/>
          <c:x val="0.71875"/>
          <c:y val="0.7407407407407407"/>
          <c:w val="0.11891168384125259"/>
          <c:h val="7.2603394460479379E-2"/>
        </c:manualLayout>
      </c:layout>
      <c:overlay val="0"/>
      <c:spPr>
        <a:solidFill>
          <a:srgbClr val="FFFFFF"/>
        </a:solidFill>
        <a:ln w="3175">
          <a:solidFill>
            <a:srgbClr val="000000"/>
          </a:solidFill>
          <a:prstDash val="solid"/>
        </a:ln>
      </c:spPr>
      <c:txPr>
        <a:bodyPr/>
        <a:lstStyle/>
        <a:p>
          <a:pPr>
            <a:defRPr sz="920" b="1" i="0" u="none" strike="noStrike" baseline="0">
              <a:solidFill>
                <a:srgbClr val="000000"/>
              </a:solidFill>
              <a:latin typeface="Arial"/>
              <a:ea typeface="Arial"/>
              <a:cs typeface="Arial"/>
            </a:defRPr>
          </a:pPr>
          <a:endParaRPr lang="de-DE"/>
        </a:p>
      </c:txPr>
    </c:legend>
    <c:plotVisOnly val="1"/>
    <c:dispBlanksAs val="gap"/>
    <c:showDLblsOverMax val="0"/>
  </c:chart>
  <c:spPr>
    <a:noFill/>
    <a:ln w="9525">
      <a:noFill/>
    </a:ln>
  </c:spPr>
  <c:txPr>
    <a:bodyPr/>
    <a:lstStyle/>
    <a:p>
      <a:pPr>
        <a:defRPr sz="1000" b="0" i="0" u="none" strike="noStrike" baseline="0">
          <a:solidFill>
            <a:srgbClr val="000000"/>
          </a:solidFill>
          <a:latin typeface="Arial"/>
          <a:ea typeface="Arial"/>
          <a:cs typeface="Arial"/>
        </a:defRPr>
      </a:pPr>
      <a:endParaRPr lang="de-DE"/>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200"/>
            </a:pPr>
            <a:r>
              <a:rPr lang="en-US" sz="1200" b="1" i="0" u="none" strike="noStrike" kern="1200" baseline="0">
                <a:solidFill>
                  <a:sysClr val="windowText" lastClr="000000"/>
                </a:solidFill>
                <a:latin typeface="+mn-lt"/>
                <a:ea typeface="+mn-ea"/>
                <a:cs typeface="+mn-cs"/>
              </a:rPr>
              <a:t>Salesforce</a:t>
            </a:r>
            <a:r>
              <a:rPr lang="en-US" sz="1200"/>
              <a:t> Operating Margin (%)</a:t>
            </a:r>
          </a:p>
        </c:rich>
      </c:tx>
      <c:layout/>
      <c:overlay val="0"/>
    </c:title>
    <c:autoTitleDeleted val="0"/>
    <c:plotArea>
      <c:layout>
        <c:manualLayout>
          <c:layoutTarget val="inner"/>
          <c:xMode val="edge"/>
          <c:yMode val="edge"/>
          <c:x val="8.9685100267338974E-2"/>
          <c:y val="0.13689776818376084"/>
          <c:w val="0.87633154904360855"/>
          <c:h val="0.78917223278124715"/>
        </c:manualLayout>
      </c:layout>
      <c:barChart>
        <c:barDir val="col"/>
        <c:grouping val="clustered"/>
        <c:varyColors val="0"/>
        <c:ser>
          <c:idx val="0"/>
          <c:order val="0"/>
          <c:tx>
            <c:strRef>
              <c:f>Tabelle2!$A$2</c:f>
              <c:strCache>
                <c:ptCount val="1"/>
                <c:pt idx="0">
                  <c:v>Operating Margin (%)</c:v>
                </c:pt>
              </c:strCache>
            </c:strRef>
          </c:tx>
          <c:invertIfNegative val="0"/>
          <c:dLbls>
            <c:txPr>
              <a:bodyPr/>
              <a:lstStyle/>
              <a:p>
                <a:pPr>
                  <a:defRPr sz="900" b="1"/>
                </a:pPr>
                <a:endParaRPr lang="de-DE"/>
              </a:p>
            </c:txPr>
            <c:showLegendKey val="0"/>
            <c:showVal val="1"/>
            <c:showCatName val="0"/>
            <c:showSerName val="0"/>
            <c:showPercent val="0"/>
            <c:showBubbleSize val="0"/>
            <c:showLeaderLines val="0"/>
          </c:dLbls>
          <c:cat>
            <c:strRef>
              <c:f>Tabelle2!$B$1:$J$1</c:f>
              <c:strCache>
                <c:ptCount val="9"/>
                <c:pt idx="0">
                  <c:v>2003</c:v>
                </c:pt>
                <c:pt idx="1">
                  <c:v>2004</c:v>
                </c:pt>
                <c:pt idx="2">
                  <c:v>2005</c:v>
                </c:pt>
                <c:pt idx="3">
                  <c:v>2006</c:v>
                </c:pt>
                <c:pt idx="4">
                  <c:v>2007</c:v>
                </c:pt>
                <c:pt idx="5">
                  <c:v>2008</c:v>
                </c:pt>
                <c:pt idx="6">
                  <c:v>2009</c:v>
                </c:pt>
                <c:pt idx="7">
                  <c:v>2010</c:v>
                </c:pt>
                <c:pt idx="8">
                  <c:v>2011e</c:v>
                </c:pt>
              </c:strCache>
            </c:strRef>
          </c:cat>
          <c:val>
            <c:numRef>
              <c:f>Tabelle2!$B$2:$J$2</c:f>
              <c:numCache>
                <c:formatCode>General</c:formatCode>
                <c:ptCount val="9"/>
                <c:pt idx="0">
                  <c:v>-19.7</c:v>
                </c:pt>
                <c:pt idx="1">
                  <c:v>4.3</c:v>
                </c:pt>
                <c:pt idx="2">
                  <c:v>5.2</c:v>
                </c:pt>
                <c:pt idx="3">
                  <c:v>9</c:v>
                </c:pt>
                <c:pt idx="4">
                  <c:v>2.2999999999999998</c:v>
                </c:pt>
                <c:pt idx="5">
                  <c:v>6</c:v>
                </c:pt>
                <c:pt idx="6">
                  <c:v>8.3000000000000007</c:v>
                </c:pt>
                <c:pt idx="7">
                  <c:v>8.8000000000000007</c:v>
                </c:pt>
                <c:pt idx="8">
                  <c:v>7.6</c:v>
                </c:pt>
              </c:numCache>
            </c:numRef>
          </c:val>
        </c:ser>
        <c:dLbls>
          <c:showLegendKey val="0"/>
          <c:showVal val="0"/>
          <c:showCatName val="0"/>
          <c:showSerName val="0"/>
          <c:showPercent val="0"/>
          <c:showBubbleSize val="0"/>
        </c:dLbls>
        <c:gapWidth val="150"/>
        <c:axId val="40393728"/>
        <c:axId val="40399616"/>
      </c:barChart>
      <c:catAx>
        <c:axId val="40393728"/>
        <c:scaling>
          <c:orientation val="minMax"/>
        </c:scaling>
        <c:delete val="0"/>
        <c:axPos val="b"/>
        <c:majorTickMark val="out"/>
        <c:minorTickMark val="none"/>
        <c:tickLblPos val="nextTo"/>
        <c:txPr>
          <a:bodyPr/>
          <a:lstStyle/>
          <a:p>
            <a:pPr>
              <a:defRPr sz="1000" b="1"/>
            </a:pPr>
            <a:endParaRPr lang="de-DE"/>
          </a:p>
        </c:txPr>
        <c:crossAx val="40399616"/>
        <c:crosses val="autoZero"/>
        <c:auto val="1"/>
        <c:lblAlgn val="ctr"/>
        <c:lblOffset val="100"/>
        <c:noMultiLvlLbl val="0"/>
      </c:catAx>
      <c:valAx>
        <c:axId val="40399616"/>
        <c:scaling>
          <c:orientation val="minMax"/>
        </c:scaling>
        <c:delete val="0"/>
        <c:axPos val="l"/>
        <c:majorGridlines/>
        <c:numFmt formatCode="General" sourceLinked="1"/>
        <c:majorTickMark val="out"/>
        <c:minorTickMark val="none"/>
        <c:tickLblPos val="nextTo"/>
        <c:txPr>
          <a:bodyPr/>
          <a:lstStyle/>
          <a:p>
            <a:pPr>
              <a:defRPr sz="1000" b="1"/>
            </a:pPr>
            <a:endParaRPr lang="de-DE"/>
          </a:p>
        </c:txPr>
        <c:crossAx val="40393728"/>
        <c:crosses val="autoZero"/>
        <c:crossBetween val="between"/>
      </c:valAx>
    </c:plotArea>
    <c:plotVisOnly val="1"/>
    <c:dispBlanksAs val="gap"/>
    <c:showDLblsOverMax val="0"/>
  </c:chart>
  <c:spPr>
    <a:ln w="0">
      <a:noFill/>
    </a:ln>
  </c:sp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200"/>
            </a:pPr>
            <a:r>
              <a:rPr lang="en-US" sz="1200" b="1" i="0" u="none" strike="noStrike" kern="1200" baseline="0">
                <a:solidFill>
                  <a:sysClr val="windowText" lastClr="000000"/>
                </a:solidFill>
                <a:latin typeface="+mn-lt"/>
                <a:ea typeface="+mn-ea"/>
                <a:cs typeface="+mn-cs"/>
              </a:rPr>
              <a:t>Salesforce</a:t>
            </a:r>
            <a:r>
              <a:rPr lang="en-US" sz="1200"/>
              <a:t> Net Income per User (USD)</a:t>
            </a:r>
          </a:p>
        </c:rich>
      </c:tx>
      <c:layout/>
      <c:overlay val="0"/>
    </c:title>
    <c:autoTitleDeleted val="0"/>
    <c:plotArea>
      <c:layout>
        <c:manualLayout>
          <c:layoutTarget val="inner"/>
          <c:xMode val="edge"/>
          <c:yMode val="edge"/>
          <c:x val="5.7277510450082628E-2"/>
          <c:y val="0.19809773080336715"/>
          <c:w val="0.86032301776231457"/>
          <c:h val="0.78622359268028563"/>
        </c:manualLayout>
      </c:layout>
      <c:barChart>
        <c:barDir val="col"/>
        <c:grouping val="clustered"/>
        <c:varyColors val="0"/>
        <c:ser>
          <c:idx val="0"/>
          <c:order val="0"/>
          <c:tx>
            <c:strRef>
              <c:f>Tabelle2!$A$5</c:f>
              <c:strCache>
                <c:ptCount val="1"/>
                <c:pt idx="0">
                  <c:v>Net Income per user (USD)</c:v>
                </c:pt>
              </c:strCache>
            </c:strRef>
          </c:tx>
          <c:invertIfNegative val="0"/>
          <c:dLbls>
            <c:txPr>
              <a:bodyPr/>
              <a:lstStyle/>
              <a:p>
                <a:pPr>
                  <a:defRPr sz="900" b="1" i="0" baseline="0"/>
                </a:pPr>
                <a:endParaRPr lang="de-DE"/>
              </a:p>
            </c:txPr>
            <c:showLegendKey val="0"/>
            <c:showVal val="1"/>
            <c:showCatName val="0"/>
            <c:showSerName val="0"/>
            <c:showPercent val="0"/>
            <c:showBubbleSize val="0"/>
            <c:showLeaderLines val="0"/>
          </c:dLbls>
          <c:cat>
            <c:strRef>
              <c:f>Tabelle2!$B$1:$J$1</c:f>
              <c:strCache>
                <c:ptCount val="9"/>
                <c:pt idx="0">
                  <c:v>2003</c:v>
                </c:pt>
                <c:pt idx="1">
                  <c:v>2004</c:v>
                </c:pt>
                <c:pt idx="2">
                  <c:v>2005</c:v>
                </c:pt>
                <c:pt idx="3">
                  <c:v>2006</c:v>
                </c:pt>
                <c:pt idx="4">
                  <c:v>2007</c:v>
                </c:pt>
                <c:pt idx="5">
                  <c:v>2008</c:v>
                </c:pt>
                <c:pt idx="6">
                  <c:v>2009</c:v>
                </c:pt>
                <c:pt idx="7">
                  <c:v>2010</c:v>
                </c:pt>
                <c:pt idx="8">
                  <c:v>2011e</c:v>
                </c:pt>
              </c:strCache>
            </c:strRef>
          </c:cat>
          <c:val>
            <c:numRef>
              <c:f>Tabelle2!$B$5:$J$5</c:f>
              <c:numCache>
                <c:formatCode>0.00</c:formatCode>
                <c:ptCount val="9"/>
                <c:pt idx="0">
                  <c:v>-76.535433070866134</c:v>
                </c:pt>
                <c:pt idx="1">
                  <c:v>15.462555066079293</c:v>
                </c:pt>
                <c:pt idx="2">
                  <c:v>18.702290076335878</c:v>
                </c:pt>
                <c:pt idx="3">
                  <c:v>44.077399380804955</c:v>
                </c:pt>
                <c:pt idx="4">
                  <c:v>0.44181818181818183</c:v>
                </c:pt>
                <c:pt idx="5">
                  <c:v>12.237333333333334</c:v>
                </c:pt>
                <c:pt idx="6">
                  <c:v>2.1714000000000002</c:v>
                </c:pt>
                <c:pt idx="7">
                  <c:v>33.030421216848673</c:v>
                </c:pt>
                <c:pt idx="8">
                  <c:v>24.010472286334355</c:v>
                </c:pt>
              </c:numCache>
            </c:numRef>
          </c:val>
        </c:ser>
        <c:dLbls>
          <c:showLegendKey val="0"/>
          <c:showVal val="0"/>
          <c:showCatName val="0"/>
          <c:showSerName val="0"/>
          <c:showPercent val="0"/>
          <c:showBubbleSize val="0"/>
        </c:dLbls>
        <c:gapWidth val="150"/>
        <c:axId val="150448384"/>
        <c:axId val="206110720"/>
      </c:barChart>
      <c:catAx>
        <c:axId val="150448384"/>
        <c:scaling>
          <c:orientation val="minMax"/>
        </c:scaling>
        <c:delete val="0"/>
        <c:axPos val="b"/>
        <c:majorTickMark val="out"/>
        <c:minorTickMark val="none"/>
        <c:tickLblPos val="nextTo"/>
        <c:txPr>
          <a:bodyPr/>
          <a:lstStyle/>
          <a:p>
            <a:pPr>
              <a:defRPr sz="1000" b="1"/>
            </a:pPr>
            <a:endParaRPr lang="de-DE"/>
          </a:p>
        </c:txPr>
        <c:crossAx val="206110720"/>
        <c:crosses val="autoZero"/>
        <c:auto val="1"/>
        <c:lblAlgn val="ctr"/>
        <c:lblOffset val="100"/>
        <c:noMultiLvlLbl val="0"/>
      </c:catAx>
      <c:valAx>
        <c:axId val="206110720"/>
        <c:scaling>
          <c:orientation val="minMax"/>
        </c:scaling>
        <c:delete val="0"/>
        <c:axPos val="l"/>
        <c:majorGridlines/>
        <c:numFmt formatCode="0" sourceLinked="0"/>
        <c:majorTickMark val="out"/>
        <c:minorTickMark val="none"/>
        <c:tickLblPos val="nextTo"/>
        <c:txPr>
          <a:bodyPr/>
          <a:lstStyle/>
          <a:p>
            <a:pPr>
              <a:defRPr sz="1000" b="1"/>
            </a:pPr>
            <a:endParaRPr lang="de-DE"/>
          </a:p>
        </c:txPr>
        <c:crossAx val="150448384"/>
        <c:crosses val="autoZero"/>
        <c:crossBetween val="between"/>
      </c:valAx>
    </c:plotArea>
    <c:plotVisOnly val="1"/>
    <c:dispBlanksAs val="gap"/>
    <c:showDLblsOverMax val="0"/>
  </c:chart>
  <c:spPr>
    <a:ln>
      <a:noFill/>
    </a:ln>
  </c:spPr>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7762" name="Rectangle 2"/>
          <p:cNvSpPr>
            <a:spLocks noGrp="1" noChangeArrowheads="1"/>
          </p:cNvSpPr>
          <p:nvPr>
            <p:ph type="hdr" sz="quarter"/>
          </p:nvPr>
        </p:nvSpPr>
        <p:spPr bwMode="auto">
          <a:xfrm>
            <a:off x="0" y="0"/>
            <a:ext cx="294640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pPr>
              <a:defRPr/>
            </a:pPr>
            <a:endParaRPr lang="de-DE"/>
          </a:p>
        </p:txBody>
      </p:sp>
      <p:sp>
        <p:nvSpPr>
          <p:cNvPr id="117763" name="Rectangle 3"/>
          <p:cNvSpPr>
            <a:spLocks noGrp="1" noChangeArrowheads="1"/>
          </p:cNvSpPr>
          <p:nvPr>
            <p:ph type="dt" sz="quarter" idx="1"/>
          </p:nvPr>
        </p:nvSpPr>
        <p:spPr bwMode="auto">
          <a:xfrm>
            <a:off x="3849688" y="0"/>
            <a:ext cx="294640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pPr>
              <a:defRPr/>
            </a:pPr>
            <a:endParaRPr lang="de-DE"/>
          </a:p>
        </p:txBody>
      </p:sp>
      <p:sp>
        <p:nvSpPr>
          <p:cNvPr id="117764" name="Rectangle 4"/>
          <p:cNvSpPr>
            <a:spLocks noGrp="1" noChangeArrowheads="1"/>
          </p:cNvSpPr>
          <p:nvPr>
            <p:ph type="ftr" sz="quarter" idx="2"/>
          </p:nvPr>
        </p:nvSpPr>
        <p:spPr bwMode="auto">
          <a:xfrm>
            <a:off x="0" y="9429750"/>
            <a:ext cx="294640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pPr>
              <a:defRPr/>
            </a:pPr>
            <a:endParaRPr lang="de-DE"/>
          </a:p>
        </p:txBody>
      </p:sp>
      <p:sp>
        <p:nvSpPr>
          <p:cNvPr id="117765" name="Rectangle 5"/>
          <p:cNvSpPr>
            <a:spLocks noGrp="1" noChangeArrowheads="1"/>
          </p:cNvSpPr>
          <p:nvPr>
            <p:ph type="sldNum" sz="quarter" idx="3"/>
          </p:nvPr>
        </p:nvSpPr>
        <p:spPr bwMode="auto">
          <a:xfrm>
            <a:off x="3849688" y="9429750"/>
            <a:ext cx="294640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pPr>
              <a:defRPr/>
            </a:pPr>
            <a:fld id="{A32DF733-E6F0-40AB-84D4-AB93DDB41B49}" type="slidenum">
              <a:rPr lang="de-DE"/>
              <a:pPr>
                <a:defRPr/>
              </a:pPr>
              <a:t>‹Nr.›</a:t>
            </a:fld>
            <a:endParaRPr lang="de-DE"/>
          </a:p>
        </p:txBody>
      </p:sp>
    </p:spTree>
    <p:extLst>
      <p:ext uri="{BB962C8B-B14F-4D97-AF65-F5344CB8AC3E}">
        <p14:creationId xmlns:p14="http://schemas.microsoft.com/office/powerpoint/2010/main" val="14568103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4640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pPr>
              <a:defRPr/>
            </a:pPr>
            <a:endParaRPr lang="de-DE"/>
          </a:p>
        </p:txBody>
      </p:sp>
      <p:sp>
        <p:nvSpPr>
          <p:cNvPr id="3075" name="Rectangle 3"/>
          <p:cNvSpPr>
            <a:spLocks noGrp="1" noChangeArrowheads="1"/>
          </p:cNvSpPr>
          <p:nvPr>
            <p:ph type="dt" idx="1"/>
          </p:nvPr>
        </p:nvSpPr>
        <p:spPr bwMode="auto">
          <a:xfrm>
            <a:off x="3849688" y="0"/>
            <a:ext cx="294640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pPr>
              <a:defRPr/>
            </a:pPr>
            <a:endParaRPr lang="de-DE"/>
          </a:p>
        </p:txBody>
      </p:sp>
      <p:sp>
        <p:nvSpPr>
          <p:cNvPr id="101380" name="Rectangle 4"/>
          <p:cNvSpPr>
            <a:spLocks noGrp="1" noRot="1" noChangeAspect="1" noChangeArrowheads="1" noTextEdit="1"/>
          </p:cNvSpPr>
          <p:nvPr>
            <p:ph type="sldImg" idx="2"/>
          </p:nvPr>
        </p:nvSpPr>
        <p:spPr bwMode="auto">
          <a:xfrm>
            <a:off x="917575" y="744538"/>
            <a:ext cx="4962525" cy="3722687"/>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679450" y="4716463"/>
            <a:ext cx="5438775" cy="446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de-DE" noProof="0" smtClean="0"/>
              <a:t>Click to edit Master text styles</a:t>
            </a:r>
          </a:p>
          <a:p>
            <a:pPr lvl="1"/>
            <a:r>
              <a:rPr lang="de-DE" noProof="0" smtClean="0"/>
              <a:t>Second level</a:t>
            </a:r>
          </a:p>
          <a:p>
            <a:pPr lvl="2"/>
            <a:r>
              <a:rPr lang="de-DE" noProof="0" smtClean="0"/>
              <a:t>Third level</a:t>
            </a:r>
          </a:p>
          <a:p>
            <a:pPr lvl="3"/>
            <a:r>
              <a:rPr lang="de-DE" noProof="0" smtClean="0"/>
              <a:t>Fourth level</a:t>
            </a:r>
          </a:p>
          <a:p>
            <a:pPr lvl="4"/>
            <a:r>
              <a:rPr lang="de-DE" noProof="0" smtClean="0"/>
              <a:t>Fifth level</a:t>
            </a:r>
          </a:p>
        </p:txBody>
      </p:sp>
      <p:sp>
        <p:nvSpPr>
          <p:cNvPr id="3078" name="Rectangle 6"/>
          <p:cNvSpPr>
            <a:spLocks noGrp="1" noChangeArrowheads="1"/>
          </p:cNvSpPr>
          <p:nvPr>
            <p:ph type="ftr" sz="quarter" idx="4"/>
          </p:nvPr>
        </p:nvSpPr>
        <p:spPr bwMode="auto">
          <a:xfrm>
            <a:off x="0" y="9429750"/>
            <a:ext cx="294640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pPr>
              <a:defRPr/>
            </a:pPr>
            <a:endParaRPr lang="de-DE"/>
          </a:p>
        </p:txBody>
      </p:sp>
      <p:sp>
        <p:nvSpPr>
          <p:cNvPr id="3079" name="Rectangle 7"/>
          <p:cNvSpPr>
            <a:spLocks noGrp="1" noChangeArrowheads="1"/>
          </p:cNvSpPr>
          <p:nvPr>
            <p:ph type="sldNum" sz="quarter" idx="5"/>
          </p:nvPr>
        </p:nvSpPr>
        <p:spPr bwMode="auto">
          <a:xfrm>
            <a:off x="3849688" y="9429750"/>
            <a:ext cx="294640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pPr>
              <a:defRPr/>
            </a:pPr>
            <a:fld id="{59AC5630-4873-40D9-B1D3-82FD3E86B114}" type="slidenum">
              <a:rPr lang="de-DE"/>
              <a:pPr>
                <a:defRPr/>
              </a:pPr>
              <a:t>‹Nr.›</a:t>
            </a:fld>
            <a:endParaRPr lang="de-DE"/>
          </a:p>
        </p:txBody>
      </p:sp>
    </p:spTree>
    <p:extLst>
      <p:ext uri="{BB962C8B-B14F-4D97-AF65-F5344CB8AC3E}">
        <p14:creationId xmlns:p14="http://schemas.microsoft.com/office/powerpoint/2010/main" val="411670209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D848840A-649B-4CCD-8125-7137A59EC848}" type="slidenum">
              <a:rPr lang="de-DE" altLang="de-DE" smtClean="0"/>
              <a:pPr eaLnBrk="1" hangingPunct="1">
                <a:spcBef>
                  <a:spcPct val="0"/>
                </a:spcBef>
              </a:pPr>
              <a:t>1</a:t>
            </a:fld>
            <a:endParaRPr lang="de-DE" altLang="de-DE" smtClean="0"/>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p:spPr>
        <p:txBody>
          <a:bodyPr/>
          <a:lstStyle/>
          <a:p>
            <a:pPr eaLnBrk="1" hangingPunct="1"/>
            <a:endParaRPr lang="de-DE" altLang="de-DE"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93681A7F-E2E8-4FB1-9B34-29DD7523411C}" type="slidenum">
              <a:rPr lang="de-DE" altLang="de-DE" smtClean="0"/>
              <a:pPr eaLnBrk="1" hangingPunct="1">
                <a:spcBef>
                  <a:spcPct val="0"/>
                </a:spcBef>
              </a:pPr>
              <a:t>11</a:t>
            </a:fld>
            <a:endParaRPr lang="de-DE" altLang="de-DE" smtClean="0"/>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p:spPr>
        <p:txBody>
          <a:bodyPr/>
          <a:lstStyle/>
          <a:p>
            <a:pPr eaLnBrk="1" hangingPunct="1"/>
            <a:endParaRPr lang="de-DE" altLang="de-DE"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A1CD13FB-1580-43A8-A382-BABDD16C461B}" type="slidenum">
              <a:rPr lang="de-DE" altLang="de-DE" smtClean="0"/>
              <a:pPr eaLnBrk="1" hangingPunct="1">
                <a:spcBef>
                  <a:spcPct val="0"/>
                </a:spcBef>
              </a:pPr>
              <a:t>12</a:t>
            </a:fld>
            <a:endParaRPr lang="de-DE" altLang="de-DE"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p:spPr>
        <p:txBody>
          <a:bodyPr/>
          <a:lstStyle/>
          <a:p>
            <a:pPr eaLnBrk="1" hangingPunct="1"/>
            <a:endParaRPr lang="de-DE" altLang="de-DE"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61BFFEA6-3EB7-4CC8-B3EB-046AA2C32220}" type="slidenum">
              <a:rPr lang="de-DE" altLang="de-DE" smtClean="0"/>
              <a:pPr eaLnBrk="1" hangingPunct="1">
                <a:spcBef>
                  <a:spcPct val="0"/>
                </a:spcBef>
              </a:pPr>
              <a:t>13</a:t>
            </a:fld>
            <a:endParaRPr lang="de-DE" altLang="de-DE" smtClean="0"/>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p:spPr>
        <p:txBody>
          <a:bodyPr/>
          <a:lstStyle/>
          <a:p>
            <a:pPr eaLnBrk="1" hangingPunct="1"/>
            <a:endParaRPr lang="de-DE" altLang="de-DE"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F025CED2-F78D-47F9-AAF8-AB7D7E14B4AE}" type="slidenum">
              <a:rPr lang="de-DE" altLang="de-DE" smtClean="0"/>
              <a:pPr eaLnBrk="1" hangingPunct="1">
                <a:spcBef>
                  <a:spcPct val="0"/>
                </a:spcBef>
              </a:pPr>
              <a:t>14</a:t>
            </a:fld>
            <a:endParaRPr lang="de-DE" altLang="de-DE" smtClean="0"/>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p:spPr>
        <p:txBody>
          <a:bodyPr/>
          <a:lstStyle/>
          <a:p>
            <a:pPr eaLnBrk="1" hangingPunct="1"/>
            <a:endParaRPr lang="de-DE" altLang="de-DE"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C83BC833-7CB2-4EAE-8F1D-889A1AF7BB1C}" type="slidenum">
              <a:rPr lang="de-DE" altLang="de-DE" smtClean="0"/>
              <a:pPr eaLnBrk="1" hangingPunct="1">
                <a:spcBef>
                  <a:spcPct val="0"/>
                </a:spcBef>
              </a:pPr>
              <a:t>15</a:t>
            </a:fld>
            <a:endParaRPr lang="de-DE" altLang="de-DE" smtClean="0"/>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p:spPr>
        <p:txBody>
          <a:bodyPr/>
          <a:lstStyle/>
          <a:p>
            <a:pPr eaLnBrk="1" hangingPunct="1"/>
            <a:endParaRPr lang="de-DE" altLang="de-DE"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B9BB5864-8F5B-44F4-8F6C-D668DA3FA512}" type="slidenum">
              <a:rPr lang="de-DE" altLang="de-DE" smtClean="0"/>
              <a:pPr eaLnBrk="1" hangingPunct="1">
                <a:spcBef>
                  <a:spcPct val="0"/>
                </a:spcBef>
              </a:pPr>
              <a:t>16</a:t>
            </a:fld>
            <a:endParaRPr lang="de-DE" altLang="de-DE" smtClean="0"/>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p:spPr>
        <p:txBody>
          <a:bodyPr/>
          <a:lstStyle/>
          <a:p>
            <a:pPr eaLnBrk="1" hangingPunct="1"/>
            <a:endParaRPr lang="de-DE" altLang="de-DE"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7D02BE31-2339-43D6-B0A9-4694B3EBAD76}" type="slidenum">
              <a:rPr lang="de-DE" altLang="de-DE" smtClean="0"/>
              <a:pPr eaLnBrk="1" hangingPunct="1">
                <a:spcBef>
                  <a:spcPct val="0"/>
                </a:spcBef>
              </a:pPr>
              <a:t>17</a:t>
            </a:fld>
            <a:endParaRPr lang="de-DE" altLang="de-DE" smtClean="0"/>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p:spPr>
        <p:txBody>
          <a:bodyPr/>
          <a:lstStyle/>
          <a:p>
            <a:pPr eaLnBrk="1" hangingPunct="1"/>
            <a:endParaRPr lang="de-DE" altLang="de-DE"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5CFEB995-473C-4B71-9187-BEA1EC6981A1}" type="slidenum">
              <a:rPr lang="de-DE" altLang="de-DE" smtClean="0"/>
              <a:pPr eaLnBrk="1" hangingPunct="1">
                <a:spcBef>
                  <a:spcPct val="0"/>
                </a:spcBef>
              </a:pPr>
              <a:t>18</a:t>
            </a:fld>
            <a:endParaRPr lang="de-DE" altLang="de-DE" smtClean="0"/>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p:spPr>
        <p:txBody>
          <a:bodyPr/>
          <a:lstStyle/>
          <a:p>
            <a:pPr eaLnBrk="1" hangingPunct="1"/>
            <a:endParaRPr lang="de-DE" altLang="de-DE"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1BDBF770-F665-483D-954D-5F3BD654B5A5}" type="slidenum">
              <a:rPr lang="de-DE" altLang="de-DE" smtClean="0"/>
              <a:pPr eaLnBrk="1" hangingPunct="1">
                <a:spcBef>
                  <a:spcPct val="0"/>
                </a:spcBef>
              </a:pPr>
              <a:t>19</a:t>
            </a:fld>
            <a:endParaRPr lang="de-DE" altLang="de-DE" smtClean="0"/>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p:spPr>
        <p:txBody>
          <a:bodyPr/>
          <a:lstStyle/>
          <a:p>
            <a:pPr eaLnBrk="1" hangingPunct="1"/>
            <a:endParaRPr lang="de-DE" altLang="de-DE"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27495DFB-C7FE-4BC3-989C-5241C77BC0B5}" type="slidenum">
              <a:rPr lang="de-DE" altLang="de-DE" smtClean="0"/>
              <a:pPr eaLnBrk="1" hangingPunct="1">
                <a:spcBef>
                  <a:spcPct val="0"/>
                </a:spcBef>
              </a:pPr>
              <a:t>20</a:t>
            </a:fld>
            <a:endParaRPr lang="de-DE" altLang="de-DE" smtClean="0"/>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xfrm>
            <a:off x="906463" y="4716463"/>
            <a:ext cx="4984750" cy="4467225"/>
          </a:xfrm>
          <a:noFill/>
        </p:spPr>
        <p:txBody>
          <a:bodyPr/>
          <a:lstStyle/>
          <a:p>
            <a:pPr eaLnBrk="1" hangingPunct="1"/>
            <a:endParaRPr lang="de-DE" altLang="de-DE"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2F772633-BE5E-4E6A-A7EB-395BA82F1414}" type="slidenum">
              <a:rPr lang="de-DE" altLang="de-DE" smtClean="0"/>
              <a:pPr eaLnBrk="1" hangingPunct="1">
                <a:spcBef>
                  <a:spcPct val="0"/>
                </a:spcBef>
              </a:pPr>
              <a:t>2</a:t>
            </a:fld>
            <a:endParaRPr lang="de-DE" altLang="de-DE" smtClean="0"/>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p:spPr>
        <p:txBody>
          <a:bodyPr/>
          <a:lstStyle/>
          <a:p>
            <a:pPr eaLnBrk="1" hangingPunct="1"/>
            <a:endParaRPr lang="de-DE" altLang="de-DE"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A3CE8F60-2CD0-43D1-96DC-089C89C89397}" type="slidenum">
              <a:rPr lang="de-DE" altLang="de-DE" smtClean="0"/>
              <a:pPr eaLnBrk="1" hangingPunct="1">
                <a:spcBef>
                  <a:spcPct val="0"/>
                </a:spcBef>
              </a:pPr>
              <a:t>21</a:t>
            </a:fld>
            <a:endParaRPr lang="de-DE" altLang="de-DE" smtClean="0"/>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p:spPr>
        <p:txBody>
          <a:bodyPr/>
          <a:lstStyle/>
          <a:p>
            <a:pPr eaLnBrk="1" hangingPunct="1"/>
            <a:endParaRPr lang="de-DE" altLang="de-DE"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3D9CECBF-FA93-406B-809E-D5A0C636036F}" type="slidenum">
              <a:rPr lang="de-DE" altLang="de-DE" smtClean="0"/>
              <a:pPr eaLnBrk="1" hangingPunct="1">
                <a:spcBef>
                  <a:spcPct val="0"/>
                </a:spcBef>
              </a:pPr>
              <a:t>22</a:t>
            </a:fld>
            <a:endParaRPr lang="de-DE" altLang="de-DE"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xfrm>
            <a:off x="906463" y="4716463"/>
            <a:ext cx="4984750" cy="4467225"/>
          </a:xfrm>
          <a:noFill/>
        </p:spPr>
        <p:txBody>
          <a:bodyPr/>
          <a:lstStyle/>
          <a:p>
            <a:pPr eaLnBrk="1" hangingPunct="1"/>
            <a:endParaRPr lang="de-DE" altLang="de-DE"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B566DE04-9B3D-45CC-9863-30CD52DDA8B5}" type="slidenum">
              <a:rPr lang="de-DE" altLang="de-DE" smtClean="0"/>
              <a:pPr eaLnBrk="1" hangingPunct="1">
                <a:spcBef>
                  <a:spcPct val="0"/>
                </a:spcBef>
              </a:pPr>
              <a:t>23</a:t>
            </a:fld>
            <a:endParaRPr lang="de-DE" altLang="de-DE" smtClean="0"/>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p:spPr>
        <p:txBody>
          <a:bodyPr/>
          <a:lstStyle/>
          <a:p>
            <a:pPr eaLnBrk="1" hangingPunct="1"/>
            <a:endParaRPr lang="de-DE" altLang="de-DE"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73879E5C-8A23-49F6-A7C8-078A73C2B479}" type="slidenum">
              <a:rPr lang="de-DE" altLang="de-DE" smtClean="0"/>
              <a:pPr eaLnBrk="1" hangingPunct="1">
                <a:spcBef>
                  <a:spcPct val="0"/>
                </a:spcBef>
              </a:pPr>
              <a:t>30</a:t>
            </a:fld>
            <a:endParaRPr lang="de-DE" altLang="de-DE" smtClean="0"/>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p:spPr>
        <p:txBody>
          <a:bodyPr/>
          <a:lstStyle/>
          <a:p>
            <a:pPr eaLnBrk="1" hangingPunct="1"/>
            <a:endParaRPr lang="de-DE" altLang="de-DE"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TextEdit="1"/>
          </p:cNvSpPr>
          <p:nvPr>
            <p:ph type="sldImg"/>
          </p:nvPr>
        </p:nvSpPr>
        <p:spPr>
          <a:ln/>
        </p:spPr>
      </p:sp>
      <p:sp>
        <p:nvSpPr>
          <p:cNvPr id="125955" name="Rectangle 3"/>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de-DE" altLang="de-DE"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FE7818B4-0716-47D0-AEA0-DDC8E63E0B7F}" type="slidenum">
              <a:rPr lang="de-DE" altLang="de-DE" smtClean="0">
                <a:latin typeface="Calibri" pitchFamily="34" charset="0"/>
              </a:rPr>
              <a:pPr eaLnBrk="1" hangingPunct="1">
                <a:spcBef>
                  <a:spcPct val="0"/>
                </a:spcBef>
              </a:pPr>
              <a:t>33</a:t>
            </a:fld>
            <a:endParaRPr lang="de-DE" altLang="de-DE" smtClean="0">
              <a:latin typeface="Calibri" pitchFamily="34" charset="0"/>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de-DE" altLang="de-DE"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7B43E443-6C7E-43A9-80E5-75E12FE2A4FA}" type="slidenum">
              <a:rPr lang="de-DE" altLang="de-DE" smtClean="0"/>
              <a:pPr eaLnBrk="1" hangingPunct="1">
                <a:spcBef>
                  <a:spcPct val="0"/>
                </a:spcBef>
              </a:pPr>
              <a:t>34</a:t>
            </a:fld>
            <a:endParaRPr lang="de-DE" altLang="de-DE" smtClean="0"/>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p:spPr>
        <p:txBody>
          <a:bodyPr/>
          <a:lstStyle/>
          <a:p>
            <a:pPr eaLnBrk="1" hangingPunct="1"/>
            <a:endParaRPr lang="de-DE" altLang="de-DE"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F4E15187-16E4-4505-A420-4D63049D4B32}" type="slidenum">
              <a:rPr lang="de-DE" altLang="de-DE" smtClean="0"/>
              <a:pPr eaLnBrk="1" hangingPunct="1">
                <a:spcBef>
                  <a:spcPct val="0"/>
                </a:spcBef>
              </a:pPr>
              <a:t>35</a:t>
            </a:fld>
            <a:endParaRPr lang="de-DE" altLang="de-DE" smtClean="0"/>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p:spPr>
        <p:txBody>
          <a:bodyPr/>
          <a:lstStyle/>
          <a:p>
            <a:pPr eaLnBrk="1" hangingPunct="1"/>
            <a:endParaRPr lang="de-DE" altLang="de-DE"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084F8200-9285-498E-A7E4-5BBC0B8D2032}" type="slidenum">
              <a:rPr lang="de-DE" altLang="de-DE" smtClean="0"/>
              <a:pPr eaLnBrk="1" hangingPunct="1">
                <a:spcBef>
                  <a:spcPct val="0"/>
                </a:spcBef>
              </a:pPr>
              <a:t>36</a:t>
            </a:fld>
            <a:endParaRPr lang="de-DE" altLang="de-DE" smtClean="0"/>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p:spPr>
        <p:txBody>
          <a:bodyPr/>
          <a:lstStyle/>
          <a:p>
            <a:pPr eaLnBrk="1" hangingPunct="1"/>
            <a:endParaRPr lang="de-DE" altLang="de-DE"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ADA1D695-3B92-4686-A370-3B0BFBE54105}" type="slidenum">
              <a:rPr lang="de-DE" altLang="de-DE" smtClean="0"/>
              <a:pPr eaLnBrk="1" hangingPunct="1">
                <a:spcBef>
                  <a:spcPct val="0"/>
                </a:spcBef>
              </a:pPr>
              <a:t>37</a:t>
            </a:fld>
            <a:endParaRPr lang="de-DE" altLang="de-DE" smtClean="0"/>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p:spPr>
        <p:txBody>
          <a:bodyPr/>
          <a:lstStyle/>
          <a:p>
            <a:pPr eaLnBrk="1" hangingPunct="1"/>
            <a:endParaRPr lang="de-DE" altLang="de-DE"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709659DA-6C81-4534-91F7-BEF472AC6E55}" type="slidenum">
              <a:rPr lang="de-DE" altLang="de-DE" smtClean="0"/>
              <a:pPr eaLnBrk="1" hangingPunct="1">
                <a:spcBef>
                  <a:spcPct val="0"/>
                </a:spcBef>
              </a:pPr>
              <a:t>3</a:t>
            </a:fld>
            <a:endParaRPr lang="de-DE" altLang="de-DE" smtClean="0"/>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p:spPr>
        <p:txBody>
          <a:bodyPr/>
          <a:lstStyle/>
          <a:p>
            <a:pPr eaLnBrk="1" hangingPunct="1"/>
            <a:endParaRPr lang="de-DE" altLang="de-DE"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TextEdit="1"/>
          </p:cNvSpPr>
          <p:nvPr>
            <p:ph type="sldImg"/>
          </p:nvPr>
        </p:nvSpPr>
        <p:spPr>
          <a:ln/>
        </p:spPr>
      </p:sp>
      <p:sp>
        <p:nvSpPr>
          <p:cNvPr id="132099" name="Rectangle 3"/>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de-DE" altLang="de-DE"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D6003924-4E97-4DA8-A904-B70C31D3AA54}" type="slidenum">
              <a:rPr lang="de-DE" altLang="de-DE" smtClean="0"/>
              <a:pPr eaLnBrk="1" hangingPunct="1">
                <a:spcBef>
                  <a:spcPct val="0"/>
                </a:spcBef>
              </a:pPr>
              <a:t>39</a:t>
            </a:fld>
            <a:endParaRPr lang="de-DE" altLang="de-DE" smtClean="0"/>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p:spPr>
        <p:txBody>
          <a:bodyPr/>
          <a:lstStyle/>
          <a:p>
            <a:pPr eaLnBrk="1" hangingPunct="1"/>
            <a:endParaRPr lang="de-DE" altLang="de-DE"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72CDB8BA-D6CC-4434-AD33-3785C6AD3AC8}" type="slidenum">
              <a:rPr lang="de-DE" altLang="de-DE" smtClean="0"/>
              <a:pPr eaLnBrk="1" hangingPunct="1">
                <a:spcBef>
                  <a:spcPct val="0"/>
                </a:spcBef>
              </a:pPr>
              <a:t>40</a:t>
            </a:fld>
            <a:endParaRPr lang="de-DE" altLang="de-DE" smtClean="0"/>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p:spPr>
        <p:txBody>
          <a:bodyPr/>
          <a:lstStyle/>
          <a:p>
            <a:pPr eaLnBrk="1" hangingPunct="1"/>
            <a:endParaRPr lang="de-DE" altLang="de-DE"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4F075800-099D-43E4-BE8A-FE75B874C7B9}" type="slidenum">
              <a:rPr lang="de-DE" altLang="de-DE" smtClean="0"/>
              <a:pPr eaLnBrk="1" hangingPunct="1">
                <a:spcBef>
                  <a:spcPct val="0"/>
                </a:spcBef>
              </a:pPr>
              <a:t>41</a:t>
            </a:fld>
            <a:endParaRPr lang="de-DE" altLang="de-DE" smtClean="0"/>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p:spPr>
        <p:txBody>
          <a:bodyPr/>
          <a:lstStyle/>
          <a:p>
            <a:pPr eaLnBrk="1" hangingPunct="1"/>
            <a:endParaRPr lang="de-DE" altLang="de-DE"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B1BAF0FE-B7F3-47BF-AF04-6AC2EC040DBF}" type="slidenum">
              <a:rPr lang="de-DE" altLang="de-DE" smtClean="0"/>
              <a:pPr eaLnBrk="1" hangingPunct="1">
                <a:spcBef>
                  <a:spcPct val="0"/>
                </a:spcBef>
              </a:pPr>
              <a:t>42</a:t>
            </a:fld>
            <a:endParaRPr lang="de-DE" altLang="de-DE" smtClean="0"/>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p:spPr>
        <p:txBody>
          <a:bodyPr/>
          <a:lstStyle/>
          <a:p>
            <a:pPr eaLnBrk="1" hangingPunct="1"/>
            <a:endParaRPr lang="de-DE" altLang="de-DE"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6D82AB06-DF68-456E-B1C1-F31AC64198A6}" type="slidenum">
              <a:rPr lang="de-DE" altLang="de-DE" smtClean="0"/>
              <a:pPr eaLnBrk="1" hangingPunct="1">
                <a:spcBef>
                  <a:spcPct val="0"/>
                </a:spcBef>
              </a:pPr>
              <a:t>43</a:t>
            </a:fld>
            <a:endParaRPr lang="de-DE" altLang="de-DE" smtClean="0"/>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p:spPr>
        <p:txBody>
          <a:bodyPr/>
          <a:lstStyle/>
          <a:p>
            <a:pPr eaLnBrk="1" hangingPunct="1"/>
            <a:endParaRPr lang="de-DE" altLang="de-DE"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7CF103B1-5FE8-42AB-92B7-F070B67818F3}" type="slidenum">
              <a:rPr lang="de-DE" altLang="de-DE" smtClean="0"/>
              <a:pPr eaLnBrk="1" hangingPunct="1">
                <a:spcBef>
                  <a:spcPct val="0"/>
                </a:spcBef>
              </a:pPr>
              <a:t>44</a:t>
            </a:fld>
            <a:endParaRPr lang="de-DE" altLang="de-DE" smtClean="0"/>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p:spPr>
        <p:txBody>
          <a:bodyPr/>
          <a:lstStyle/>
          <a:p>
            <a:pPr eaLnBrk="1" hangingPunct="1"/>
            <a:endParaRPr lang="de-DE" altLang="de-DE"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4144A7CA-3309-4F88-B8D2-E9D6ED99F732}" type="slidenum">
              <a:rPr lang="de-DE" altLang="de-DE" smtClean="0"/>
              <a:pPr eaLnBrk="1" hangingPunct="1">
                <a:spcBef>
                  <a:spcPct val="0"/>
                </a:spcBef>
              </a:pPr>
              <a:t>45</a:t>
            </a:fld>
            <a:endParaRPr lang="de-DE" altLang="de-DE" smtClean="0"/>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p:spPr>
        <p:txBody>
          <a:bodyPr/>
          <a:lstStyle/>
          <a:p>
            <a:pPr eaLnBrk="1" hangingPunct="1"/>
            <a:endParaRPr lang="de-DE" altLang="de-DE"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06319C10-9B4C-4F67-A7EF-AB7848136A16}" type="slidenum">
              <a:rPr lang="de-DE" altLang="de-DE" smtClean="0"/>
              <a:pPr eaLnBrk="1" hangingPunct="1">
                <a:spcBef>
                  <a:spcPct val="0"/>
                </a:spcBef>
              </a:pPr>
              <a:t>46</a:t>
            </a:fld>
            <a:endParaRPr lang="de-DE" altLang="de-DE" smtClean="0"/>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p:spPr>
        <p:txBody>
          <a:bodyPr/>
          <a:lstStyle/>
          <a:p>
            <a:pPr eaLnBrk="1" hangingPunct="1"/>
            <a:endParaRPr lang="de-DE" altLang="de-DE"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F6456A53-76B1-4597-8AB0-31EB11D49C8D}" type="slidenum">
              <a:rPr lang="de-DE" altLang="de-DE" smtClean="0"/>
              <a:pPr eaLnBrk="1" hangingPunct="1">
                <a:spcBef>
                  <a:spcPct val="0"/>
                </a:spcBef>
              </a:pPr>
              <a:t>47</a:t>
            </a:fld>
            <a:endParaRPr lang="de-DE" altLang="de-DE" smtClean="0"/>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p:spPr>
        <p:txBody>
          <a:bodyPr/>
          <a:lstStyle/>
          <a:p>
            <a:pPr eaLnBrk="1" hangingPunct="1"/>
            <a:endParaRPr lang="de-DE" altLang="de-DE"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739AF288-595D-4876-9ED1-CB2887527FDA}" type="slidenum">
              <a:rPr lang="de-DE" altLang="de-DE" smtClean="0"/>
              <a:pPr eaLnBrk="1" hangingPunct="1">
                <a:spcBef>
                  <a:spcPct val="0"/>
                </a:spcBef>
              </a:pPr>
              <a:t>4</a:t>
            </a:fld>
            <a:endParaRPr lang="de-DE" altLang="de-DE" smtClean="0"/>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p:spPr>
        <p:txBody>
          <a:bodyPr/>
          <a:lstStyle/>
          <a:p>
            <a:pPr eaLnBrk="1" hangingPunct="1"/>
            <a:endParaRPr lang="de-DE" altLang="de-DE"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BFC64787-5D05-4513-9869-41C81606ECCA}" type="slidenum">
              <a:rPr lang="de-DE" altLang="de-DE" smtClean="0"/>
              <a:pPr eaLnBrk="1" hangingPunct="1">
                <a:spcBef>
                  <a:spcPct val="0"/>
                </a:spcBef>
              </a:pPr>
              <a:t>48</a:t>
            </a:fld>
            <a:endParaRPr lang="de-DE" altLang="de-DE" smtClean="0"/>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p:spPr>
        <p:txBody>
          <a:bodyPr/>
          <a:lstStyle/>
          <a:p>
            <a:pPr eaLnBrk="1" hangingPunct="1"/>
            <a:endParaRPr lang="de-DE" altLang="de-DE"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C711AE07-AD41-47B9-AF2F-082DD1340E6C}" type="slidenum">
              <a:rPr lang="de-DE" altLang="de-DE" smtClean="0"/>
              <a:pPr eaLnBrk="1" hangingPunct="1">
                <a:spcBef>
                  <a:spcPct val="0"/>
                </a:spcBef>
              </a:pPr>
              <a:t>49</a:t>
            </a:fld>
            <a:endParaRPr lang="de-DE" altLang="de-DE" smtClean="0"/>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p:spPr>
        <p:txBody>
          <a:bodyPr/>
          <a:lstStyle/>
          <a:p>
            <a:pPr eaLnBrk="1" hangingPunct="1"/>
            <a:endParaRPr lang="de-DE" altLang="de-DE"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693FAF0A-EFB6-41EF-A102-1897C970DF97}" type="slidenum">
              <a:rPr lang="de-DE" altLang="de-DE" smtClean="0"/>
              <a:pPr eaLnBrk="1" hangingPunct="1">
                <a:spcBef>
                  <a:spcPct val="0"/>
                </a:spcBef>
              </a:pPr>
              <a:t>50</a:t>
            </a:fld>
            <a:endParaRPr lang="de-DE" altLang="de-DE" smtClean="0"/>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p:spPr>
        <p:txBody>
          <a:bodyPr/>
          <a:lstStyle/>
          <a:p>
            <a:pPr eaLnBrk="1" hangingPunct="1"/>
            <a:endParaRPr lang="de-DE" altLang="de-DE"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177E1A4F-685A-42E1-88F2-BC817634BBBB}" type="slidenum">
              <a:rPr lang="de-DE" altLang="de-DE" smtClean="0"/>
              <a:pPr eaLnBrk="1" hangingPunct="1">
                <a:spcBef>
                  <a:spcPct val="0"/>
                </a:spcBef>
              </a:pPr>
              <a:t>51</a:t>
            </a:fld>
            <a:endParaRPr lang="de-DE" altLang="de-DE" smtClean="0"/>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p:spPr>
        <p:txBody>
          <a:bodyPr/>
          <a:lstStyle/>
          <a:p>
            <a:pPr eaLnBrk="1" hangingPunct="1"/>
            <a:endParaRPr lang="de-DE" altLang="de-DE"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3963F4E1-3ECD-40F6-A978-3E28DCF596D9}" type="slidenum">
              <a:rPr lang="de-DE" altLang="de-DE" smtClean="0"/>
              <a:pPr eaLnBrk="1" hangingPunct="1">
                <a:spcBef>
                  <a:spcPct val="0"/>
                </a:spcBef>
              </a:pPr>
              <a:t>52</a:t>
            </a:fld>
            <a:endParaRPr lang="de-DE" altLang="de-DE" smtClean="0"/>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p:spPr>
        <p:txBody>
          <a:bodyPr/>
          <a:lstStyle/>
          <a:p>
            <a:pPr eaLnBrk="1" hangingPunct="1"/>
            <a:endParaRPr lang="de-DE" altLang="de-DE"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F8F19063-C02F-40EF-8CA6-7C36F8AF68F6}" type="slidenum">
              <a:rPr lang="de-DE" altLang="de-DE" smtClean="0"/>
              <a:pPr eaLnBrk="1" hangingPunct="1">
                <a:spcBef>
                  <a:spcPct val="0"/>
                </a:spcBef>
              </a:pPr>
              <a:t>55</a:t>
            </a:fld>
            <a:endParaRPr lang="de-DE" altLang="de-DE" smtClean="0"/>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p:spPr>
        <p:txBody>
          <a:bodyPr/>
          <a:lstStyle/>
          <a:p>
            <a:pPr eaLnBrk="1" hangingPunct="1"/>
            <a:endParaRPr lang="de-DE" altLang="de-DE"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46D3DB1C-78CC-4A1B-A796-09A071CD2346}" type="slidenum">
              <a:rPr lang="de-DE" altLang="de-DE" smtClean="0"/>
              <a:pPr eaLnBrk="1" hangingPunct="1">
                <a:spcBef>
                  <a:spcPct val="0"/>
                </a:spcBef>
              </a:pPr>
              <a:t>56</a:t>
            </a:fld>
            <a:endParaRPr lang="de-DE" altLang="de-DE" smtClean="0"/>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p:spPr>
        <p:txBody>
          <a:bodyPr/>
          <a:lstStyle/>
          <a:p>
            <a:pPr eaLnBrk="1" hangingPunct="1"/>
            <a:endParaRPr lang="de-DE" altLang="de-DE"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E3FE9F16-37DF-4CD3-8D66-6738534B1883}" type="slidenum">
              <a:rPr lang="de-DE" altLang="de-DE" smtClean="0"/>
              <a:pPr eaLnBrk="1" hangingPunct="1">
                <a:spcBef>
                  <a:spcPct val="0"/>
                </a:spcBef>
              </a:pPr>
              <a:t>57</a:t>
            </a:fld>
            <a:endParaRPr lang="de-DE" altLang="de-DE" smtClean="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p:spPr>
        <p:txBody>
          <a:bodyPr/>
          <a:lstStyle/>
          <a:p>
            <a:pPr eaLnBrk="1" hangingPunct="1"/>
            <a:endParaRPr lang="de-DE" altLang="de-DE"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91E123E8-1E1F-472A-A973-B1725399CD6F}" type="slidenum">
              <a:rPr lang="de-DE" altLang="de-DE" smtClean="0"/>
              <a:pPr eaLnBrk="1" hangingPunct="1">
                <a:spcBef>
                  <a:spcPct val="0"/>
                </a:spcBef>
              </a:pPr>
              <a:t>58</a:t>
            </a:fld>
            <a:endParaRPr lang="de-DE" altLang="de-DE" smtClean="0"/>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p:spPr>
        <p:txBody>
          <a:bodyPr/>
          <a:lstStyle/>
          <a:p>
            <a:pPr eaLnBrk="1" hangingPunct="1"/>
            <a:endParaRPr lang="de-DE" altLang="de-DE"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8B71F8EF-8B57-4C32-8061-7EA95DA96C00}" type="slidenum">
              <a:rPr lang="de-DE" altLang="de-DE" smtClean="0"/>
              <a:pPr eaLnBrk="1" hangingPunct="1">
                <a:spcBef>
                  <a:spcPct val="0"/>
                </a:spcBef>
              </a:pPr>
              <a:t>59</a:t>
            </a:fld>
            <a:endParaRPr lang="de-DE" altLang="de-DE" smtClean="0"/>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p:spPr>
        <p:txBody>
          <a:bodyPr/>
          <a:lstStyle/>
          <a:p>
            <a:pPr eaLnBrk="1" hangingPunct="1"/>
            <a:endParaRPr lang="de-DE" altLang="de-DE"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F7822CA8-8A08-45AE-8473-BF437A615B29}" type="slidenum">
              <a:rPr lang="de-DE" altLang="de-DE" smtClean="0"/>
              <a:pPr eaLnBrk="1" hangingPunct="1">
                <a:spcBef>
                  <a:spcPct val="0"/>
                </a:spcBef>
              </a:pPr>
              <a:t>5</a:t>
            </a:fld>
            <a:endParaRPr lang="de-DE" altLang="de-DE" smtClean="0"/>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p:spPr>
        <p:txBody>
          <a:bodyPr/>
          <a:lstStyle/>
          <a:p>
            <a:pPr eaLnBrk="1" hangingPunct="1"/>
            <a:endParaRPr lang="de-DE" altLang="de-DE"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7D96B6F8-0C80-46AA-B5FE-BCFC43D90B8F}" type="slidenum">
              <a:rPr lang="de-DE" altLang="de-DE" smtClean="0"/>
              <a:pPr eaLnBrk="1" hangingPunct="1">
                <a:spcBef>
                  <a:spcPct val="0"/>
                </a:spcBef>
              </a:pPr>
              <a:t>60</a:t>
            </a:fld>
            <a:endParaRPr lang="de-DE" altLang="de-DE" smtClean="0"/>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p:spPr>
        <p:txBody>
          <a:bodyPr/>
          <a:lstStyle/>
          <a:p>
            <a:pPr eaLnBrk="1" hangingPunct="1"/>
            <a:endParaRPr lang="de-DE" altLang="de-DE"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a:noFill/>
        </p:spPr>
        <p:txBody>
          <a:bodyPr/>
          <a:lstStyle/>
          <a:p>
            <a:endParaRPr lang="de-DE" altLang="de-DE"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90173AC1-9209-4F40-9448-9D73E21E3770}" type="slidenum">
              <a:rPr lang="de-DE" altLang="de-DE" smtClean="0"/>
              <a:pPr eaLnBrk="1" hangingPunct="1">
                <a:spcBef>
                  <a:spcPct val="0"/>
                </a:spcBef>
              </a:pPr>
              <a:t>62</a:t>
            </a:fld>
            <a:endParaRPr lang="de-DE" altLang="de-DE" smtClean="0"/>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p:spPr>
        <p:txBody>
          <a:bodyPr/>
          <a:lstStyle/>
          <a:p>
            <a:pPr eaLnBrk="1" hangingPunct="1"/>
            <a:endParaRPr lang="de-DE" altLang="de-DE"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0C637181-9D77-464F-8D2F-D3F34780F2DC}" type="slidenum">
              <a:rPr lang="de-DE" altLang="de-DE" smtClean="0"/>
              <a:pPr eaLnBrk="1" hangingPunct="1">
                <a:spcBef>
                  <a:spcPct val="0"/>
                </a:spcBef>
              </a:pPr>
              <a:t>63</a:t>
            </a:fld>
            <a:endParaRPr lang="de-DE" altLang="de-DE" smtClean="0"/>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p:spPr>
        <p:txBody>
          <a:bodyPr/>
          <a:lstStyle/>
          <a:p>
            <a:pPr eaLnBrk="1" hangingPunct="1"/>
            <a:endParaRPr lang="de-DE" altLang="de-DE"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E51AA6B4-1FF3-47FB-9722-9D79215EBAB7}" type="slidenum">
              <a:rPr lang="de-DE" altLang="de-DE" smtClean="0"/>
              <a:pPr eaLnBrk="1" hangingPunct="1">
                <a:spcBef>
                  <a:spcPct val="0"/>
                </a:spcBef>
              </a:pPr>
              <a:t>64</a:t>
            </a:fld>
            <a:endParaRPr lang="de-DE" altLang="de-DE" smtClean="0"/>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p:spPr>
        <p:txBody>
          <a:bodyPr/>
          <a:lstStyle/>
          <a:p>
            <a:pPr eaLnBrk="1" hangingPunct="1"/>
            <a:endParaRPr lang="de-DE" altLang="de-DE"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854A8CF1-EDED-4027-8523-AA29F87CFCF5}" type="slidenum">
              <a:rPr lang="de-DE" altLang="de-DE" smtClean="0"/>
              <a:pPr eaLnBrk="1" hangingPunct="1">
                <a:spcBef>
                  <a:spcPct val="0"/>
                </a:spcBef>
              </a:pPr>
              <a:t>65</a:t>
            </a:fld>
            <a:endParaRPr lang="de-DE" altLang="de-DE" smtClean="0"/>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p:spPr>
        <p:txBody>
          <a:bodyPr/>
          <a:lstStyle/>
          <a:p>
            <a:pPr eaLnBrk="1" hangingPunct="1"/>
            <a:endParaRPr lang="de-DE" altLang="de-DE"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174C147B-B7EE-4A3E-AE98-52DE9DD28CB1}" type="slidenum">
              <a:rPr lang="de-DE" altLang="de-DE" smtClean="0"/>
              <a:pPr eaLnBrk="1" hangingPunct="1">
                <a:spcBef>
                  <a:spcPct val="0"/>
                </a:spcBef>
              </a:pPr>
              <a:t>66</a:t>
            </a:fld>
            <a:endParaRPr lang="de-DE" altLang="de-DE" smtClean="0"/>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p:spPr>
        <p:txBody>
          <a:bodyPr/>
          <a:lstStyle/>
          <a:p>
            <a:pPr eaLnBrk="1" hangingPunct="1"/>
            <a:endParaRPr lang="de-DE" altLang="de-DE"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02C33C5A-B804-45E3-AA4E-BEEC9B82CA91}" type="slidenum">
              <a:rPr lang="de-DE" altLang="de-DE" smtClean="0"/>
              <a:pPr eaLnBrk="1" hangingPunct="1">
                <a:spcBef>
                  <a:spcPct val="0"/>
                </a:spcBef>
              </a:pPr>
              <a:t>67</a:t>
            </a:fld>
            <a:endParaRPr lang="de-DE" altLang="de-DE" smtClean="0"/>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p:spPr>
        <p:txBody>
          <a:bodyPr/>
          <a:lstStyle/>
          <a:p>
            <a:pPr eaLnBrk="1" hangingPunct="1"/>
            <a:endParaRPr lang="de-DE" altLang="de-DE"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89F7E7CC-F280-42B3-B7ED-71F4FE6FAD52}" type="slidenum">
              <a:rPr lang="de-DE" altLang="de-DE" smtClean="0"/>
              <a:pPr eaLnBrk="1" hangingPunct="1">
                <a:spcBef>
                  <a:spcPct val="0"/>
                </a:spcBef>
              </a:pPr>
              <a:t>68</a:t>
            </a:fld>
            <a:endParaRPr lang="de-DE" altLang="de-DE" smtClean="0"/>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p:spPr>
        <p:txBody>
          <a:bodyPr/>
          <a:lstStyle/>
          <a:p>
            <a:pPr eaLnBrk="1" hangingPunct="1"/>
            <a:endParaRPr lang="de-DE" altLang="de-DE"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99721909-E528-4D5F-BE18-61614BDE3E2D}" type="slidenum">
              <a:rPr lang="de-DE" altLang="de-DE" smtClean="0"/>
              <a:pPr eaLnBrk="1" hangingPunct="1">
                <a:spcBef>
                  <a:spcPct val="0"/>
                </a:spcBef>
              </a:pPr>
              <a:t>69</a:t>
            </a:fld>
            <a:endParaRPr lang="de-DE" altLang="de-DE" smtClean="0"/>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p:spPr>
        <p:txBody>
          <a:bodyPr/>
          <a:lstStyle/>
          <a:p>
            <a:pPr eaLnBrk="1" hangingPunct="1"/>
            <a:endParaRPr lang="de-DE" altLang="de-DE"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EC1A5C5A-9830-467C-82CC-F1392DB18044}" type="slidenum">
              <a:rPr lang="de-DE" altLang="de-DE" smtClean="0"/>
              <a:pPr eaLnBrk="1" hangingPunct="1">
                <a:spcBef>
                  <a:spcPct val="0"/>
                </a:spcBef>
              </a:pPr>
              <a:t>6</a:t>
            </a:fld>
            <a:endParaRPr lang="de-DE" altLang="de-DE" smtClean="0"/>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p:spPr>
        <p:txBody>
          <a:bodyPr/>
          <a:lstStyle/>
          <a:p>
            <a:pPr eaLnBrk="1" hangingPunct="1"/>
            <a:endParaRPr lang="de-DE" altLang="de-DE"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BC25D7B3-26FA-4F4F-BF4A-090D75041484}" type="slidenum">
              <a:rPr lang="de-DE" altLang="de-DE" smtClean="0"/>
              <a:pPr eaLnBrk="1" hangingPunct="1">
                <a:spcBef>
                  <a:spcPct val="0"/>
                </a:spcBef>
              </a:pPr>
              <a:t>70</a:t>
            </a:fld>
            <a:endParaRPr lang="de-DE" altLang="de-DE" smtClean="0"/>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p:spPr>
        <p:txBody>
          <a:bodyPr/>
          <a:lstStyle/>
          <a:p>
            <a:pPr eaLnBrk="1" hangingPunct="1"/>
            <a:endParaRPr lang="de-DE" altLang="de-DE"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70A79219-3A5C-439D-984A-8FC248FDA5DE}" type="slidenum">
              <a:rPr lang="de-DE" altLang="de-DE" smtClean="0"/>
              <a:pPr eaLnBrk="1" hangingPunct="1">
                <a:spcBef>
                  <a:spcPct val="0"/>
                </a:spcBef>
              </a:pPr>
              <a:t>71</a:t>
            </a:fld>
            <a:endParaRPr lang="de-DE" altLang="de-DE" smtClean="0"/>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p:spPr>
        <p:txBody>
          <a:bodyPr/>
          <a:lstStyle/>
          <a:p>
            <a:pPr eaLnBrk="1" hangingPunct="1"/>
            <a:r>
              <a:rPr lang="de-DE" altLang="de-DE" smtClean="0"/>
              <a:t>F</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6A0CD83A-4AB6-4013-A8BD-B0966E4B64D9}" type="slidenum">
              <a:rPr lang="de-DE" altLang="de-DE" smtClean="0"/>
              <a:pPr eaLnBrk="1" hangingPunct="1">
                <a:spcBef>
                  <a:spcPct val="0"/>
                </a:spcBef>
              </a:pPr>
              <a:t>72</a:t>
            </a:fld>
            <a:endParaRPr lang="de-DE" altLang="de-DE" smtClean="0"/>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noFill/>
        </p:spPr>
        <p:txBody>
          <a:bodyPr/>
          <a:lstStyle/>
          <a:p>
            <a:pPr eaLnBrk="1" hangingPunct="1"/>
            <a:endParaRPr lang="de-DE" altLang="de-DE"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8F6606EC-6BD4-46EC-BF82-DD8A82D69B90}" type="slidenum">
              <a:rPr lang="de-DE" altLang="de-DE" smtClean="0"/>
              <a:pPr eaLnBrk="1" hangingPunct="1">
                <a:spcBef>
                  <a:spcPct val="0"/>
                </a:spcBef>
              </a:pPr>
              <a:t>73</a:t>
            </a:fld>
            <a:endParaRPr lang="de-DE" altLang="de-DE" smtClean="0"/>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xfrm>
            <a:off x="906463" y="4716463"/>
            <a:ext cx="4984750" cy="4467225"/>
          </a:xfrm>
          <a:noFill/>
        </p:spPr>
        <p:txBody>
          <a:bodyPr/>
          <a:lstStyle/>
          <a:p>
            <a:pPr eaLnBrk="1" hangingPunct="1">
              <a:spcBef>
                <a:spcPct val="0"/>
              </a:spcBef>
            </a:pPr>
            <a:r>
              <a:rPr lang="en-US" altLang="de-DE" smtClean="0"/>
              <a:t>NetSuite offers extremely robust configuration and customization capabilities. </a:t>
            </a:r>
          </a:p>
          <a:p>
            <a:pPr eaLnBrk="1" hangingPunct="1">
              <a:spcBef>
                <a:spcPct val="0"/>
              </a:spcBef>
            </a:pPr>
            <a:r>
              <a:rPr lang="en-US" altLang="de-DE" smtClean="0"/>
              <a:t>Best of all for customers, much of the customization like adding new fields, changing data entry forms, building new custom records/objects can all be done with point and click tools rather than needing any coding.</a:t>
            </a:r>
          </a:p>
          <a:p>
            <a:pPr eaLnBrk="1" hangingPunct="1">
              <a:spcBef>
                <a:spcPct val="0"/>
              </a:spcBef>
            </a:pPr>
            <a:r>
              <a:rPr lang="en-US" altLang="de-DE" smtClean="0"/>
              <a:t>If business processes need to be changed or entirely new interfaces built within NetSuite, that can be done with SuiteScript which is based on industry-standard javascript</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F592B230-101D-4907-961C-E981C0728671}" type="slidenum">
              <a:rPr lang="de-DE" altLang="de-DE" smtClean="0"/>
              <a:pPr eaLnBrk="1" hangingPunct="1">
                <a:spcBef>
                  <a:spcPct val="0"/>
                </a:spcBef>
              </a:pPr>
              <a:t>74</a:t>
            </a:fld>
            <a:endParaRPr lang="de-DE" altLang="de-DE" smtClean="0"/>
          </a:p>
        </p:txBody>
      </p:sp>
      <p:sp>
        <p:nvSpPr>
          <p:cNvPr id="166915" name="Slide Image Placeholder 1"/>
          <p:cNvSpPr>
            <a:spLocks noGrp="1" noRot="1" noChangeAspect="1" noTextEdit="1"/>
          </p:cNvSpPr>
          <p:nvPr>
            <p:ph type="sldImg"/>
          </p:nvPr>
        </p:nvSpPr>
        <p:spPr>
          <a:ln/>
        </p:spPr>
      </p:sp>
      <p:sp>
        <p:nvSpPr>
          <p:cNvPr id="166916" name="Notes Placeholder 2"/>
          <p:cNvSpPr>
            <a:spLocks noGrp="1"/>
          </p:cNvSpPr>
          <p:nvPr>
            <p:ph type="body" idx="1"/>
          </p:nvPr>
        </p:nvSpPr>
        <p:spPr>
          <a:noFill/>
        </p:spPr>
        <p:txBody>
          <a:bodyPr/>
          <a:lstStyle/>
          <a:p>
            <a:pPr eaLnBrk="1" hangingPunct="1">
              <a:spcBef>
                <a:spcPct val="0"/>
              </a:spcBef>
            </a:pPr>
            <a:r>
              <a:rPr lang="en-US" altLang="de-DE" smtClean="0"/>
              <a:t>An example of a more complex customization in NetSuite where an entire step-wise workflow has been built using SuiteScript.</a:t>
            </a:r>
          </a:p>
          <a:p>
            <a:pPr eaLnBrk="1" hangingPunct="1">
              <a:spcBef>
                <a:spcPct val="0"/>
              </a:spcBef>
            </a:pPr>
            <a:r>
              <a:rPr lang="en-US" altLang="de-DE" smtClean="0"/>
              <a:t>Completing the 3 steps results in creating a sales order associated with a particular customer.</a:t>
            </a:r>
          </a:p>
        </p:txBody>
      </p:sp>
      <p:sp>
        <p:nvSpPr>
          <p:cNvPr id="166917" name="Slide Number Placeholder 3"/>
          <p:cNvSpPr txBox="1">
            <a:spLocks noGrp="1"/>
          </p:cNvSpPr>
          <p:nvPr/>
        </p:nvSpPr>
        <p:spPr bwMode="auto">
          <a:xfrm>
            <a:off x="3849688" y="9429750"/>
            <a:ext cx="29464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algn="r" eaLnBrk="1" hangingPunct="1">
              <a:spcBef>
                <a:spcPct val="0"/>
              </a:spcBef>
            </a:pPr>
            <a:fld id="{66987E09-A007-409B-A407-1F618F3D4918}" type="slidenum">
              <a:rPr lang="en-US" altLang="de-DE">
                <a:latin typeface="Calibri" pitchFamily="34" charset="0"/>
              </a:rPr>
              <a:pPr algn="r" eaLnBrk="1" hangingPunct="1">
                <a:spcBef>
                  <a:spcPct val="0"/>
                </a:spcBef>
              </a:pPr>
              <a:t>74</a:t>
            </a:fld>
            <a:endParaRPr lang="en-US" altLang="de-DE">
              <a:latin typeface="Calibri"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BDC0EFCF-563C-4D31-8097-D90EDEF9CDF6}" type="slidenum">
              <a:rPr lang="de-DE" altLang="de-DE" smtClean="0"/>
              <a:pPr eaLnBrk="1" hangingPunct="1">
                <a:spcBef>
                  <a:spcPct val="0"/>
                </a:spcBef>
              </a:pPr>
              <a:t>75</a:t>
            </a:fld>
            <a:endParaRPr lang="de-DE" altLang="de-DE" smtClean="0"/>
          </a:p>
        </p:txBody>
      </p:sp>
      <p:sp>
        <p:nvSpPr>
          <p:cNvPr id="167939" name="Slide Image Placeholder 1"/>
          <p:cNvSpPr>
            <a:spLocks noGrp="1" noRot="1" noChangeAspect="1" noTextEdit="1"/>
          </p:cNvSpPr>
          <p:nvPr>
            <p:ph type="sldImg"/>
          </p:nvPr>
        </p:nvSpPr>
        <p:spPr>
          <a:ln/>
        </p:spPr>
      </p:sp>
      <p:sp>
        <p:nvSpPr>
          <p:cNvPr id="167940" name="Notes Placeholder 2"/>
          <p:cNvSpPr>
            <a:spLocks noGrp="1"/>
          </p:cNvSpPr>
          <p:nvPr>
            <p:ph type="body" idx="1"/>
          </p:nvPr>
        </p:nvSpPr>
        <p:spPr>
          <a:noFill/>
        </p:spPr>
        <p:txBody>
          <a:bodyPr/>
          <a:lstStyle/>
          <a:p>
            <a:pPr eaLnBrk="1" hangingPunct="1">
              <a:spcBef>
                <a:spcPct val="0"/>
              </a:spcBef>
            </a:pPr>
            <a:r>
              <a:rPr lang="en-US" altLang="de-DE" smtClean="0"/>
              <a:t>The SuiteCloud Developer Network provides a rich ecosystem of add-on applications from partners of NetSuite.</a:t>
            </a:r>
          </a:p>
          <a:p>
            <a:pPr eaLnBrk="1" hangingPunct="1">
              <a:spcBef>
                <a:spcPct val="0"/>
              </a:spcBef>
            </a:pPr>
            <a:r>
              <a:rPr lang="en-US" altLang="de-DE" smtClean="0"/>
              <a:t>The add-ons support numerous industry needs as well as specific business needs not currently covered by the core NetSuite application.</a:t>
            </a:r>
          </a:p>
        </p:txBody>
      </p:sp>
      <p:sp>
        <p:nvSpPr>
          <p:cNvPr id="167941" name="Slide Number Placeholder 3"/>
          <p:cNvSpPr txBox="1">
            <a:spLocks noGrp="1"/>
          </p:cNvSpPr>
          <p:nvPr/>
        </p:nvSpPr>
        <p:spPr bwMode="auto">
          <a:xfrm>
            <a:off x="3849688" y="9429750"/>
            <a:ext cx="29464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algn="r" eaLnBrk="1" hangingPunct="1">
              <a:spcBef>
                <a:spcPct val="0"/>
              </a:spcBef>
            </a:pPr>
            <a:fld id="{B70EDD22-A8F8-4756-944C-EFA586C3CB8C}" type="slidenum">
              <a:rPr lang="en-US" altLang="de-DE">
                <a:latin typeface="Calibri" pitchFamily="34" charset="0"/>
              </a:rPr>
              <a:pPr algn="r" eaLnBrk="1" hangingPunct="1">
                <a:spcBef>
                  <a:spcPct val="0"/>
                </a:spcBef>
              </a:pPr>
              <a:t>75</a:t>
            </a:fld>
            <a:endParaRPr lang="en-US" altLang="de-DE">
              <a:latin typeface="Calibri"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02300C8E-9826-4E42-BE30-AEA9A102F4B3}" type="slidenum">
              <a:rPr lang="de-DE" altLang="de-DE" smtClean="0"/>
              <a:pPr eaLnBrk="1" hangingPunct="1">
                <a:spcBef>
                  <a:spcPct val="0"/>
                </a:spcBef>
              </a:pPr>
              <a:t>80</a:t>
            </a:fld>
            <a:endParaRPr lang="de-DE" altLang="de-DE" smtClean="0"/>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p:spPr>
        <p:txBody>
          <a:bodyPr/>
          <a:lstStyle/>
          <a:p>
            <a:pPr eaLnBrk="1" hangingPunct="1">
              <a:spcBef>
                <a:spcPct val="0"/>
              </a:spcBef>
            </a:pPr>
            <a:r>
              <a:rPr lang="en-US" altLang="de-DE" smtClean="0"/>
              <a:t>NetSuite offers integration to SAP so you can utilize a gradual migration to the cloud, first for your divisions or international operations.</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9F024D49-819C-47FC-B8A0-0160B0129E91}" type="slidenum">
              <a:rPr lang="de-DE" altLang="de-DE" smtClean="0"/>
              <a:pPr eaLnBrk="1" hangingPunct="1">
                <a:spcBef>
                  <a:spcPct val="0"/>
                </a:spcBef>
              </a:pPr>
              <a:t>81</a:t>
            </a:fld>
            <a:endParaRPr lang="de-DE" altLang="de-DE" smtClean="0"/>
          </a:p>
        </p:txBody>
      </p:sp>
      <p:sp>
        <p:nvSpPr>
          <p:cNvPr id="169987" name="Rectangle 2"/>
          <p:cNvSpPr>
            <a:spLocks noGrp="1" noRot="1" noChangeAspect="1" noChangeArrowheads="1" noTextEdit="1"/>
          </p:cNvSpPr>
          <p:nvPr>
            <p:ph type="sldImg"/>
          </p:nvPr>
        </p:nvSpPr>
        <p:spPr>
          <a:ln/>
        </p:spPr>
      </p:sp>
      <p:sp>
        <p:nvSpPr>
          <p:cNvPr id="169988" name="Rectangle 3"/>
          <p:cNvSpPr>
            <a:spLocks noGrp="1" noChangeArrowheads="1"/>
          </p:cNvSpPr>
          <p:nvPr>
            <p:ph type="body" idx="1"/>
          </p:nvPr>
        </p:nvSpPr>
        <p:spPr>
          <a:noFill/>
        </p:spPr>
        <p:txBody>
          <a:bodyPr/>
          <a:lstStyle/>
          <a:p>
            <a:pPr eaLnBrk="1" hangingPunct="1"/>
            <a:endParaRPr lang="de-DE" altLang="de-DE"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15D4D3A6-E54E-4A85-8774-80BF067C9C7D}" type="slidenum">
              <a:rPr lang="de-DE" altLang="de-DE" smtClean="0"/>
              <a:pPr eaLnBrk="1" hangingPunct="1">
                <a:spcBef>
                  <a:spcPct val="0"/>
                </a:spcBef>
              </a:pPr>
              <a:t>82</a:t>
            </a:fld>
            <a:endParaRPr lang="de-DE" altLang="de-DE" smtClean="0"/>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p:spPr>
        <p:txBody>
          <a:bodyPr/>
          <a:lstStyle/>
          <a:p>
            <a:pPr eaLnBrk="1" hangingPunct="1"/>
            <a:endParaRPr lang="de-DE" altLang="de-DE"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1B2C685D-EC19-49C3-A9D8-933DB26494CF}" type="slidenum">
              <a:rPr lang="de-DE" altLang="de-DE" smtClean="0"/>
              <a:pPr eaLnBrk="1" hangingPunct="1">
                <a:spcBef>
                  <a:spcPct val="0"/>
                </a:spcBef>
              </a:pPr>
              <a:t>83</a:t>
            </a:fld>
            <a:endParaRPr lang="de-DE" altLang="de-DE" smtClean="0"/>
          </a:p>
        </p:txBody>
      </p:sp>
      <p:sp>
        <p:nvSpPr>
          <p:cNvPr id="172035" name="Rectangle 2"/>
          <p:cNvSpPr>
            <a:spLocks noGrp="1" noRot="1" noChangeAspect="1" noChangeArrowheads="1" noTextEdit="1"/>
          </p:cNvSpPr>
          <p:nvPr>
            <p:ph type="sldImg"/>
          </p:nvPr>
        </p:nvSpPr>
        <p:spPr>
          <a:ln/>
        </p:spPr>
      </p:sp>
      <p:sp>
        <p:nvSpPr>
          <p:cNvPr id="172036" name="Rectangle 3"/>
          <p:cNvSpPr>
            <a:spLocks noGrp="1" noChangeArrowheads="1"/>
          </p:cNvSpPr>
          <p:nvPr>
            <p:ph type="body" idx="1"/>
          </p:nvPr>
        </p:nvSpPr>
        <p:spPr>
          <a:noFill/>
        </p:spPr>
        <p:txBody>
          <a:bodyPr/>
          <a:lstStyle/>
          <a:p>
            <a:pPr eaLnBrk="1" hangingPunct="1"/>
            <a:endParaRPr lang="de-DE" altLang="de-DE"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D63D2CE1-63CC-4C7B-9B71-9FA0A0340F28}" type="slidenum">
              <a:rPr lang="de-DE" altLang="de-DE" smtClean="0"/>
              <a:pPr eaLnBrk="1" hangingPunct="1">
                <a:spcBef>
                  <a:spcPct val="0"/>
                </a:spcBef>
              </a:pPr>
              <a:t>7</a:t>
            </a:fld>
            <a:endParaRPr lang="de-DE" altLang="de-DE" smtClean="0"/>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p:spPr>
        <p:txBody>
          <a:bodyPr/>
          <a:lstStyle/>
          <a:p>
            <a:pPr eaLnBrk="1" hangingPunct="1"/>
            <a:endParaRPr lang="de-DE" altLang="de-DE"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55D6C331-DD14-4126-817D-9334638AF8FE}" type="slidenum">
              <a:rPr lang="de-DE" altLang="de-DE" smtClean="0"/>
              <a:pPr eaLnBrk="1" hangingPunct="1">
                <a:spcBef>
                  <a:spcPct val="0"/>
                </a:spcBef>
              </a:pPr>
              <a:t>84</a:t>
            </a:fld>
            <a:endParaRPr lang="de-DE" altLang="de-DE" smtClean="0"/>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p:spPr>
        <p:txBody>
          <a:bodyPr/>
          <a:lstStyle/>
          <a:p>
            <a:pPr eaLnBrk="1" hangingPunct="1"/>
            <a:endParaRPr lang="de-DE" altLang="de-DE"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72CB97BA-B7B1-420A-8C80-A5D15E46571D}" type="slidenum">
              <a:rPr lang="de-DE" altLang="de-DE" smtClean="0"/>
              <a:pPr eaLnBrk="1" hangingPunct="1">
                <a:spcBef>
                  <a:spcPct val="0"/>
                </a:spcBef>
              </a:pPr>
              <a:t>85</a:t>
            </a:fld>
            <a:endParaRPr lang="de-DE" altLang="de-DE" smtClean="0"/>
          </a:p>
        </p:txBody>
      </p:sp>
      <p:sp>
        <p:nvSpPr>
          <p:cNvPr id="174083" name="Rectangle 2"/>
          <p:cNvSpPr>
            <a:spLocks noGrp="1" noRot="1" noChangeAspect="1" noChangeArrowheads="1" noTextEdit="1"/>
          </p:cNvSpPr>
          <p:nvPr>
            <p:ph type="sldImg"/>
          </p:nvPr>
        </p:nvSpPr>
        <p:spPr>
          <a:ln/>
        </p:spPr>
      </p:sp>
      <p:sp>
        <p:nvSpPr>
          <p:cNvPr id="174084" name="Rectangle 3"/>
          <p:cNvSpPr>
            <a:spLocks noGrp="1" noChangeArrowheads="1"/>
          </p:cNvSpPr>
          <p:nvPr>
            <p:ph type="body" idx="1"/>
          </p:nvPr>
        </p:nvSpPr>
        <p:spPr>
          <a:noFill/>
        </p:spPr>
        <p:txBody>
          <a:bodyPr/>
          <a:lstStyle/>
          <a:p>
            <a:pPr eaLnBrk="1" hangingPunct="1"/>
            <a:endParaRPr lang="de-DE" altLang="de-DE"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Folienbildplatzhalter 1"/>
          <p:cNvSpPr>
            <a:spLocks noGrp="1" noRot="1" noChangeAspect="1" noTextEdit="1"/>
          </p:cNvSpPr>
          <p:nvPr>
            <p:ph type="sldImg"/>
          </p:nvPr>
        </p:nvSpPr>
        <p:spPr>
          <a:ln/>
        </p:spPr>
      </p:sp>
      <p:sp>
        <p:nvSpPr>
          <p:cNvPr id="175107" name="Notizenplatzhalter 2"/>
          <p:cNvSpPr>
            <a:spLocks noGrp="1"/>
          </p:cNvSpPr>
          <p:nvPr>
            <p:ph type="body" idx="1"/>
          </p:nvPr>
        </p:nvSpPr>
        <p:spPr>
          <a:noFill/>
        </p:spPr>
        <p:txBody>
          <a:bodyPr/>
          <a:lstStyle/>
          <a:p>
            <a:endParaRPr lang="de-DE" altLang="de-DE" smtClean="0"/>
          </a:p>
        </p:txBody>
      </p:sp>
      <p:sp>
        <p:nvSpPr>
          <p:cNvPr id="175108" name="Foliennummernplatzhalter 3"/>
          <p:cNvSpPr>
            <a:spLocks noGrp="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BE416D63-538B-4A10-9CC9-B59FBD2FDCB6}" type="slidenum">
              <a:rPr lang="de-DE" altLang="de-DE" smtClean="0"/>
              <a:pPr eaLnBrk="1" hangingPunct="1"/>
              <a:t>87</a:t>
            </a:fld>
            <a:endParaRPr lang="de-DE" altLang="de-DE"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057D110A-3E1A-4E50-AF4F-140B183799AD}" type="slidenum">
              <a:rPr lang="de-DE" altLang="de-DE" smtClean="0"/>
              <a:pPr eaLnBrk="1" hangingPunct="1">
                <a:spcBef>
                  <a:spcPct val="0"/>
                </a:spcBef>
              </a:pPr>
              <a:t>8</a:t>
            </a:fld>
            <a:endParaRPr lang="de-DE" altLang="de-DE" smtClean="0"/>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p:spPr>
        <p:txBody>
          <a:bodyPr/>
          <a:lstStyle/>
          <a:p>
            <a:pPr eaLnBrk="1" hangingPunct="1"/>
            <a:endParaRPr lang="de-DE" altLang="de-DE"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cs typeface="Arial" charset="0"/>
              </a:defRPr>
            </a:lvl1pPr>
            <a:lvl2pPr marL="742950" indent="-285750" eaLnBrk="0" hangingPunct="0">
              <a:spcBef>
                <a:spcPct val="30000"/>
              </a:spcBef>
              <a:defRPr sz="1200">
                <a:solidFill>
                  <a:schemeClr val="tx1"/>
                </a:solidFill>
                <a:latin typeface="Arial" charset="0"/>
                <a:cs typeface="Arial" charset="0"/>
              </a:defRPr>
            </a:lvl2pPr>
            <a:lvl3pPr marL="1143000" indent="-228600" eaLnBrk="0" hangingPunct="0">
              <a:spcBef>
                <a:spcPct val="30000"/>
              </a:spcBef>
              <a:defRPr sz="1200">
                <a:solidFill>
                  <a:schemeClr val="tx1"/>
                </a:solidFill>
                <a:latin typeface="Arial" charset="0"/>
                <a:cs typeface="Arial" charset="0"/>
              </a:defRPr>
            </a:lvl3pPr>
            <a:lvl4pPr marL="1600200" indent="-228600" eaLnBrk="0" hangingPunct="0">
              <a:spcBef>
                <a:spcPct val="30000"/>
              </a:spcBef>
              <a:defRPr sz="1200">
                <a:solidFill>
                  <a:schemeClr val="tx1"/>
                </a:solidFill>
                <a:latin typeface="Arial" charset="0"/>
                <a:cs typeface="Arial" charset="0"/>
              </a:defRPr>
            </a:lvl4pPr>
            <a:lvl5pPr marL="2057400" indent="-228600" eaLnBrk="0" hangingPunct="0">
              <a:spcBef>
                <a:spcPct val="30000"/>
              </a:spcBef>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4B0D9030-1B08-4778-B701-3AB213069345}" type="slidenum">
              <a:rPr lang="de-DE" altLang="de-DE" smtClean="0"/>
              <a:pPr eaLnBrk="1" hangingPunct="1">
                <a:spcBef>
                  <a:spcPct val="0"/>
                </a:spcBef>
              </a:pPr>
              <a:t>9</a:t>
            </a:fld>
            <a:endParaRPr lang="de-DE" altLang="de-DE" smtClean="0"/>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p:spPr>
        <p:txBody>
          <a:bodyPr/>
          <a:lstStyle/>
          <a:p>
            <a:pPr eaLnBrk="1" hangingPunct="1"/>
            <a:endParaRPr lang="de-DE" altLang="de-DE"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smtClean="0"/>
              <a:t>Titelmasterformat durch Klicken bearbeiten</a:t>
            </a:r>
            <a:endParaRPr lang="de-DE"/>
          </a:p>
        </p:txBody>
      </p:sp>
      <p:sp>
        <p:nvSpPr>
          <p:cNvPr id="3" name="Untertitel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smtClean="0"/>
              <a:t>Formatvorlage des Untertitelmasters durch Klicken bearbeiten</a:t>
            </a:r>
            <a:endParaRPr lang="de-DE"/>
          </a:p>
        </p:txBody>
      </p:sp>
      <p:sp>
        <p:nvSpPr>
          <p:cNvPr id="4" name="Rectangle 4"/>
          <p:cNvSpPr>
            <a:spLocks noGrp="1" noChangeArrowheads="1"/>
          </p:cNvSpPr>
          <p:nvPr>
            <p:ph type="dt" sz="half" idx="10"/>
          </p:nvPr>
        </p:nvSpPr>
        <p:spPr>
          <a:ln/>
        </p:spPr>
        <p:txBody>
          <a:bodyPr/>
          <a:lstStyle>
            <a:lvl1pPr>
              <a:defRPr/>
            </a:lvl1pPr>
          </a:lstStyle>
          <a:p>
            <a:pPr>
              <a:defRPr/>
            </a:pPr>
            <a:endParaRPr lang="de-DE"/>
          </a:p>
        </p:txBody>
      </p:sp>
      <p:sp>
        <p:nvSpPr>
          <p:cNvPr id="5" name="Rectangle 5"/>
          <p:cNvSpPr>
            <a:spLocks noGrp="1" noChangeArrowheads="1"/>
          </p:cNvSpPr>
          <p:nvPr>
            <p:ph type="ftr" sz="quarter" idx="11"/>
          </p:nvPr>
        </p:nvSpPr>
        <p:spPr>
          <a:ln/>
        </p:spPr>
        <p:txBody>
          <a:bodyPr/>
          <a:lstStyle>
            <a:lvl1pPr>
              <a:defRPr/>
            </a:lvl1pPr>
          </a:lstStyle>
          <a:p>
            <a:pPr>
              <a:defRPr/>
            </a:pPr>
            <a:r>
              <a:rPr lang="de-DE"/>
              <a:t>Alternative ERP Systeme WS 2011/12</a:t>
            </a:r>
          </a:p>
        </p:txBody>
      </p:sp>
      <p:sp>
        <p:nvSpPr>
          <p:cNvPr id="6" name="Rectangle 6"/>
          <p:cNvSpPr>
            <a:spLocks noGrp="1" noChangeArrowheads="1"/>
          </p:cNvSpPr>
          <p:nvPr>
            <p:ph type="sldNum" sz="quarter" idx="12"/>
          </p:nvPr>
        </p:nvSpPr>
        <p:spPr>
          <a:ln/>
        </p:spPr>
        <p:txBody>
          <a:bodyPr/>
          <a:lstStyle>
            <a:lvl1pPr>
              <a:defRPr/>
            </a:lvl1pPr>
          </a:lstStyle>
          <a:p>
            <a:pPr>
              <a:defRPr/>
            </a:pPr>
            <a:fld id="{455DBD10-CF5A-4939-992D-BA51D8424E7B}" type="slidenum">
              <a:rPr lang="de-DE"/>
              <a:pPr>
                <a:defRPr/>
              </a:pPr>
              <a:t>‹Nr.›</a:t>
            </a:fld>
            <a:endParaRPr lang="de-DE"/>
          </a:p>
        </p:txBody>
      </p:sp>
    </p:spTree>
    <p:extLst>
      <p:ext uri="{BB962C8B-B14F-4D97-AF65-F5344CB8AC3E}">
        <p14:creationId xmlns:p14="http://schemas.microsoft.com/office/powerpoint/2010/main" val="1663503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Rectangle 4"/>
          <p:cNvSpPr>
            <a:spLocks noGrp="1" noChangeArrowheads="1"/>
          </p:cNvSpPr>
          <p:nvPr>
            <p:ph type="dt" sz="half" idx="10"/>
          </p:nvPr>
        </p:nvSpPr>
        <p:spPr>
          <a:ln/>
        </p:spPr>
        <p:txBody>
          <a:bodyPr/>
          <a:lstStyle>
            <a:lvl1pPr>
              <a:defRPr/>
            </a:lvl1pPr>
          </a:lstStyle>
          <a:p>
            <a:pPr>
              <a:defRPr/>
            </a:pPr>
            <a:endParaRPr lang="de-DE"/>
          </a:p>
        </p:txBody>
      </p:sp>
      <p:sp>
        <p:nvSpPr>
          <p:cNvPr id="5" name="Rectangle 5"/>
          <p:cNvSpPr>
            <a:spLocks noGrp="1" noChangeArrowheads="1"/>
          </p:cNvSpPr>
          <p:nvPr>
            <p:ph type="ftr" sz="quarter" idx="11"/>
          </p:nvPr>
        </p:nvSpPr>
        <p:spPr>
          <a:ln/>
        </p:spPr>
        <p:txBody>
          <a:bodyPr/>
          <a:lstStyle>
            <a:lvl1pPr>
              <a:defRPr/>
            </a:lvl1pPr>
          </a:lstStyle>
          <a:p>
            <a:pPr>
              <a:defRPr/>
            </a:pPr>
            <a:r>
              <a:rPr lang="de-DE"/>
              <a:t>Alternative ERP Systeme WS 2011/12</a:t>
            </a:r>
          </a:p>
        </p:txBody>
      </p:sp>
      <p:sp>
        <p:nvSpPr>
          <p:cNvPr id="6" name="Rectangle 6"/>
          <p:cNvSpPr>
            <a:spLocks noGrp="1" noChangeArrowheads="1"/>
          </p:cNvSpPr>
          <p:nvPr>
            <p:ph type="sldNum" sz="quarter" idx="12"/>
          </p:nvPr>
        </p:nvSpPr>
        <p:spPr>
          <a:ln/>
        </p:spPr>
        <p:txBody>
          <a:bodyPr/>
          <a:lstStyle>
            <a:lvl1pPr>
              <a:defRPr/>
            </a:lvl1pPr>
          </a:lstStyle>
          <a:p>
            <a:pPr>
              <a:defRPr/>
            </a:pPr>
            <a:fld id="{CD91A00F-DEF4-4107-BECF-5FA32975CE32}" type="slidenum">
              <a:rPr lang="de-DE"/>
              <a:pPr>
                <a:defRPr/>
              </a:pPr>
              <a:t>‹Nr.›</a:t>
            </a:fld>
            <a:endParaRPr lang="de-DE"/>
          </a:p>
        </p:txBody>
      </p:sp>
    </p:spTree>
    <p:extLst>
      <p:ext uri="{BB962C8B-B14F-4D97-AF65-F5344CB8AC3E}">
        <p14:creationId xmlns:p14="http://schemas.microsoft.com/office/powerpoint/2010/main" val="3903110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Rectangle 4"/>
          <p:cNvSpPr>
            <a:spLocks noGrp="1" noChangeArrowheads="1"/>
          </p:cNvSpPr>
          <p:nvPr>
            <p:ph type="dt" sz="half" idx="10"/>
          </p:nvPr>
        </p:nvSpPr>
        <p:spPr>
          <a:ln/>
        </p:spPr>
        <p:txBody>
          <a:bodyPr/>
          <a:lstStyle>
            <a:lvl1pPr>
              <a:defRPr/>
            </a:lvl1pPr>
          </a:lstStyle>
          <a:p>
            <a:pPr>
              <a:defRPr/>
            </a:pPr>
            <a:endParaRPr lang="de-DE"/>
          </a:p>
        </p:txBody>
      </p:sp>
      <p:sp>
        <p:nvSpPr>
          <p:cNvPr id="5" name="Rectangle 5"/>
          <p:cNvSpPr>
            <a:spLocks noGrp="1" noChangeArrowheads="1"/>
          </p:cNvSpPr>
          <p:nvPr>
            <p:ph type="ftr" sz="quarter" idx="11"/>
          </p:nvPr>
        </p:nvSpPr>
        <p:spPr>
          <a:ln/>
        </p:spPr>
        <p:txBody>
          <a:bodyPr/>
          <a:lstStyle>
            <a:lvl1pPr>
              <a:defRPr/>
            </a:lvl1pPr>
          </a:lstStyle>
          <a:p>
            <a:pPr>
              <a:defRPr/>
            </a:pPr>
            <a:r>
              <a:rPr lang="de-DE"/>
              <a:t>Alternative ERP Systeme WS 2011/12</a:t>
            </a:r>
          </a:p>
        </p:txBody>
      </p:sp>
      <p:sp>
        <p:nvSpPr>
          <p:cNvPr id="6" name="Rectangle 6"/>
          <p:cNvSpPr>
            <a:spLocks noGrp="1" noChangeArrowheads="1"/>
          </p:cNvSpPr>
          <p:nvPr>
            <p:ph type="sldNum" sz="quarter" idx="12"/>
          </p:nvPr>
        </p:nvSpPr>
        <p:spPr>
          <a:ln/>
        </p:spPr>
        <p:txBody>
          <a:bodyPr/>
          <a:lstStyle>
            <a:lvl1pPr>
              <a:defRPr/>
            </a:lvl1pPr>
          </a:lstStyle>
          <a:p>
            <a:pPr>
              <a:defRPr/>
            </a:pPr>
            <a:fld id="{8C566BD6-1167-44FC-BD5A-3BF1FC30EEC6}" type="slidenum">
              <a:rPr lang="de-DE"/>
              <a:pPr>
                <a:defRPr/>
              </a:pPr>
              <a:t>‹Nr.›</a:t>
            </a:fld>
            <a:endParaRPr lang="de-DE"/>
          </a:p>
        </p:txBody>
      </p:sp>
    </p:spTree>
    <p:extLst>
      <p:ext uri="{BB962C8B-B14F-4D97-AF65-F5344CB8AC3E}">
        <p14:creationId xmlns:p14="http://schemas.microsoft.com/office/powerpoint/2010/main" val="13495769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el und Inhal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24668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el und Tabelle">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a:prstGeom prst="rect">
            <a:avLst/>
          </a:prstGeom>
        </p:spPr>
        <p:txBody>
          <a:bodyPr/>
          <a:lstStyle/>
          <a:p>
            <a:r>
              <a:rPr lang="de-DE" smtClean="0"/>
              <a:t>Titelmasterformat durch Klicken bearbeiten</a:t>
            </a:r>
            <a:endParaRPr lang="de-DE"/>
          </a:p>
        </p:txBody>
      </p:sp>
      <p:sp>
        <p:nvSpPr>
          <p:cNvPr id="3" name="Tabellenplatzhalter 2"/>
          <p:cNvSpPr>
            <a:spLocks noGrp="1"/>
          </p:cNvSpPr>
          <p:nvPr>
            <p:ph type="tbl" idx="1"/>
          </p:nvPr>
        </p:nvSpPr>
        <p:spPr>
          <a:xfrm>
            <a:off x="457200" y="1600200"/>
            <a:ext cx="8229600" cy="4525963"/>
          </a:xfrm>
          <a:prstGeom prst="rect">
            <a:avLst/>
          </a:prstGeom>
        </p:spPr>
        <p:txBody>
          <a:bodyPr/>
          <a:lstStyle/>
          <a:p>
            <a:pPr lvl="0"/>
            <a:endParaRPr lang="de-DE" noProof="0" smtClean="0"/>
          </a:p>
        </p:txBody>
      </p:sp>
      <p:sp>
        <p:nvSpPr>
          <p:cNvPr id="4" name="Rectangle 4"/>
          <p:cNvSpPr>
            <a:spLocks noGrp="1" noChangeArrowheads="1"/>
          </p:cNvSpPr>
          <p:nvPr>
            <p:ph type="dt" sz="half" idx="10"/>
          </p:nvPr>
        </p:nvSpPr>
        <p:spPr/>
        <p:txBody>
          <a:bodyPr/>
          <a:lstStyle>
            <a:lvl1pPr>
              <a:defRPr/>
            </a:lvl1pPr>
          </a:lstStyle>
          <a:p>
            <a:pPr>
              <a:defRPr/>
            </a:pPr>
            <a:endParaRPr lang="de-DE"/>
          </a:p>
        </p:txBody>
      </p:sp>
      <p:sp>
        <p:nvSpPr>
          <p:cNvPr id="5" name="Rectangle 5"/>
          <p:cNvSpPr>
            <a:spLocks noGrp="1" noChangeArrowheads="1"/>
          </p:cNvSpPr>
          <p:nvPr>
            <p:ph type="ftr" sz="quarter" idx="11"/>
          </p:nvPr>
        </p:nvSpPr>
        <p:spPr/>
        <p:txBody>
          <a:bodyPr/>
          <a:lstStyle>
            <a:lvl1pPr>
              <a:defRPr/>
            </a:lvl1pPr>
          </a:lstStyle>
          <a:p>
            <a:pPr>
              <a:defRPr/>
            </a:pPr>
            <a:endParaRPr lang="de-DE"/>
          </a:p>
        </p:txBody>
      </p:sp>
      <p:sp>
        <p:nvSpPr>
          <p:cNvPr id="6" name="Rectangle 6"/>
          <p:cNvSpPr>
            <a:spLocks noGrp="1" noChangeArrowheads="1"/>
          </p:cNvSpPr>
          <p:nvPr>
            <p:ph type="sldNum" sz="quarter" idx="12"/>
          </p:nvPr>
        </p:nvSpPr>
        <p:spPr/>
        <p:txBody>
          <a:bodyPr/>
          <a:lstStyle>
            <a:lvl1pPr>
              <a:defRPr/>
            </a:lvl1pPr>
          </a:lstStyle>
          <a:p>
            <a:pPr>
              <a:defRPr/>
            </a:pPr>
            <a:fld id="{B7CB5359-B743-4479-829D-3F17970E4609}" type="slidenum">
              <a:rPr lang="de-DE"/>
              <a:pPr>
                <a:defRPr/>
              </a:pPr>
              <a:t>‹Nr.›</a:t>
            </a:fld>
            <a:endParaRPr lang="de-DE"/>
          </a:p>
        </p:txBody>
      </p:sp>
    </p:spTree>
    <p:extLst>
      <p:ext uri="{BB962C8B-B14F-4D97-AF65-F5344CB8AC3E}">
        <p14:creationId xmlns:p14="http://schemas.microsoft.com/office/powerpoint/2010/main" val="5381190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el und Inhal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55404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itel und Inhal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46996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Titel und Inhal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99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Titel und Inhal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67337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Titel und Inhalt">
    <p:spTree>
      <p:nvGrpSpPr>
        <p:cNvPr id="1" name=""/>
        <p:cNvGrpSpPr/>
        <p:nvPr/>
      </p:nvGrpSpPr>
      <p:grpSpPr>
        <a:xfrm>
          <a:off x="0" y="0"/>
          <a:ext cx="0" cy="0"/>
          <a:chOff x="0" y="0"/>
          <a:chExt cx="0" cy="0"/>
        </a:xfrm>
      </p:grpSpPr>
    </p:spTree>
    <p:extLst>
      <p:ext uri="{BB962C8B-B14F-4D97-AF65-F5344CB8AC3E}">
        <p14:creationId xmlns:p14="http://schemas.microsoft.com/office/powerpoint/2010/main" val="5109336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Titel und Inhalt">
    <p:spTree>
      <p:nvGrpSpPr>
        <p:cNvPr id="1" name=""/>
        <p:cNvGrpSpPr/>
        <p:nvPr/>
      </p:nvGrpSpPr>
      <p:grpSpPr>
        <a:xfrm>
          <a:off x="0" y="0"/>
          <a:ext cx="0" cy="0"/>
          <a:chOff x="0" y="0"/>
          <a:chExt cx="0" cy="0"/>
        </a:xfrm>
      </p:grpSpPr>
    </p:spTree>
    <p:extLst>
      <p:ext uri="{BB962C8B-B14F-4D97-AF65-F5344CB8AC3E}">
        <p14:creationId xmlns:p14="http://schemas.microsoft.com/office/powerpoint/2010/main" val="828107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Rectangle 4"/>
          <p:cNvSpPr>
            <a:spLocks noGrp="1" noChangeArrowheads="1"/>
          </p:cNvSpPr>
          <p:nvPr>
            <p:ph type="dt" sz="half" idx="10"/>
          </p:nvPr>
        </p:nvSpPr>
        <p:spPr>
          <a:ln/>
        </p:spPr>
        <p:txBody>
          <a:bodyPr/>
          <a:lstStyle>
            <a:lvl1pPr>
              <a:defRPr/>
            </a:lvl1pPr>
          </a:lstStyle>
          <a:p>
            <a:pPr>
              <a:defRPr/>
            </a:pPr>
            <a:endParaRPr lang="de-DE"/>
          </a:p>
        </p:txBody>
      </p:sp>
      <p:sp>
        <p:nvSpPr>
          <p:cNvPr id="5" name="Rectangle 5"/>
          <p:cNvSpPr>
            <a:spLocks noGrp="1" noChangeArrowheads="1"/>
          </p:cNvSpPr>
          <p:nvPr>
            <p:ph type="ftr" sz="quarter" idx="11"/>
          </p:nvPr>
        </p:nvSpPr>
        <p:spPr>
          <a:ln/>
        </p:spPr>
        <p:txBody>
          <a:bodyPr/>
          <a:lstStyle>
            <a:lvl1pPr>
              <a:defRPr/>
            </a:lvl1pPr>
          </a:lstStyle>
          <a:p>
            <a:pPr>
              <a:defRPr/>
            </a:pPr>
            <a:r>
              <a:rPr lang="de-DE"/>
              <a:t>Alternative ERP Systeme WS 2011/12</a:t>
            </a:r>
          </a:p>
        </p:txBody>
      </p:sp>
      <p:sp>
        <p:nvSpPr>
          <p:cNvPr id="6" name="Rectangle 6"/>
          <p:cNvSpPr>
            <a:spLocks noGrp="1" noChangeArrowheads="1"/>
          </p:cNvSpPr>
          <p:nvPr>
            <p:ph type="sldNum" sz="quarter" idx="12"/>
          </p:nvPr>
        </p:nvSpPr>
        <p:spPr>
          <a:ln/>
        </p:spPr>
        <p:txBody>
          <a:bodyPr/>
          <a:lstStyle>
            <a:lvl1pPr>
              <a:defRPr/>
            </a:lvl1pPr>
          </a:lstStyle>
          <a:p>
            <a:pPr>
              <a:defRPr/>
            </a:pPr>
            <a:fld id="{043B00A2-2015-4EC1-90C8-832AB89E043C}" type="slidenum">
              <a:rPr lang="de-DE"/>
              <a:pPr>
                <a:defRPr/>
              </a:pPr>
              <a:t>‹Nr.›</a:t>
            </a:fld>
            <a:endParaRPr lang="de-DE"/>
          </a:p>
        </p:txBody>
      </p:sp>
    </p:spTree>
    <p:extLst>
      <p:ext uri="{BB962C8B-B14F-4D97-AF65-F5344CB8AC3E}">
        <p14:creationId xmlns:p14="http://schemas.microsoft.com/office/powerpoint/2010/main" val="37542551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_Titel und Inhal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8584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smtClean="0"/>
              <a:t>Textmasterformat bearbeiten</a:t>
            </a:r>
          </a:p>
        </p:txBody>
      </p:sp>
      <p:sp>
        <p:nvSpPr>
          <p:cNvPr id="4" name="Rectangle 4"/>
          <p:cNvSpPr>
            <a:spLocks noGrp="1" noChangeArrowheads="1"/>
          </p:cNvSpPr>
          <p:nvPr>
            <p:ph type="dt" sz="half" idx="10"/>
          </p:nvPr>
        </p:nvSpPr>
        <p:spPr>
          <a:ln/>
        </p:spPr>
        <p:txBody>
          <a:bodyPr/>
          <a:lstStyle>
            <a:lvl1pPr>
              <a:defRPr/>
            </a:lvl1pPr>
          </a:lstStyle>
          <a:p>
            <a:pPr>
              <a:defRPr/>
            </a:pPr>
            <a:endParaRPr lang="de-DE"/>
          </a:p>
        </p:txBody>
      </p:sp>
      <p:sp>
        <p:nvSpPr>
          <p:cNvPr id="5" name="Rectangle 5"/>
          <p:cNvSpPr>
            <a:spLocks noGrp="1" noChangeArrowheads="1"/>
          </p:cNvSpPr>
          <p:nvPr>
            <p:ph type="ftr" sz="quarter" idx="11"/>
          </p:nvPr>
        </p:nvSpPr>
        <p:spPr>
          <a:ln/>
        </p:spPr>
        <p:txBody>
          <a:bodyPr/>
          <a:lstStyle>
            <a:lvl1pPr>
              <a:defRPr/>
            </a:lvl1pPr>
          </a:lstStyle>
          <a:p>
            <a:pPr>
              <a:defRPr/>
            </a:pPr>
            <a:r>
              <a:rPr lang="de-DE"/>
              <a:t>Alternative ERP Systeme WS 2011/12</a:t>
            </a:r>
          </a:p>
        </p:txBody>
      </p:sp>
      <p:sp>
        <p:nvSpPr>
          <p:cNvPr id="6" name="Rectangle 6"/>
          <p:cNvSpPr>
            <a:spLocks noGrp="1" noChangeArrowheads="1"/>
          </p:cNvSpPr>
          <p:nvPr>
            <p:ph type="sldNum" sz="quarter" idx="12"/>
          </p:nvPr>
        </p:nvSpPr>
        <p:spPr>
          <a:ln/>
        </p:spPr>
        <p:txBody>
          <a:bodyPr/>
          <a:lstStyle>
            <a:lvl1pPr>
              <a:defRPr/>
            </a:lvl1pPr>
          </a:lstStyle>
          <a:p>
            <a:pPr>
              <a:defRPr/>
            </a:pPr>
            <a:fld id="{27B4DB11-4FF0-4177-B915-C1BABF885822}" type="slidenum">
              <a:rPr lang="de-DE"/>
              <a:pPr>
                <a:defRPr/>
              </a:pPr>
              <a:t>‹Nr.›</a:t>
            </a:fld>
            <a:endParaRPr lang="de-DE"/>
          </a:p>
        </p:txBody>
      </p:sp>
    </p:spTree>
    <p:extLst>
      <p:ext uri="{BB962C8B-B14F-4D97-AF65-F5344CB8AC3E}">
        <p14:creationId xmlns:p14="http://schemas.microsoft.com/office/powerpoint/2010/main" val="1537267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Rectangle 4"/>
          <p:cNvSpPr>
            <a:spLocks noGrp="1" noChangeArrowheads="1"/>
          </p:cNvSpPr>
          <p:nvPr>
            <p:ph type="dt" sz="half" idx="10"/>
          </p:nvPr>
        </p:nvSpPr>
        <p:spPr>
          <a:ln/>
        </p:spPr>
        <p:txBody>
          <a:bodyPr/>
          <a:lstStyle>
            <a:lvl1pPr>
              <a:defRPr/>
            </a:lvl1pPr>
          </a:lstStyle>
          <a:p>
            <a:pPr>
              <a:defRPr/>
            </a:pPr>
            <a:endParaRPr lang="de-DE"/>
          </a:p>
        </p:txBody>
      </p:sp>
      <p:sp>
        <p:nvSpPr>
          <p:cNvPr id="6" name="Rectangle 5"/>
          <p:cNvSpPr>
            <a:spLocks noGrp="1" noChangeArrowheads="1"/>
          </p:cNvSpPr>
          <p:nvPr>
            <p:ph type="ftr" sz="quarter" idx="11"/>
          </p:nvPr>
        </p:nvSpPr>
        <p:spPr>
          <a:ln/>
        </p:spPr>
        <p:txBody>
          <a:bodyPr/>
          <a:lstStyle>
            <a:lvl1pPr>
              <a:defRPr/>
            </a:lvl1pPr>
          </a:lstStyle>
          <a:p>
            <a:pPr>
              <a:defRPr/>
            </a:pPr>
            <a:r>
              <a:rPr lang="de-DE"/>
              <a:t>Alternative ERP Systeme WS 2011/12</a:t>
            </a:r>
          </a:p>
        </p:txBody>
      </p:sp>
      <p:sp>
        <p:nvSpPr>
          <p:cNvPr id="7" name="Rectangle 6"/>
          <p:cNvSpPr>
            <a:spLocks noGrp="1" noChangeArrowheads="1"/>
          </p:cNvSpPr>
          <p:nvPr>
            <p:ph type="sldNum" sz="quarter" idx="12"/>
          </p:nvPr>
        </p:nvSpPr>
        <p:spPr>
          <a:ln/>
        </p:spPr>
        <p:txBody>
          <a:bodyPr/>
          <a:lstStyle>
            <a:lvl1pPr>
              <a:defRPr/>
            </a:lvl1pPr>
          </a:lstStyle>
          <a:p>
            <a:pPr>
              <a:defRPr/>
            </a:pPr>
            <a:fld id="{AF9CDCB1-24D2-4FE7-B8D9-D68DAEB82893}" type="slidenum">
              <a:rPr lang="de-DE"/>
              <a:pPr>
                <a:defRPr/>
              </a:pPr>
              <a:t>‹Nr.›</a:t>
            </a:fld>
            <a:endParaRPr lang="de-DE"/>
          </a:p>
        </p:txBody>
      </p:sp>
    </p:spTree>
    <p:extLst>
      <p:ext uri="{BB962C8B-B14F-4D97-AF65-F5344CB8AC3E}">
        <p14:creationId xmlns:p14="http://schemas.microsoft.com/office/powerpoint/2010/main" val="23080551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Rectangle 4"/>
          <p:cNvSpPr>
            <a:spLocks noGrp="1" noChangeArrowheads="1"/>
          </p:cNvSpPr>
          <p:nvPr>
            <p:ph type="dt" sz="half" idx="10"/>
          </p:nvPr>
        </p:nvSpPr>
        <p:spPr>
          <a:ln/>
        </p:spPr>
        <p:txBody>
          <a:bodyPr/>
          <a:lstStyle>
            <a:lvl1pPr>
              <a:defRPr/>
            </a:lvl1pPr>
          </a:lstStyle>
          <a:p>
            <a:pPr>
              <a:defRPr/>
            </a:pPr>
            <a:endParaRPr lang="de-DE"/>
          </a:p>
        </p:txBody>
      </p:sp>
      <p:sp>
        <p:nvSpPr>
          <p:cNvPr id="8" name="Rectangle 5"/>
          <p:cNvSpPr>
            <a:spLocks noGrp="1" noChangeArrowheads="1"/>
          </p:cNvSpPr>
          <p:nvPr>
            <p:ph type="ftr" sz="quarter" idx="11"/>
          </p:nvPr>
        </p:nvSpPr>
        <p:spPr>
          <a:ln/>
        </p:spPr>
        <p:txBody>
          <a:bodyPr/>
          <a:lstStyle>
            <a:lvl1pPr>
              <a:defRPr/>
            </a:lvl1pPr>
          </a:lstStyle>
          <a:p>
            <a:pPr>
              <a:defRPr/>
            </a:pPr>
            <a:r>
              <a:rPr lang="de-DE"/>
              <a:t>Alternative ERP Systeme WS 2011/12</a:t>
            </a:r>
          </a:p>
        </p:txBody>
      </p:sp>
      <p:sp>
        <p:nvSpPr>
          <p:cNvPr id="9" name="Rectangle 6"/>
          <p:cNvSpPr>
            <a:spLocks noGrp="1" noChangeArrowheads="1"/>
          </p:cNvSpPr>
          <p:nvPr>
            <p:ph type="sldNum" sz="quarter" idx="12"/>
          </p:nvPr>
        </p:nvSpPr>
        <p:spPr>
          <a:ln/>
        </p:spPr>
        <p:txBody>
          <a:bodyPr/>
          <a:lstStyle>
            <a:lvl1pPr>
              <a:defRPr/>
            </a:lvl1pPr>
          </a:lstStyle>
          <a:p>
            <a:pPr>
              <a:defRPr/>
            </a:pPr>
            <a:fld id="{ADC90148-B2DB-4039-BBE2-F10E6CDFA389}" type="slidenum">
              <a:rPr lang="de-DE"/>
              <a:pPr>
                <a:defRPr/>
              </a:pPr>
              <a:t>‹Nr.›</a:t>
            </a:fld>
            <a:endParaRPr lang="de-DE"/>
          </a:p>
        </p:txBody>
      </p:sp>
    </p:spTree>
    <p:extLst>
      <p:ext uri="{BB962C8B-B14F-4D97-AF65-F5344CB8AC3E}">
        <p14:creationId xmlns:p14="http://schemas.microsoft.com/office/powerpoint/2010/main" val="11275568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Rectangle 4"/>
          <p:cNvSpPr>
            <a:spLocks noGrp="1" noChangeArrowheads="1"/>
          </p:cNvSpPr>
          <p:nvPr>
            <p:ph type="dt" sz="half" idx="10"/>
          </p:nvPr>
        </p:nvSpPr>
        <p:spPr>
          <a:ln/>
        </p:spPr>
        <p:txBody>
          <a:bodyPr/>
          <a:lstStyle>
            <a:lvl1pPr>
              <a:defRPr/>
            </a:lvl1pPr>
          </a:lstStyle>
          <a:p>
            <a:pPr>
              <a:defRPr/>
            </a:pPr>
            <a:endParaRPr lang="de-DE"/>
          </a:p>
        </p:txBody>
      </p:sp>
      <p:sp>
        <p:nvSpPr>
          <p:cNvPr id="4" name="Rectangle 5"/>
          <p:cNvSpPr>
            <a:spLocks noGrp="1" noChangeArrowheads="1"/>
          </p:cNvSpPr>
          <p:nvPr>
            <p:ph type="ftr" sz="quarter" idx="11"/>
          </p:nvPr>
        </p:nvSpPr>
        <p:spPr>
          <a:ln/>
        </p:spPr>
        <p:txBody>
          <a:bodyPr/>
          <a:lstStyle>
            <a:lvl1pPr>
              <a:defRPr/>
            </a:lvl1pPr>
          </a:lstStyle>
          <a:p>
            <a:pPr>
              <a:defRPr/>
            </a:pPr>
            <a:r>
              <a:rPr lang="de-DE"/>
              <a:t>Alternative ERP Systeme WS 2011/12</a:t>
            </a:r>
          </a:p>
        </p:txBody>
      </p:sp>
      <p:sp>
        <p:nvSpPr>
          <p:cNvPr id="5" name="Rectangle 6"/>
          <p:cNvSpPr>
            <a:spLocks noGrp="1" noChangeArrowheads="1"/>
          </p:cNvSpPr>
          <p:nvPr>
            <p:ph type="sldNum" sz="quarter" idx="12"/>
          </p:nvPr>
        </p:nvSpPr>
        <p:spPr>
          <a:ln/>
        </p:spPr>
        <p:txBody>
          <a:bodyPr/>
          <a:lstStyle>
            <a:lvl1pPr>
              <a:defRPr/>
            </a:lvl1pPr>
          </a:lstStyle>
          <a:p>
            <a:pPr>
              <a:defRPr/>
            </a:pPr>
            <a:fld id="{ACF33DED-A218-49F6-A60C-ACEB380A5D40}" type="slidenum">
              <a:rPr lang="de-DE"/>
              <a:pPr>
                <a:defRPr/>
              </a:pPr>
              <a:t>‹Nr.›</a:t>
            </a:fld>
            <a:endParaRPr lang="de-DE"/>
          </a:p>
        </p:txBody>
      </p:sp>
    </p:spTree>
    <p:extLst>
      <p:ext uri="{BB962C8B-B14F-4D97-AF65-F5344CB8AC3E}">
        <p14:creationId xmlns:p14="http://schemas.microsoft.com/office/powerpoint/2010/main" val="1215424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de-DE"/>
          </a:p>
        </p:txBody>
      </p:sp>
      <p:sp>
        <p:nvSpPr>
          <p:cNvPr id="3" name="Rectangle 5"/>
          <p:cNvSpPr>
            <a:spLocks noGrp="1" noChangeArrowheads="1"/>
          </p:cNvSpPr>
          <p:nvPr>
            <p:ph type="ftr" sz="quarter" idx="11"/>
          </p:nvPr>
        </p:nvSpPr>
        <p:spPr>
          <a:ln/>
        </p:spPr>
        <p:txBody>
          <a:bodyPr/>
          <a:lstStyle>
            <a:lvl1pPr>
              <a:defRPr/>
            </a:lvl1pPr>
          </a:lstStyle>
          <a:p>
            <a:pPr>
              <a:defRPr/>
            </a:pPr>
            <a:r>
              <a:rPr lang="de-DE"/>
              <a:t>Alternative ERP Systeme WS 2011/12</a:t>
            </a:r>
          </a:p>
        </p:txBody>
      </p:sp>
      <p:sp>
        <p:nvSpPr>
          <p:cNvPr id="4" name="Rectangle 6"/>
          <p:cNvSpPr>
            <a:spLocks noGrp="1" noChangeArrowheads="1"/>
          </p:cNvSpPr>
          <p:nvPr>
            <p:ph type="sldNum" sz="quarter" idx="12"/>
          </p:nvPr>
        </p:nvSpPr>
        <p:spPr>
          <a:ln/>
        </p:spPr>
        <p:txBody>
          <a:bodyPr/>
          <a:lstStyle>
            <a:lvl1pPr>
              <a:defRPr/>
            </a:lvl1pPr>
          </a:lstStyle>
          <a:p>
            <a:pPr>
              <a:defRPr/>
            </a:pPr>
            <a:fld id="{7C09F918-2831-4A3B-BAA8-C0DCB192C16D}" type="slidenum">
              <a:rPr lang="de-DE"/>
              <a:pPr>
                <a:defRPr/>
              </a:pPr>
              <a:t>‹Nr.›</a:t>
            </a:fld>
            <a:endParaRPr lang="de-DE"/>
          </a:p>
        </p:txBody>
      </p:sp>
    </p:spTree>
    <p:extLst>
      <p:ext uri="{BB962C8B-B14F-4D97-AF65-F5344CB8AC3E}">
        <p14:creationId xmlns:p14="http://schemas.microsoft.com/office/powerpoint/2010/main" val="1623254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Rectangle 4"/>
          <p:cNvSpPr>
            <a:spLocks noGrp="1" noChangeArrowheads="1"/>
          </p:cNvSpPr>
          <p:nvPr>
            <p:ph type="dt" sz="half" idx="10"/>
          </p:nvPr>
        </p:nvSpPr>
        <p:spPr>
          <a:ln/>
        </p:spPr>
        <p:txBody>
          <a:bodyPr/>
          <a:lstStyle>
            <a:lvl1pPr>
              <a:defRPr/>
            </a:lvl1pPr>
          </a:lstStyle>
          <a:p>
            <a:pPr>
              <a:defRPr/>
            </a:pPr>
            <a:endParaRPr lang="de-DE"/>
          </a:p>
        </p:txBody>
      </p:sp>
      <p:sp>
        <p:nvSpPr>
          <p:cNvPr id="6" name="Rectangle 5"/>
          <p:cNvSpPr>
            <a:spLocks noGrp="1" noChangeArrowheads="1"/>
          </p:cNvSpPr>
          <p:nvPr>
            <p:ph type="ftr" sz="quarter" idx="11"/>
          </p:nvPr>
        </p:nvSpPr>
        <p:spPr>
          <a:ln/>
        </p:spPr>
        <p:txBody>
          <a:bodyPr/>
          <a:lstStyle>
            <a:lvl1pPr>
              <a:defRPr/>
            </a:lvl1pPr>
          </a:lstStyle>
          <a:p>
            <a:pPr>
              <a:defRPr/>
            </a:pPr>
            <a:r>
              <a:rPr lang="de-DE"/>
              <a:t>Alternative ERP Systeme WS 2011/12</a:t>
            </a:r>
          </a:p>
        </p:txBody>
      </p:sp>
      <p:sp>
        <p:nvSpPr>
          <p:cNvPr id="7" name="Rectangle 6"/>
          <p:cNvSpPr>
            <a:spLocks noGrp="1" noChangeArrowheads="1"/>
          </p:cNvSpPr>
          <p:nvPr>
            <p:ph type="sldNum" sz="quarter" idx="12"/>
          </p:nvPr>
        </p:nvSpPr>
        <p:spPr>
          <a:ln/>
        </p:spPr>
        <p:txBody>
          <a:bodyPr/>
          <a:lstStyle>
            <a:lvl1pPr>
              <a:defRPr/>
            </a:lvl1pPr>
          </a:lstStyle>
          <a:p>
            <a:pPr>
              <a:defRPr/>
            </a:pPr>
            <a:fld id="{B8750869-C06C-4F8A-AAEA-3519CD2CC49C}" type="slidenum">
              <a:rPr lang="de-DE"/>
              <a:pPr>
                <a:defRPr/>
              </a:pPr>
              <a:t>‹Nr.›</a:t>
            </a:fld>
            <a:endParaRPr lang="de-DE"/>
          </a:p>
        </p:txBody>
      </p:sp>
    </p:spTree>
    <p:extLst>
      <p:ext uri="{BB962C8B-B14F-4D97-AF65-F5344CB8AC3E}">
        <p14:creationId xmlns:p14="http://schemas.microsoft.com/office/powerpoint/2010/main" val="1517574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smtClean="0"/>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Rectangle 4"/>
          <p:cNvSpPr>
            <a:spLocks noGrp="1" noChangeArrowheads="1"/>
          </p:cNvSpPr>
          <p:nvPr>
            <p:ph type="dt" sz="half" idx="10"/>
          </p:nvPr>
        </p:nvSpPr>
        <p:spPr>
          <a:ln/>
        </p:spPr>
        <p:txBody>
          <a:bodyPr/>
          <a:lstStyle>
            <a:lvl1pPr>
              <a:defRPr/>
            </a:lvl1pPr>
          </a:lstStyle>
          <a:p>
            <a:pPr>
              <a:defRPr/>
            </a:pPr>
            <a:endParaRPr lang="de-DE"/>
          </a:p>
        </p:txBody>
      </p:sp>
      <p:sp>
        <p:nvSpPr>
          <p:cNvPr id="6" name="Rectangle 5"/>
          <p:cNvSpPr>
            <a:spLocks noGrp="1" noChangeArrowheads="1"/>
          </p:cNvSpPr>
          <p:nvPr>
            <p:ph type="ftr" sz="quarter" idx="11"/>
          </p:nvPr>
        </p:nvSpPr>
        <p:spPr>
          <a:ln/>
        </p:spPr>
        <p:txBody>
          <a:bodyPr/>
          <a:lstStyle>
            <a:lvl1pPr>
              <a:defRPr/>
            </a:lvl1pPr>
          </a:lstStyle>
          <a:p>
            <a:pPr>
              <a:defRPr/>
            </a:pPr>
            <a:r>
              <a:rPr lang="de-DE"/>
              <a:t>Alternative ERP Systeme WS 2011/12</a:t>
            </a:r>
          </a:p>
        </p:txBody>
      </p:sp>
      <p:sp>
        <p:nvSpPr>
          <p:cNvPr id="7" name="Rectangle 6"/>
          <p:cNvSpPr>
            <a:spLocks noGrp="1" noChangeArrowheads="1"/>
          </p:cNvSpPr>
          <p:nvPr>
            <p:ph type="sldNum" sz="quarter" idx="12"/>
          </p:nvPr>
        </p:nvSpPr>
        <p:spPr>
          <a:ln/>
        </p:spPr>
        <p:txBody>
          <a:bodyPr/>
          <a:lstStyle>
            <a:lvl1pPr>
              <a:defRPr/>
            </a:lvl1pPr>
          </a:lstStyle>
          <a:p>
            <a:pPr>
              <a:defRPr/>
            </a:pPr>
            <a:fld id="{AA597E33-81E5-4399-91AD-C8255B8222C9}" type="slidenum">
              <a:rPr lang="de-DE"/>
              <a:pPr>
                <a:defRPr/>
              </a:pPr>
              <a:t>‹Nr.›</a:t>
            </a:fld>
            <a:endParaRPr lang="de-DE"/>
          </a:p>
        </p:txBody>
      </p:sp>
    </p:spTree>
    <p:extLst>
      <p:ext uri="{BB962C8B-B14F-4D97-AF65-F5344CB8AC3E}">
        <p14:creationId xmlns:p14="http://schemas.microsoft.com/office/powerpoint/2010/main" val="3040099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de-DE" altLang="de-DE"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de-DE" altLang="de-DE" smtClean="0"/>
              <a:t>Click to edit Master text styles</a:t>
            </a:r>
          </a:p>
          <a:p>
            <a:pPr lvl="1"/>
            <a:r>
              <a:rPr lang="de-DE" altLang="de-DE" smtClean="0"/>
              <a:t>Second level</a:t>
            </a:r>
          </a:p>
          <a:p>
            <a:pPr lvl="2"/>
            <a:r>
              <a:rPr lang="de-DE" altLang="de-DE" smtClean="0"/>
              <a:t>Third level</a:t>
            </a:r>
          </a:p>
          <a:p>
            <a:pPr lvl="3"/>
            <a:r>
              <a:rPr lang="de-DE" altLang="de-DE" smtClean="0"/>
              <a:t>Fourth level</a:t>
            </a:r>
          </a:p>
          <a:p>
            <a:pPr lvl="4"/>
            <a:r>
              <a:rPr lang="de-DE" altLang="de-DE"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a:defRPr/>
            </a:pPr>
            <a:endParaRPr lang="de-DE"/>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pPr>
              <a:defRPr/>
            </a:pPr>
            <a:r>
              <a:rPr lang="de-DE"/>
              <a:t>Alternative ERP Systeme WS 2011/12</a:t>
            </a: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a:defRPr/>
            </a:pPr>
            <a:fld id="{B36FFD7E-AD1A-4FBA-A4AA-9AD25ABC7070}" type="slidenum">
              <a:rPr lang="de-DE"/>
              <a:pPr>
                <a:defRPr/>
              </a:pPr>
              <a:t>‹Nr.›</a:t>
            </a:fld>
            <a:endParaRPr lang="de-DE"/>
          </a:p>
        </p:txBody>
      </p:sp>
      <p:pic>
        <p:nvPicPr>
          <p:cNvPr id="1031" name="Picture 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68313" y="5805488"/>
            <a:ext cx="1905000"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notesSlide" Target="../notesSlides/notesSlide21.xml"/><Relationship Id="rId7"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hyperlink" Target="http://www.computerwoche.de/1227784"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de.statista.com/statistik/daten/studie/262275/umfrage/marktanteile-der-anbieter-von-erp-software-in-deutschland/" TargetMode="External"/><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hyperlink" Target="http://www.successfactors.com/cloud/architecture/"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7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www.zdnet.com/blog/howlett/why-saas-should-not-frighten-megavendors/3085"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9.xml"/><Relationship Id="rId1" Type="http://schemas.openxmlformats.org/officeDocument/2006/relationships/slideLayout" Target="../slideLayouts/slideLayout16.xml"/><Relationship Id="rId5" Type="http://schemas.openxmlformats.org/officeDocument/2006/relationships/image" Target="../media/image64.png"/><Relationship Id="rId4" Type="http://schemas.openxmlformats.org/officeDocument/2006/relationships/image" Target="../media/image63.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9.xml"/></Relationships>
</file>

<file path=ppt/slides/_rels/slide8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2.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Foliennummernplatzhalter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DC7479E4-AF84-4780-A685-FA6C340E6284}" type="slidenum">
              <a:rPr lang="de-DE" altLang="de-DE" sz="1400" smtClean="0"/>
              <a:pPr eaLnBrk="1" hangingPunct="1">
                <a:spcBef>
                  <a:spcPct val="0"/>
                </a:spcBef>
                <a:buFontTx/>
                <a:buNone/>
              </a:pPr>
              <a:t>1</a:t>
            </a:fld>
            <a:endParaRPr lang="de-DE" altLang="de-DE" sz="1400" smtClean="0"/>
          </a:p>
        </p:txBody>
      </p:sp>
      <p:sp>
        <p:nvSpPr>
          <p:cNvPr id="11267" name="Rectangle 2"/>
          <p:cNvSpPr>
            <a:spLocks noGrp="1" noChangeArrowheads="1"/>
          </p:cNvSpPr>
          <p:nvPr>
            <p:ph type="ctrTitle"/>
          </p:nvPr>
        </p:nvSpPr>
        <p:spPr/>
        <p:txBody>
          <a:bodyPr/>
          <a:lstStyle/>
          <a:p>
            <a:pPr eaLnBrk="1" hangingPunct="1"/>
            <a:r>
              <a:rPr lang="de-DE" altLang="de-DE" smtClean="0"/>
              <a:t>Alternative ERP-Systeme</a:t>
            </a:r>
          </a:p>
        </p:txBody>
      </p:sp>
      <p:sp>
        <p:nvSpPr>
          <p:cNvPr id="11268" name="Rectangle 3"/>
          <p:cNvSpPr>
            <a:spLocks noGrp="1" noChangeArrowheads="1"/>
          </p:cNvSpPr>
          <p:nvPr>
            <p:ph type="subTitle" idx="1"/>
          </p:nvPr>
        </p:nvSpPr>
        <p:spPr/>
        <p:txBody>
          <a:bodyPr/>
          <a:lstStyle/>
          <a:p>
            <a:pPr eaLnBrk="1" hangingPunct="1"/>
            <a:r>
              <a:rPr lang="de-DE" altLang="de-DE" dirty="0" smtClean="0"/>
              <a:t>WS 2019/2020</a:t>
            </a:r>
          </a:p>
          <a:p>
            <a:pPr eaLnBrk="1" hangingPunct="1"/>
            <a:r>
              <a:rPr lang="de-DE" altLang="de-DE" dirty="0" smtClean="0"/>
              <a:t>Helmuth Gümbel</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ußzeilenplatzhalter 3"/>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400" dirty="0" smtClean="0"/>
              <a:t>Alternative ERP Systeme WS2019/2020</a:t>
            </a:r>
            <a:endParaRPr lang="de-DE" altLang="de-DE" sz="1400" dirty="0"/>
          </a:p>
        </p:txBody>
      </p:sp>
      <p:sp>
        <p:nvSpPr>
          <p:cNvPr id="20483" name="Foliennummernplatzhalter 4"/>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0836D966-481D-46A1-B4BD-32C03733B354}" type="slidenum">
              <a:rPr lang="de-DE" altLang="de-DE" sz="1400" smtClean="0"/>
              <a:pPr eaLnBrk="1" hangingPunct="1">
                <a:spcBef>
                  <a:spcPct val="0"/>
                </a:spcBef>
                <a:buFontTx/>
                <a:buNone/>
              </a:pPr>
              <a:t>10</a:t>
            </a:fld>
            <a:endParaRPr lang="de-DE" altLang="de-DE" sz="1400" smtClean="0"/>
          </a:p>
        </p:txBody>
      </p:sp>
      <p:sp>
        <p:nvSpPr>
          <p:cNvPr id="20484" name="Rectangle 2"/>
          <p:cNvSpPr>
            <a:spLocks noGrp="1" noChangeArrowheads="1"/>
          </p:cNvSpPr>
          <p:nvPr>
            <p:ph type="title"/>
          </p:nvPr>
        </p:nvSpPr>
        <p:spPr/>
        <p:txBody>
          <a:bodyPr/>
          <a:lstStyle/>
          <a:p>
            <a:pPr algn="l" eaLnBrk="1" hangingPunct="1"/>
            <a:r>
              <a:rPr lang="de-DE" altLang="de-DE" sz="2400" b="1" smtClean="0"/>
              <a:t>Literaturliste (2)</a:t>
            </a:r>
          </a:p>
        </p:txBody>
      </p:sp>
      <p:sp>
        <p:nvSpPr>
          <p:cNvPr id="20485" name="Rectangle 3"/>
          <p:cNvSpPr>
            <a:spLocks noGrp="1" noChangeArrowheads="1"/>
          </p:cNvSpPr>
          <p:nvPr>
            <p:ph idx="1"/>
          </p:nvPr>
        </p:nvSpPr>
        <p:spPr>
          <a:xfrm>
            <a:off x="457200" y="1165225"/>
            <a:ext cx="8229600" cy="4525963"/>
          </a:xfrm>
        </p:spPr>
        <p:txBody>
          <a:bodyPr/>
          <a:lstStyle/>
          <a:p>
            <a:pPr marL="0" indent="0" eaLnBrk="1" hangingPunct="1">
              <a:buFontTx/>
              <a:buNone/>
            </a:pPr>
            <a:r>
              <a:rPr lang="de-DE" altLang="de-DE" sz="2000" dirty="0" smtClean="0"/>
              <a:t>Gronau 2018		Gronau, N., </a:t>
            </a:r>
            <a:r>
              <a:rPr lang="de-DE" altLang="de-DE" sz="2000" dirty="0" err="1" smtClean="0"/>
              <a:t>Theuer</a:t>
            </a:r>
            <a:r>
              <a:rPr lang="de-DE" altLang="de-DE" sz="2000" dirty="0" smtClean="0"/>
              <a:t>, H. (Hrsg.): Von Internet </a:t>
            </a:r>
            <a:r>
              <a:rPr lang="de-DE" altLang="de-DE" sz="2000" dirty="0" err="1" smtClean="0"/>
              <a:t>of</a:t>
            </a:r>
            <a:r>
              <a:rPr lang="de-DE" altLang="de-DE" sz="2000" dirty="0" smtClean="0"/>
              <a:t> 			Things zu Industrie 4.0, Band 1 und Band 2, 			Berlin 2018</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Fußzeilenplatzhalter 4"/>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400" dirty="0" smtClean="0"/>
              <a:t>Alternative ERP Systeme </a:t>
            </a:r>
          </a:p>
          <a:p>
            <a:pPr eaLnBrk="1" hangingPunct="1">
              <a:spcBef>
                <a:spcPct val="0"/>
              </a:spcBef>
              <a:buFontTx/>
              <a:buNone/>
            </a:pPr>
            <a:r>
              <a:rPr lang="de-DE" altLang="de-DE" sz="1400" dirty="0"/>
              <a:t>WS2019/2020</a:t>
            </a:r>
          </a:p>
        </p:txBody>
      </p:sp>
      <p:sp>
        <p:nvSpPr>
          <p:cNvPr id="21507" name="Foliennummernplatzhalter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777B2A5C-0817-418B-A474-2B2B3951AD2F}" type="slidenum">
              <a:rPr lang="de-DE" altLang="de-DE" sz="1400" smtClean="0"/>
              <a:pPr eaLnBrk="1" hangingPunct="1">
                <a:spcBef>
                  <a:spcPct val="0"/>
                </a:spcBef>
                <a:buFontTx/>
                <a:buNone/>
              </a:pPr>
              <a:t>11</a:t>
            </a:fld>
            <a:endParaRPr lang="de-DE" altLang="de-DE" sz="1400" smtClean="0"/>
          </a:p>
        </p:txBody>
      </p:sp>
      <p:sp>
        <p:nvSpPr>
          <p:cNvPr id="21508" name="Rectangle 2"/>
          <p:cNvSpPr>
            <a:spLocks noGrp="1" noChangeArrowheads="1"/>
          </p:cNvSpPr>
          <p:nvPr>
            <p:ph type="title"/>
          </p:nvPr>
        </p:nvSpPr>
        <p:spPr/>
        <p:txBody>
          <a:bodyPr/>
          <a:lstStyle/>
          <a:p>
            <a:pPr algn="l" eaLnBrk="1" hangingPunct="1"/>
            <a:r>
              <a:rPr lang="de-DE" altLang="de-DE" sz="2400" b="1" smtClean="0"/>
              <a:t>ERP-Repetitorium</a:t>
            </a:r>
          </a:p>
        </p:txBody>
      </p:sp>
      <p:sp>
        <p:nvSpPr>
          <p:cNvPr id="21509" name="Rectangle 3"/>
          <p:cNvSpPr>
            <a:spLocks noGrp="1" noChangeArrowheads="1"/>
          </p:cNvSpPr>
          <p:nvPr>
            <p:ph type="body" idx="1"/>
          </p:nvPr>
        </p:nvSpPr>
        <p:spPr/>
        <p:txBody>
          <a:bodyPr/>
          <a:lstStyle/>
          <a:p>
            <a:pPr eaLnBrk="1" hangingPunct="1">
              <a:lnSpc>
                <a:spcPct val="200000"/>
              </a:lnSpc>
            </a:pPr>
            <a:r>
              <a:rPr lang="de-DE" altLang="de-DE" sz="2000" smtClean="0"/>
              <a:t>Historie: Wie kam es zu „Standardanwendungen“ und „ERP“?</a:t>
            </a:r>
          </a:p>
          <a:p>
            <a:pPr eaLnBrk="1" hangingPunct="1">
              <a:lnSpc>
                <a:spcPct val="200000"/>
              </a:lnSpc>
            </a:pPr>
            <a:r>
              <a:rPr lang="de-DE" altLang="de-DE" sz="2000" smtClean="0"/>
              <a:t>Was versteht man heute unter ERP?</a:t>
            </a:r>
          </a:p>
          <a:p>
            <a:pPr eaLnBrk="1" hangingPunct="1">
              <a:lnSpc>
                <a:spcPct val="200000"/>
              </a:lnSpc>
            </a:pPr>
            <a:r>
              <a:rPr lang="de-DE" altLang="de-DE" sz="2000" smtClean="0"/>
              <a:t>Welche Produkte dominieren den Markt?</a:t>
            </a:r>
          </a:p>
          <a:p>
            <a:pPr eaLnBrk="1" hangingPunct="1">
              <a:lnSpc>
                <a:spcPct val="200000"/>
              </a:lnSpc>
            </a:pPr>
            <a:r>
              <a:rPr lang="de-DE" altLang="de-DE" sz="2000" smtClean="0"/>
              <a:t>Was hat man sich mit ERP erhofft – was wurde geliefert?</a:t>
            </a:r>
          </a:p>
          <a:p>
            <a:pPr eaLnBrk="1" hangingPunct="1">
              <a:lnSpc>
                <a:spcPct val="200000"/>
              </a:lnSpc>
            </a:pPr>
            <a:r>
              <a:rPr lang="de-DE" altLang="de-DE" sz="2000" smtClean="0"/>
              <a:t>Welche Trends kann man feststellen?</a:t>
            </a:r>
          </a:p>
          <a:p>
            <a:pPr eaLnBrk="1" hangingPunct="1">
              <a:lnSpc>
                <a:spcPct val="200000"/>
              </a:lnSpc>
            </a:pPr>
            <a:r>
              <a:rPr lang="de-DE" altLang="de-DE" sz="2000" smtClean="0"/>
              <a:t>Wie beurteilt man ERP-Systeme?</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ußzeilenplatzhalter 4"/>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400" dirty="0" smtClean="0"/>
              <a:t>Alternative ERP Systeme </a:t>
            </a:r>
          </a:p>
          <a:p>
            <a:pPr eaLnBrk="1" hangingPunct="1">
              <a:spcBef>
                <a:spcPct val="0"/>
              </a:spcBef>
              <a:buFontTx/>
              <a:buNone/>
            </a:pPr>
            <a:r>
              <a:rPr lang="de-DE" altLang="de-DE" sz="1400" dirty="0" smtClean="0"/>
              <a:t>WS 2019/2020</a:t>
            </a:r>
            <a:endParaRPr lang="de-DE" altLang="de-DE" sz="1400" dirty="0" smtClean="0"/>
          </a:p>
          <a:p>
            <a:pPr eaLnBrk="1" hangingPunct="1">
              <a:spcBef>
                <a:spcPct val="0"/>
              </a:spcBef>
              <a:buFontTx/>
              <a:buNone/>
            </a:pPr>
            <a:r>
              <a:rPr lang="de-DE" altLang="de-DE" sz="1400" dirty="0" smtClean="0"/>
              <a:t>4</a:t>
            </a:r>
          </a:p>
        </p:txBody>
      </p:sp>
      <p:sp>
        <p:nvSpPr>
          <p:cNvPr id="22531" name="Foliennummernplatzhalter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DEE06837-85D7-43D5-A25C-5368435F2F68}" type="slidenum">
              <a:rPr lang="de-DE" altLang="de-DE" sz="1400" smtClean="0"/>
              <a:pPr eaLnBrk="1" hangingPunct="1">
                <a:spcBef>
                  <a:spcPct val="0"/>
                </a:spcBef>
                <a:buFontTx/>
                <a:buNone/>
              </a:pPr>
              <a:t>12</a:t>
            </a:fld>
            <a:endParaRPr lang="de-DE" altLang="de-DE" sz="1400" smtClean="0"/>
          </a:p>
        </p:txBody>
      </p:sp>
      <p:sp>
        <p:nvSpPr>
          <p:cNvPr id="22532" name="Rectangle 2"/>
          <p:cNvSpPr txBox="1">
            <a:spLocks noChangeArrowheads="1"/>
          </p:cNvSpPr>
          <p:nvPr/>
        </p:nvSpPr>
        <p:spPr bwMode="auto">
          <a:xfrm>
            <a:off x="457200" y="274638"/>
            <a:ext cx="5483225" cy="49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en-US" altLang="de-DE" sz="2400" b="1">
                <a:solidFill>
                  <a:schemeClr val="tx2"/>
                </a:solidFill>
              </a:rPr>
              <a:t>ERP: ein kurzer historischer Abriss</a:t>
            </a:r>
          </a:p>
        </p:txBody>
      </p:sp>
      <p:sp>
        <p:nvSpPr>
          <p:cNvPr id="22533" name="Line 3"/>
          <p:cNvSpPr>
            <a:spLocks noChangeShapeType="1"/>
          </p:cNvSpPr>
          <p:nvPr/>
        </p:nvSpPr>
        <p:spPr bwMode="auto">
          <a:xfrm>
            <a:off x="1620838" y="4868863"/>
            <a:ext cx="72723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2534" name="Line 4"/>
          <p:cNvSpPr>
            <a:spLocks noChangeShapeType="1"/>
          </p:cNvSpPr>
          <p:nvPr/>
        </p:nvSpPr>
        <p:spPr bwMode="auto">
          <a:xfrm>
            <a:off x="2017713" y="4738688"/>
            <a:ext cx="0" cy="2174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2535" name="Line 5"/>
          <p:cNvSpPr>
            <a:spLocks noChangeShapeType="1"/>
          </p:cNvSpPr>
          <p:nvPr/>
        </p:nvSpPr>
        <p:spPr bwMode="auto">
          <a:xfrm>
            <a:off x="2809875" y="4738688"/>
            <a:ext cx="0" cy="2174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2536" name="Line 6"/>
          <p:cNvSpPr>
            <a:spLocks noChangeShapeType="1"/>
          </p:cNvSpPr>
          <p:nvPr/>
        </p:nvSpPr>
        <p:spPr bwMode="auto">
          <a:xfrm>
            <a:off x="3602038" y="4738688"/>
            <a:ext cx="0" cy="2174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2537" name="Line 7"/>
          <p:cNvSpPr>
            <a:spLocks noChangeShapeType="1"/>
          </p:cNvSpPr>
          <p:nvPr/>
        </p:nvSpPr>
        <p:spPr bwMode="auto">
          <a:xfrm>
            <a:off x="4394200" y="4738688"/>
            <a:ext cx="0" cy="2174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2538" name="Line 8"/>
          <p:cNvSpPr>
            <a:spLocks noChangeShapeType="1"/>
          </p:cNvSpPr>
          <p:nvPr/>
        </p:nvSpPr>
        <p:spPr bwMode="auto">
          <a:xfrm>
            <a:off x="5186363" y="4738688"/>
            <a:ext cx="0" cy="2174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2539" name="Line 9"/>
          <p:cNvSpPr>
            <a:spLocks noChangeShapeType="1"/>
          </p:cNvSpPr>
          <p:nvPr/>
        </p:nvSpPr>
        <p:spPr bwMode="auto">
          <a:xfrm>
            <a:off x="5978525" y="4738688"/>
            <a:ext cx="0" cy="2174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2540" name="Line 10"/>
          <p:cNvSpPr>
            <a:spLocks noChangeShapeType="1"/>
          </p:cNvSpPr>
          <p:nvPr/>
        </p:nvSpPr>
        <p:spPr bwMode="auto">
          <a:xfrm>
            <a:off x="6770688" y="4738688"/>
            <a:ext cx="0" cy="2174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2541" name="Line 11"/>
          <p:cNvSpPr>
            <a:spLocks noChangeShapeType="1"/>
          </p:cNvSpPr>
          <p:nvPr/>
        </p:nvSpPr>
        <p:spPr bwMode="auto">
          <a:xfrm>
            <a:off x="7562850" y="4738688"/>
            <a:ext cx="0" cy="2174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2542" name="Line 12"/>
          <p:cNvSpPr>
            <a:spLocks noChangeShapeType="1"/>
          </p:cNvSpPr>
          <p:nvPr/>
        </p:nvSpPr>
        <p:spPr bwMode="auto">
          <a:xfrm>
            <a:off x="8355013" y="4738688"/>
            <a:ext cx="0" cy="2174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2543" name="Text Box 13"/>
          <p:cNvSpPr txBox="1">
            <a:spLocks noChangeArrowheads="1"/>
          </p:cNvSpPr>
          <p:nvPr/>
        </p:nvSpPr>
        <p:spPr bwMode="auto">
          <a:xfrm flipV="1">
            <a:off x="1752600" y="5186363"/>
            <a:ext cx="428625"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en-US" altLang="de-DE" sz="1600" b="1">
                <a:latin typeface="Calibri" pitchFamily="34" charset="0"/>
              </a:rPr>
              <a:t>1985</a:t>
            </a:r>
          </a:p>
        </p:txBody>
      </p:sp>
      <p:sp>
        <p:nvSpPr>
          <p:cNvPr id="22544" name="Text Box 14"/>
          <p:cNvSpPr txBox="1">
            <a:spLocks noChangeArrowheads="1"/>
          </p:cNvSpPr>
          <p:nvPr/>
        </p:nvSpPr>
        <p:spPr bwMode="auto">
          <a:xfrm flipV="1">
            <a:off x="2597150" y="5162550"/>
            <a:ext cx="428625"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en-US" altLang="de-DE" sz="1600" b="1">
                <a:latin typeface="Calibri" pitchFamily="34" charset="0"/>
              </a:rPr>
              <a:t>1990</a:t>
            </a:r>
          </a:p>
        </p:txBody>
      </p:sp>
      <p:sp>
        <p:nvSpPr>
          <p:cNvPr id="22545" name="Text Box 15"/>
          <p:cNvSpPr txBox="1">
            <a:spLocks noChangeArrowheads="1"/>
          </p:cNvSpPr>
          <p:nvPr/>
        </p:nvSpPr>
        <p:spPr bwMode="auto">
          <a:xfrm flipV="1">
            <a:off x="3389313" y="5157788"/>
            <a:ext cx="428625"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en-US" altLang="de-DE" sz="1600" b="1">
                <a:latin typeface="Calibri" pitchFamily="34" charset="0"/>
              </a:rPr>
              <a:t>1995</a:t>
            </a:r>
          </a:p>
        </p:txBody>
      </p:sp>
      <p:sp>
        <p:nvSpPr>
          <p:cNvPr id="22546" name="Text Box 16"/>
          <p:cNvSpPr txBox="1">
            <a:spLocks noChangeArrowheads="1"/>
          </p:cNvSpPr>
          <p:nvPr/>
        </p:nvSpPr>
        <p:spPr bwMode="auto">
          <a:xfrm flipV="1">
            <a:off x="4181475" y="5151438"/>
            <a:ext cx="428625"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en-US" altLang="de-DE" sz="1600" b="1">
                <a:latin typeface="Calibri" pitchFamily="34" charset="0"/>
              </a:rPr>
              <a:t>2000</a:t>
            </a:r>
          </a:p>
        </p:txBody>
      </p:sp>
      <p:sp>
        <p:nvSpPr>
          <p:cNvPr id="22547" name="Text Box 17"/>
          <p:cNvSpPr txBox="1">
            <a:spLocks noChangeArrowheads="1"/>
          </p:cNvSpPr>
          <p:nvPr/>
        </p:nvSpPr>
        <p:spPr bwMode="auto">
          <a:xfrm flipV="1">
            <a:off x="4973638" y="5146675"/>
            <a:ext cx="428625"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en-US" altLang="de-DE" sz="1600" b="1">
                <a:latin typeface="Calibri" pitchFamily="34" charset="0"/>
              </a:rPr>
              <a:t>2005</a:t>
            </a:r>
          </a:p>
        </p:txBody>
      </p:sp>
      <p:sp>
        <p:nvSpPr>
          <p:cNvPr id="22548" name="Text Box 18"/>
          <p:cNvSpPr txBox="1">
            <a:spLocks noChangeArrowheads="1"/>
          </p:cNvSpPr>
          <p:nvPr/>
        </p:nvSpPr>
        <p:spPr bwMode="auto">
          <a:xfrm flipV="1">
            <a:off x="5762625" y="5156200"/>
            <a:ext cx="428625"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en-US" altLang="de-DE" sz="1600" b="1">
                <a:latin typeface="Calibri" pitchFamily="34" charset="0"/>
              </a:rPr>
              <a:t>2010</a:t>
            </a:r>
          </a:p>
        </p:txBody>
      </p:sp>
      <p:sp>
        <p:nvSpPr>
          <p:cNvPr id="22549" name="Text Box 19"/>
          <p:cNvSpPr txBox="1">
            <a:spLocks noChangeArrowheads="1"/>
          </p:cNvSpPr>
          <p:nvPr/>
        </p:nvSpPr>
        <p:spPr bwMode="auto">
          <a:xfrm flipV="1">
            <a:off x="6557963" y="5137150"/>
            <a:ext cx="428625"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en-US" altLang="de-DE" sz="1600" b="1">
                <a:latin typeface="Calibri" pitchFamily="34" charset="0"/>
              </a:rPr>
              <a:t>2015</a:t>
            </a:r>
          </a:p>
        </p:txBody>
      </p:sp>
      <p:sp>
        <p:nvSpPr>
          <p:cNvPr id="22550" name="Text Box 20"/>
          <p:cNvSpPr txBox="1">
            <a:spLocks noChangeArrowheads="1"/>
          </p:cNvSpPr>
          <p:nvPr/>
        </p:nvSpPr>
        <p:spPr bwMode="auto">
          <a:xfrm flipV="1">
            <a:off x="7350125" y="5132388"/>
            <a:ext cx="428625"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en-US" altLang="de-DE" sz="1600" b="1">
                <a:latin typeface="Calibri" pitchFamily="34" charset="0"/>
              </a:rPr>
              <a:t>2020</a:t>
            </a:r>
          </a:p>
        </p:txBody>
      </p:sp>
      <p:grpSp>
        <p:nvGrpSpPr>
          <p:cNvPr id="22551" name="Group 21"/>
          <p:cNvGrpSpPr>
            <a:grpSpLocks/>
          </p:cNvGrpSpPr>
          <p:nvPr/>
        </p:nvGrpSpPr>
        <p:grpSpPr bwMode="auto">
          <a:xfrm>
            <a:off x="361950" y="4033838"/>
            <a:ext cx="5414963" cy="639762"/>
            <a:chOff x="228" y="2541"/>
            <a:chExt cx="3411" cy="403"/>
          </a:xfrm>
        </p:grpSpPr>
        <p:sp>
          <p:nvSpPr>
            <p:cNvPr id="22572" name="Rectangle 22"/>
            <p:cNvSpPr>
              <a:spLocks noChangeArrowheads="1"/>
            </p:cNvSpPr>
            <p:nvPr/>
          </p:nvSpPr>
          <p:spPr bwMode="auto">
            <a:xfrm>
              <a:off x="1271" y="2704"/>
              <a:ext cx="1950" cy="91"/>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1800"/>
            </a:p>
          </p:txBody>
        </p:sp>
        <p:sp>
          <p:nvSpPr>
            <p:cNvPr id="22573" name="Text Box 23"/>
            <p:cNvSpPr txBox="1">
              <a:spLocks noChangeArrowheads="1"/>
            </p:cNvSpPr>
            <p:nvPr/>
          </p:nvSpPr>
          <p:spPr bwMode="auto">
            <a:xfrm>
              <a:off x="3324" y="2629"/>
              <a:ext cx="31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en-US" altLang="de-DE" sz="1600" b="1">
                  <a:latin typeface="Calibri" pitchFamily="34" charset="0"/>
                </a:rPr>
                <a:t>R/2</a:t>
              </a:r>
            </a:p>
          </p:txBody>
        </p:sp>
        <p:sp>
          <p:nvSpPr>
            <p:cNvPr id="22574" name="Text Box 24"/>
            <p:cNvSpPr txBox="1">
              <a:spLocks noChangeArrowheads="1"/>
            </p:cNvSpPr>
            <p:nvPr/>
          </p:nvSpPr>
          <p:spPr bwMode="auto">
            <a:xfrm>
              <a:off x="228" y="2541"/>
              <a:ext cx="881"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en-US" altLang="de-DE" sz="1200" b="1">
                  <a:latin typeface="Calibri" pitchFamily="34" charset="0"/>
                </a:rPr>
                <a:t>Real time,</a:t>
              </a:r>
            </a:p>
            <a:p>
              <a:pPr eaLnBrk="1" hangingPunct="1">
                <a:spcBef>
                  <a:spcPct val="0"/>
                </a:spcBef>
                <a:buFontTx/>
                <a:buNone/>
              </a:pPr>
              <a:r>
                <a:rPr lang="en-US" altLang="de-DE" sz="1200" b="1">
                  <a:latin typeface="Calibri" pitchFamily="34" charset="0"/>
                </a:rPr>
                <a:t>Single DB, OLTP</a:t>
              </a:r>
            </a:p>
            <a:p>
              <a:pPr eaLnBrk="1" hangingPunct="1">
                <a:spcBef>
                  <a:spcPct val="0"/>
                </a:spcBef>
                <a:buFontTx/>
                <a:buNone/>
              </a:pPr>
              <a:r>
                <a:rPr lang="en-US" altLang="de-DE" sz="1200" b="1">
                  <a:latin typeface="Calibri" pitchFamily="34" charset="0"/>
                </a:rPr>
                <a:t>integrated</a:t>
              </a:r>
            </a:p>
          </p:txBody>
        </p:sp>
      </p:grpSp>
      <p:grpSp>
        <p:nvGrpSpPr>
          <p:cNvPr id="22552" name="Group 25"/>
          <p:cNvGrpSpPr>
            <a:grpSpLocks/>
          </p:cNvGrpSpPr>
          <p:nvPr/>
        </p:nvGrpSpPr>
        <p:grpSpPr bwMode="auto">
          <a:xfrm>
            <a:off x="4638675" y="1939925"/>
            <a:ext cx="2527300" cy="274638"/>
            <a:chOff x="2922" y="1933"/>
            <a:chExt cx="1592" cy="173"/>
          </a:xfrm>
        </p:grpSpPr>
        <p:sp>
          <p:nvSpPr>
            <p:cNvPr id="22570" name="Rectangle 26"/>
            <p:cNvSpPr>
              <a:spLocks noChangeArrowheads="1"/>
            </p:cNvSpPr>
            <p:nvPr/>
          </p:nvSpPr>
          <p:spPr bwMode="auto">
            <a:xfrm>
              <a:off x="3494" y="1990"/>
              <a:ext cx="1020" cy="9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1800"/>
            </a:p>
          </p:txBody>
        </p:sp>
        <p:sp>
          <p:nvSpPr>
            <p:cNvPr id="22571" name="Text Box 27"/>
            <p:cNvSpPr txBox="1">
              <a:spLocks noChangeArrowheads="1"/>
            </p:cNvSpPr>
            <p:nvPr/>
          </p:nvSpPr>
          <p:spPr bwMode="auto">
            <a:xfrm>
              <a:off x="2922" y="1933"/>
              <a:ext cx="548"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en-US" altLang="de-DE" sz="1200" b="1">
                  <a:latin typeface="Calibri" pitchFamily="34" charset="0"/>
                </a:rPr>
                <a:t>SOA/ESA</a:t>
              </a:r>
            </a:p>
          </p:txBody>
        </p:sp>
      </p:grpSp>
      <p:sp>
        <p:nvSpPr>
          <p:cNvPr id="22553" name="Rectangle 28"/>
          <p:cNvSpPr>
            <a:spLocks noChangeArrowheads="1"/>
          </p:cNvSpPr>
          <p:nvPr/>
        </p:nvSpPr>
        <p:spPr bwMode="auto">
          <a:xfrm>
            <a:off x="5694363" y="3457575"/>
            <a:ext cx="792162" cy="149225"/>
          </a:xfrm>
          <a:prstGeom prst="rect">
            <a:avLst/>
          </a:prstGeom>
          <a:noFill/>
          <a:ln w="9525" algn="ctr">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1800"/>
          </a:p>
        </p:txBody>
      </p:sp>
      <p:sp>
        <p:nvSpPr>
          <p:cNvPr id="22554" name="Rectangle 29"/>
          <p:cNvSpPr>
            <a:spLocks noChangeArrowheads="1"/>
          </p:cNvSpPr>
          <p:nvPr/>
        </p:nvSpPr>
        <p:spPr bwMode="auto">
          <a:xfrm>
            <a:off x="3170238" y="3462338"/>
            <a:ext cx="2519362" cy="1238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1800"/>
          </a:p>
        </p:txBody>
      </p:sp>
      <p:sp>
        <p:nvSpPr>
          <p:cNvPr id="22555" name="Text Box 30"/>
          <p:cNvSpPr txBox="1">
            <a:spLocks noChangeArrowheads="1"/>
          </p:cNvSpPr>
          <p:nvPr/>
        </p:nvSpPr>
        <p:spPr bwMode="auto">
          <a:xfrm>
            <a:off x="1549400" y="3221038"/>
            <a:ext cx="1654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en-US" altLang="de-DE" sz="1200" b="1">
                <a:latin typeface="Calibri" pitchFamily="34" charset="0"/>
              </a:rPr>
              <a:t>Same – client/server</a:t>
            </a:r>
          </a:p>
          <a:p>
            <a:pPr eaLnBrk="1" hangingPunct="1">
              <a:spcBef>
                <a:spcPct val="0"/>
              </a:spcBef>
              <a:buFontTx/>
              <a:buNone/>
            </a:pPr>
            <a:r>
              <a:rPr lang="en-US" altLang="de-DE" sz="1200" b="1">
                <a:latin typeface="Calibri" pitchFamily="34" charset="0"/>
              </a:rPr>
              <a:t>GUI, RDBMS</a:t>
            </a:r>
          </a:p>
        </p:txBody>
      </p:sp>
      <p:sp>
        <p:nvSpPr>
          <p:cNvPr id="22556" name="Text Box 31"/>
          <p:cNvSpPr txBox="1">
            <a:spLocks noChangeArrowheads="1"/>
          </p:cNvSpPr>
          <p:nvPr/>
        </p:nvSpPr>
        <p:spPr bwMode="auto">
          <a:xfrm>
            <a:off x="6519863" y="3360738"/>
            <a:ext cx="5000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en-US" altLang="de-DE" sz="1600" b="1">
                <a:latin typeface="Calibri" pitchFamily="34" charset="0"/>
              </a:rPr>
              <a:t>R/3</a:t>
            </a:r>
          </a:p>
        </p:txBody>
      </p:sp>
      <p:grpSp>
        <p:nvGrpSpPr>
          <p:cNvPr id="22557" name="Group 32"/>
          <p:cNvGrpSpPr>
            <a:grpSpLocks/>
          </p:cNvGrpSpPr>
          <p:nvPr/>
        </p:nvGrpSpPr>
        <p:grpSpPr bwMode="auto">
          <a:xfrm>
            <a:off x="2298700" y="2549525"/>
            <a:ext cx="4592638" cy="336550"/>
            <a:chOff x="1448" y="2160"/>
            <a:chExt cx="2893" cy="212"/>
          </a:xfrm>
        </p:grpSpPr>
        <p:sp>
          <p:nvSpPr>
            <p:cNvPr id="22567" name="Rectangle 33"/>
            <p:cNvSpPr>
              <a:spLocks noChangeArrowheads="1"/>
            </p:cNvSpPr>
            <p:nvPr/>
          </p:nvSpPr>
          <p:spPr bwMode="auto">
            <a:xfrm>
              <a:off x="2290" y="2228"/>
              <a:ext cx="1180" cy="68"/>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1800"/>
            </a:p>
          </p:txBody>
        </p:sp>
        <p:sp>
          <p:nvSpPr>
            <p:cNvPr id="22568" name="Text Box 34"/>
            <p:cNvSpPr txBox="1">
              <a:spLocks noChangeArrowheads="1"/>
            </p:cNvSpPr>
            <p:nvPr/>
          </p:nvSpPr>
          <p:spPr bwMode="auto">
            <a:xfrm>
              <a:off x="1448" y="2168"/>
              <a:ext cx="84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en-US" altLang="de-DE" sz="1200" b="1">
                  <a:latin typeface="Calibri" pitchFamily="34" charset="0"/>
                </a:rPr>
                <a:t>OO-based Apps</a:t>
              </a:r>
            </a:p>
          </p:txBody>
        </p:sp>
        <p:sp>
          <p:nvSpPr>
            <p:cNvPr id="22569" name="Text Box 35"/>
            <p:cNvSpPr txBox="1">
              <a:spLocks noChangeArrowheads="1"/>
            </p:cNvSpPr>
            <p:nvPr/>
          </p:nvSpPr>
          <p:spPr bwMode="auto">
            <a:xfrm>
              <a:off x="3969" y="2160"/>
              <a:ext cx="37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en-US" altLang="de-DE" sz="1600" b="1">
                  <a:latin typeface="Calibri" pitchFamily="34" charset="0"/>
                </a:rPr>
                <a:t>N.A.</a:t>
              </a:r>
            </a:p>
          </p:txBody>
        </p:sp>
      </p:grpSp>
      <p:grpSp>
        <p:nvGrpSpPr>
          <p:cNvPr id="22558" name="Group 36"/>
          <p:cNvGrpSpPr>
            <a:grpSpLocks/>
          </p:cNvGrpSpPr>
          <p:nvPr/>
        </p:nvGrpSpPr>
        <p:grpSpPr bwMode="auto">
          <a:xfrm>
            <a:off x="5292725" y="620713"/>
            <a:ext cx="3408363" cy="1152525"/>
            <a:chOff x="3470" y="1694"/>
            <a:chExt cx="1783" cy="726"/>
          </a:xfrm>
        </p:grpSpPr>
        <p:sp>
          <p:nvSpPr>
            <p:cNvPr id="22562" name="Rectangle 37"/>
            <p:cNvSpPr>
              <a:spLocks noChangeArrowheads="1"/>
            </p:cNvSpPr>
            <p:nvPr/>
          </p:nvSpPr>
          <p:spPr bwMode="auto">
            <a:xfrm>
              <a:off x="3789" y="1752"/>
              <a:ext cx="1020" cy="9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1800"/>
            </a:p>
          </p:txBody>
        </p:sp>
        <p:sp>
          <p:nvSpPr>
            <p:cNvPr id="22563" name="Text Box 38"/>
            <p:cNvSpPr txBox="1">
              <a:spLocks noChangeArrowheads="1"/>
            </p:cNvSpPr>
            <p:nvPr/>
          </p:nvSpPr>
          <p:spPr bwMode="auto">
            <a:xfrm>
              <a:off x="3470" y="1706"/>
              <a:ext cx="9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en-US" altLang="de-DE" sz="1200" b="1">
                <a:latin typeface="Calibri" pitchFamily="34" charset="0"/>
              </a:endParaRPr>
            </a:p>
          </p:txBody>
        </p:sp>
        <p:sp>
          <p:nvSpPr>
            <p:cNvPr id="22564" name="Text Box 39"/>
            <p:cNvSpPr txBox="1">
              <a:spLocks noChangeArrowheads="1"/>
            </p:cNvSpPr>
            <p:nvPr/>
          </p:nvSpPr>
          <p:spPr bwMode="auto">
            <a:xfrm>
              <a:off x="4923" y="1694"/>
              <a:ext cx="33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en-US" altLang="de-DE" sz="1400" b="1">
                  <a:latin typeface="Calibri" pitchFamily="34" charset="0"/>
                </a:rPr>
                <a:t>Cloud</a:t>
              </a:r>
            </a:p>
            <a:p>
              <a:pPr algn="ctr" eaLnBrk="1" hangingPunct="1">
                <a:spcBef>
                  <a:spcPct val="0"/>
                </a:spcBef>
                <a:buFontTx/>
                <a:buNone/>
              </a:pPr>
              <a:r>
                <a:rPr lang="en-US" altLang="de-DE" sz="1400" b="1">
                  <a:latin typeface="Calibri" pitchFamily="34" charset="0"/>
                </a:rPr>
                <a:t>“ERP”</a:t>
              </a:r>
            </a:p>
          </p:txBody>
        </p:sp>
        <p:sp>
          <p:nvSpPr>
            <p:cNvPr id="22565" name="Rectangle 37"/>
            <p:cNvSpPr>
              <a:spLocks noChangeArrowheads="1"/>
            </p:cNvSpPr>
            <p:nvPr/>
          </p:nvSpPr>
          <p:spPr bwMode="auto">
            <a:xfrm>
              <a:off x="3733" y="2102"/>
              <a:ext cx="1020" cy="9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1800"/>
            </a:p>
          </p:txBody>
        </p:sp>
        <p:sp>
          <p:nvSpPr>
            <p:cNvPr id="22566" name="Rectangle 37"/>
            <p:cNvSpPr>
              <a:spLocks noChangeArrowheads="1"/>
            </p:cNvSpPr>
            <p:nvPr/>
          </p:nvSpPr>
          <p:spPr bwMode="auto">
            <a:xfrm>
              <a:off x="3733" y="2330"/>
              <a:ext cx="1020" cy="9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1800"/>
            </a:p>
          </p:txBody>
        </p:sp>
      </p:grpSp>
      <p:sp>
        <p:nvSpPr>
          <p:cNvPr id="22559" name="Textfeld 1"/>
          <p:cNvSpPr txBox="1">
            <a:spLocks noChangeArrowheads="1"/>
          </p:cNvSpPr>
          <p:nvPr/>
        </p:nvSpPr>
        <p:spPr bwMode="auto">
          <a:xfrm>
            <a:off x="8069263" y="1196975"/>
            <a:ext cx="10112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400" b="1">
                <a:latin typeface="Calibri" pitchFamily="34" charset="0"/>
              </a:rPr>
              <a:t>In-memory</a:t>
            </a:r>
          </a:p>
        </p:txBody>
      </p:sp>
      <p:sp>
        <p:nvSpPr>
          <p:cNvPr id="22560" name="Textfeld 44"/>
          <p:cNvSpPr txBox="1">
            <a:spLocks noChangeArrowheads="1"/>
          </p:cNvSpPr>
          <p:nvPr/>
        </p:nvSpPr>
        <p:spPr bwMode="auto">
          <a:xfrm>
            <a:off x="8101013" y="1609725"/>
            <a:ext cx="7127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400" b="1">
                <a:latin typeface="Calibri" pitchFamily="34" charset="0"/>
              </a:rPr>
              <a:t>Mobile</a:t>
            </a:r>
          </a:p>
        </p:txBody>
      </p:sp>
      <p:sp>
        <p:nvSpPr>
          <p:cNvPr id="22561" name="Rechteck 2"/>
          <p:cNvSpPr>
            <a:spLocks noChangeArrowheads="1"/>
          </p:cNvSpPr>
          <p:nvPr/>
        </p:nvSpPr>
        <p:spPr bwMode="auto">
          <a:xfrm>
            <a:off x="6781800" y="476250"/>
            <a:ext cx="86042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8000">
                <a:solidFill>
                  <a:srgbClr val="000000"/>
                </a:solidFill>
                <a:latin typeface="Alien Encounters" pitchFamily="2" charset="0"/>
              </a:rPr>
              <a:t>D</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Fußzeilenplatzhalter 4"/>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400" dirty="0" smtClean="0"/>
              <a:t>Alternative ERP Systeme </a:t>
            </a:r>
          </a:p>
          <a:p>
            <a:pPr eaLnBrk="1" hangingPunct="1">
              <a:spcBef>
                <a:spcPct val="0"/>
              </a:spcBef>
              <a:buFontTx/>
              <a:buNone/>
            </a:pPr>
            <a:r>
              <a:rPr lang="de-DE" altLang="de-DE" sz="1400" dirty="0"/>
              <a:t>WS2019/2020</a:t>
            </a:r>
          </a:p>
        </p:txBody>
      </p:sp>
      <p:sp>
        <p:nvSpPr>
          <p:cNvPr id="23555" name="Foliennummernplatzhalter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A02FE9EF-2764-4268-84C5-8834043C2C13}" type="slidenum">
              <a:rPr lang="de-DE" altLang="de-DE" sz="1400" smtClean="0"/>
              <a:pPr eaLnBrk="1" hangingPunct="1">
                <a:spcBef>
                  <a:spcPct val="0"/>
                </a:spcBef>
                <a:buFontTx/>
                <a:buNone/>
              </a:pPr>
              <a:t>13</a:t>
            </a:fld>
            <a:endParaRPr lang="de-DE" altLang="de-DE" sz="1400" smtClean="0"/>
          </a:p>
        </p:txBody>
      </p:sp>
      <p:sp>
        <p:nvSpPr>
          <p:cNvPr id="23556" name="Rectangle 2"/>
          <p:cNvSpPr>
            <a:spLocks noGrp="1" noChangeArrowheads="1"/>
          </p:cNvSpPr>
          <p:nvPr>
            <p:ph type="title"/>
          </p:nvPr>
        </p:nvSpPr>
        <p:spPr/>
        <p:txBody>
          <a:bodyPr/>
          <a:lstStyle/>
          <a:p>
            <a:pPr algn="l" eaLnBrk="1" hangingPunct="1"/>
            <a:r>
              <a:rPr lang="de-DE" altLang="de-DE" sz="2400" b="1" smtClean="0"/>
              <a:t>Was ist ein ERP-System?</a:t>
            </a:r>
          </a:p>
        </p:txBody>
      </p:sp>
      <p:sp>
        <p:nvSpPr>
          <p:cNvPr id="23557" name="Rectangle 3"/>
          <p:cNvSpPr>
            <a:spLocks noGrp="1" noChangeArrowheads="1"/>
          </p:cNvSpPr>
          <p:nvPr>
            <p:ph type="body" idx="1"/>
          </p:nvPr>
        </p:nvSpPr>
        <p:spPr/>
        <p:txBody>
          <a:bodyPr/>
          <a:lstStyle/>
          <a:p>
            <a:pPr eaLnBrk="1" hangingPunct="1"/>
            <a:r>
              <a:rPr lang="de-DE" altLang="de-DE" sz="2000" smtClean="0"/>
              <a:t>Literatur: Gronau 2010, Teil 1 (S. 1-60)</a:t>
            </a:r>
          </a:p>
          <a:p>
            <a:pPr eaLnBrk="1" hangingPunct="1"/>
            <a:r>
              <a:rPr lang="de-DE" altLang="de-DE" sz="2000" smtClean="0"/>
              <a:t>Der Begriff geht auf John Borelli (ca. 1990), Gartner zurück, der ihn benutzte, um zu zeigen, dass administrative Anwendungen und Fertigungssteuerungssysteme integriert werden können, um das ganze Unternehmen zu steuern.</a:t>
            </a:r>
          </a:p>
          <a:p>
            <a:pPr eaLnBrk="1" hangingPunct="1"/>
            <a:r>
              <a:rPr lang="de-DE" altLang="de-DE" sz="2000" smtClean="0"/>
              <a:t>Planungsaspekte (das „P“) kamen erst später hinzu – etwa ab 1995.</a:t>
            </a:r>
          </a:p>
          <a:p>
            <a:pPr eaLnBrk="1" hangingPunct="1"/>
            <a:r>
              <a:rPr lang="de-DE" altLang="de-DE" sz="2000" smtClean="0"/>
              <a:t>Definition nach Gronau 2010, S. 4:</a:t>
            </a:r>
          </a:p>
          <a:p>
            <a:pPr eaLnBrk="1" hangingPunct="1">
              <a:buFontTx/>
              <a:buNone/>
            </a:pPr>
            <a:r>
              <a:rPr lang="de-DE" altLang="de-DE" sz="2000" smtClean="0"/>
              <a:t>	</a:t>
            </a:r>
            <a:r>
              <a:rPr lang="de-DE" altLang="de-DE" sz="2000" b="1" smtClean="0"/>
              <a:t>„Ein ERP-System umfasst (somit) die Verwaltung aller zur Durchführung der Geschäftsprozesse notwendigen Informationen über die Ressourcen Material, Personal, Kapazitäten (Maschinen, Handarbeitsplätze etc.), Finanzen und Information.“</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Fußzeilenplatzhalter 3"/>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400" dirty="0" smtClean="0"/>
              <a:t>Alternative ERP Systeme </a:t>
            </a:r>
          </a:p>
          <a:p>
            <a:pPr eaLnBrk="1" hangingPunct="1">
              <a:spcBef>
                <a:spcPct val="0"/>
              </a:spcBef>
              <a:buFontTx/>
              <a:buNone/>
            </a:pPr>
            <a:r>
              <a:rPr lang="de-DE" altLang="de-DE" sz="1400" dirty="0"/>
              <a:t>WS2019/2020</a:t>
            </a:r>
          </a:p>
        </p:txBody>
      </p:sp>
      <p:sp>
        <p:nvSpPr>
          <p:cNvPr id="24579" name="Foliennummernplatzhalter 4"/>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EAF954C3-A41E-4608-83AB-0AAFB9E39B7C}" type="slidenum">
              <a:rPr lang="de-DE" altLang="de-DE" sz="1400" smtClean="0"/>
              <a:pPr eaLnBrk="1" hangingPunct="1">
                <a:spcBef>
                  <a:spcPct val="0"/>
                </a:spcBef>
                <a:buFontTx/>
                <a:buNone/>
              </a:pPr>
              <a:t>14</a:t>
            </a:fld>
            <a:endParaRPr lang="de-DE" altLang="de-DE" sz="1400" smtClean="0"/>
          </a:p>
        </p:txBody>
      </p:sp>
      <p:sp>
        <p:nvSpPr>
          <p:cNvPr id="24580" name="Rectangle 4"/>
          <p:cNvSpPr>
            <a:spLocks noGrp="1" noChangeArrowheads="1"/>
          </p:cNvSpPr>
          <p:nvPr>
            <p:ph type="title"/>
          </p:nvPr>
        </p:nvSpPr>
        <p:spPr>
          <a:xfrm>
            <a:off x="457200" y="404813"/>
            <a:ext cx="8229600" cy="576262"/>
          </a:xfrm>
        </p:spPr>
        <p:txBody>
          <a:bodyPr/>
          <a:lstStyle/>
          <a:p>
            <a:pPr algn="l" eaLnBrk="1" hangingPunct="1"/>
            <a:r>
              <a:rPr lang="de-DE" altLang="de-DE" sz="2400" b="1" smtClean="0"/>
              <a:t>Vorteile von ERP-Systemen (idealerweise...)</a:t>
            </a:r>
          </a:p>
        </p:txBody>
      </p:sp>
      <p:sp>
        <p:nvSpPr>
          <p:cNvPr id="24581" name="Text Box 6"/>
          <p:cNvSpPr txBox="1">
            <a:spLocks noChangeArrowheads="1"/>
          </p:cNvSpPr>
          <p:nvPr/>
        </p:nvSpPr>
        <p:spPr bwMode="auto">
          <a:xfrm>
            <a:off x="611188" y="1052513"/>
            <a:ext cx="8137525" cy="481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79388" indent="-179388" eaLnBrk="0" hangingPunct="0">
              <a:spcBef>
                <a:spcPct val="20000"/>
              </a:spcBef>
              <a:buChar char="•"/>
              <a:defRPr sz="3200">
                <a:solidFill>
                  <a:schemeClr val="tx1"/>
                </a:solidFill>
                <a:latin typeface="Arial" charset="0"/>
                <a:cs typeface="Arial" charset="0"/>
              </a:defRPr>
            </a:lvl1pPr>
            <a:lvl2pPr marL="719138" indent="-179388"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50000"/>
              </a:spcBef>
            </a:pPr>
            <a:r>
              <a:rPr lang="de-DE" altLang="de-DE" sz="2000"/>
              <a:t>Integration</a:t>
            </a:r>
          </a:p>
          <a:p>
            <a:pPr lvl="1" eaLnBrk="1" hangingPunct="1">
              <a:spcBef>
                <a:spcPct val="50000"/>
              </a:spcBef>
              <a:buFontTx/>
              <a:buChar char="•"/>
            </a:pPr>
            <a:r>
              <a:rPr lang="de-DE" altLang="de-DE" sz="2000"/>
              <a:t>auf Datenebene</a:t>
            </a:r>
          </a:p>
          <a:p>
            <a:pPr lvl="1" eaLnBrk="1" hangingPunct="1">
              <a:spcBef>
                <a:spcPct val="50000"/>
              </a:spcBef>
              <a:buFontTx/>
              <a:buChar char="•"/>
            </a:pPr>
            <a:r>
              <a:rPr lang="de-DE" altLang="de-DE" sz="2000"/>
              <a:t>auf Präsentationsebene</a:t>
            </a:r>
          </a:p>
          <a:p>
            <a:pPr lvl="1" eaLnBrk="1" hangingPunct="1">
              <a:spcBef>
                <a:spcPct val="50000"/>
              </a:spcBef>
              <a:buFontTx/>
              <a:buChar char="•"/>
            </a:pPr>
            <a:r>
              <a:rPr lang="de-DE" altLang="de-DE" sz="2000"/>
              <a:t>auf Anwendungsmanagement-Ebene</a:t>
            </a:r>
          </a:p>
          <a:p>
            <a:pPr lvl="1" eaLnBrk="1" hangingPunct="1">
              <a:spcBef>
                <a:spcPct val="50000"/>
              </a:spcBef>
              <a:buFontTx/>
              <a:buChar char="•"/>
            </a:pPr>
            <a:r>
              <a:rPr lang="de-DE" altLang="de-DE" sz="2000"/>
              <a:t>auf der Ebene gemeinsamer Dienste wie z.B. Rollenmanagement, Analytics, GRC</a:t>
            </a:r>
          </a:p>
          <a:p>
            <a:pPr eaLnBrk="1" hangingPunct="1">
              <a:spcBef>
                <a:spcPct val="50000"/>
              </a:spcBef>
            </a:pPr>
            <a:r>
              <a:rPr lang="de-DE" altLang="de-DE" sz="2000"/>
              <a:t>Gemeinsame Infrastruktur</a:t>
            </a:r>
          </a:p>
          <a:p>
            <a:pPr eaLnBrk="1" hangingPunct="1">
              <a:spcBef>
                <a:spcPct val="50000"/>
              </a:spcBef>
            </a:pPr>
            <a:r>
              <a:rPr lang="de-DE" altLang="de-DE" sz="2000"/>
              <a:t>Gemeinsames Integrationskonzept </a:t>
            </a:r>
          </a:p>
          <a:p>
            <a:pPr eaLnBrk="1" hangingPunct="1">
              <a:spcBef>
                <a:spcPct val="50000"/>
              </a:spcBef>
            </a:pPr>
            <a:r>
              <a:rPr lang="de-DE" altLang="de-DE" sz="2000"/>
              <a:t>Upgrade- und Releasemanagement</a:t>
            </a:r>
          </a:p>
          <a:p>
            <a:pPr eaLnBrk="1" hangingPunct="1">
              <a:spcBef>
                <a:spcPct val="50000"/>
              </a:spcBef>
            </a:pPr>
            <a:r>
              <a:rPr lang="de-DE" altLang="de-DE" sz="2000"/>
              <a:t>Herstellung eines „Standards“</a:t>
            </a:r>
          </a:p>
          <a:p>
            <a:pPr eaLnBrk="1" hangingPunct="1">
              <a:spcBef>
                <a:spcPct val="50000"/>
              </a:spcBef>
            </a:pPr>
            <a:r>
              <a:rPr lang="de-DE" altLang="de-DE" sz="2000"/>
              <a:t>Technologie-Anpassung</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Fußzeilenplatzhalter 3"/>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400" dirty="0" smtClean="0"/>
              <a:t>Alternative ERP Systeme </a:t>
            </a:r>
          </a:p>
          <a:p>
            <a:pPr eaLnBrk="1" hangingPunct="1">
              <a:spcBef>
                <a:spcPct val="0"/>
              </a:spcBef>
              <a:buFontTx/>
              <a:buNone/>
            </a:pPr>
            <a:r>
              <a:rPr lang="de-DE" altLang="de-DE" sz="1400" dirty="0"/>
              <a:t>WS2019/2020</a:t>
            </a:r>
          </a:p>
        </p:txBody>
      </p:sp>
      <p:sp>
        <p:nvSpPr>
          <p:cNvPr id="25603" name="Foliennummernplatzhalter 4"/>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117D7239-E7EB-4948-9F46-EDA081C23D1E}" type="slidenum">
              <a:rPr lang="de-DE" altLang="de-DE" sz="1400" smtClean="0"/>
              <a:pPr eaLnBrk="1" hangingPunct="1">
                <a:spcBef>
                  <a:spcPct val="0"/>
                </a:spcBef>
                <a:buFontTx/>
                <a:buNone/>
              </a:pPr>
              <a:t>15</a:t>
            </a:fld>
            <a:endParaRPr lang="de-DE" altLang="de-DE" sz="1400" smtClean="0"/>
          </a:p>
        </p:txBody>
      </p:sp>
      <p:sp>
        <p:nvSpPr>
          <p:cNvPr id="25604" name="Rectangle 4"/>
          <p:cNvSpPr>
            <a:spLocks noGrp="1" noChangeArrowheads="1"/>
          </p:cNvSpPr>
          <p:nvPr>
            <p:ph type="title"/>
          </p:nvPr>
        </p:nvSpPr>
        <p:spPr>
          <a:xfrm>
            <a:off x="412750" y="260350"/>
            <a:ext cx="8424863" cy="504825"/>
          </a:xfrm>
        </p:spPr>
        <p:txBody>
          <a:bodyPr/>
          <a:lstStyle/>
          <a:p>
            <a:pPr algn="l" eaLnBrk="1" hangingPunct="1"/>
            <a:r>
              <a:rPr lang="de-DE" altLang="de-DE" sz="2400" b="1" smtClean="0"/>
              <a:t>Typische Funktionen und Aufgaben von ERP-Systemen</a:t>
            </a:r>
          </a:p>
        </p:txBody>
      </p:sp>
      <p:pic>
        <p:nvPicPr>
          <p:cNvPr id="25605" name="Picture 5"/>
          <p:cNvPicPr>
            <a:picLocks noChangeAspect="1" noChangeArrowheads="1"/>
          </p:cNvPicPr>
          <p:nvPr/>
        </p:nvPicPr>
        <p:blipFill>
          <a:blip r:embed="rId3">
            <a:extLst>
              <a:ext uri="{28A0092B-C50C-407E-A947-70E740481C1C}">
                <a14:useLocalDpi xmlns:a14="http://schemas.microsoft.com/office/drawing/2010/main" val="0"/>
              </a:ext>
            </a:extLst>
          </a:blip>
          <a:srcRect t="11177" b="3922"/>
          <a:stretch>
            <a:fillRect/>
          </a:stretch>
        </p:blipFill>
        <p:spPr bwMode="auto">
          <a:xfrm>
            <a:off x="88900" y="979488"/>
            <a:ext cx="8964613"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606" name="Rectangle 7"/>
          <p:cNvSpPr>
            <a:spLocks noChangeArrowheads="1"/>
          </p:cNvSpPr>
          <p:nvPr/>
        </p:nvSpPr>
        <p:spPr bwMode="auto">
          <a:xfrm>
            <a:off x="0" y="5589588"/>
            <a:ext cx="2051050" cy="7921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1800"/>
          </a:p>
        </p:txBody>
      </p:sp>
      <p:sp>
        <p:nvSpPr>
          <p:cNvPr id="25607" name="Text Box 6"/>
          <p:cNvSpPr txBox="1">
            <a:spLocks noChangeArrowheads="1"/>
          </p:cNvSpPr>
          <p:nvPr/>
        </p:nvSpPr>
        <p:spPr bwMode="auto">
          <a:xfrm>
            <a:off x="557213" y="5662613"/>
            <a:ext cx="19081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200"/>
              <a:t>Quelle: Gronau 2010, S.5</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Fußzeilenplatzhalter 3"/>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400" dirty="0" smtClean="0"/>
              <a:t>Alternative ERP Systeme </a:t>
            </a:r>
          </a:p>
          <a:p>
            <a:pPr eaLnBrk="1" hangingPunct="1">
              <a:spcBef>
                <a:spcPct val="0"/>
              </a:spcBef>
              <a:buFontTx/>
              <a:buNone/>
            </a:pPr>
            <a:r>
              <a:rPr lang="de-DE" altLang="de-DE" sz="1400" dirty="0"/>
              <a:t>WS2019/2020</a:t>
            </a:r>
          </a:p>
          <a:p>
            <a:pPr eaLnBrk="1" hangingPunct="1">
              <a:spcBef>
                <a:spcPct val="0"/>
              </a:spcBef>
              <a:buFontTx/>
              <a:buNone/>
            </a:pPr>
            <a:endParaRPr lang="de-DE" altLang="de-DE" sz="1400" dirty="0" smtClean="0"/>
          </a:p>
        </p:txBody>
      </p:sp>
      <p:sp>
        <p:nvSpPr>
          <p:cNvPr id="26627" name="Foliennummernplatzhalter 4"/>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A6464845-8435-4918-BB81-AA0A8DDBC5DD}" type="slidenum">
              <a:rPr lang="de-DE" altLang="de-DE" sz="1400" smtClean="0"/>
              <a:pPr eaLnBrk="1" hangingPunct="1">
                <a:spcBef>
                  <a:spcPct val="0"/>
                </a:spcBef>
                <a:buFontTx/>
                <a:buNone/>
              </a:pPr>
              <a:t>16</a:t>
            </a:fld>
            <a:endParaRPr lang="de-DE" altLang="de-DE" sz="1400" smtClean="0"/>
          </a:p>
        </p:txBody>
      </p:sp>
      <p:sp>
        <p:nvSpPr>
          <p:cNvPr id="26628" name="Rectangle 4"/>
          <p:cNvSpPr>
            <a:spLocks noGrp="1" noChangeArrowheads="1"/>
          </p:cNvSpPr>
          <p:nvPr>
            <p:ph type="title"/>
          </p:nvPr>
        </p:nvSpPr>
        <p:spPr>
          <a:xfrm>
            <a:off x="323850" y="404813"/>
            <a:ext cx="8229600" cy="576262"/>
          </a:xfrm>
        </p:spPr>
        <p:txBody>
          <a:bodyPr/>
          <a:lstStyle/>
          <a:p>
            <a:pPr algn="l" eaLnBrk="1" hangingPunct="1"/>
            <a:r>
              <a:rPr lang="de-DE" altLang="de-DE" sz="2400" b="1" smtClean="0"/>
              <a:t>Aufbau eines ERP-Systems</a:t>
            </a:r>
          </a:p>
        </p:txBody>
      </p:sp>
      <p:pic>
        <p:nvPicPr>
          <p:cNvPr id="26629" name="Picture 5"/>
          <p:cNvPicPr>
            <a:picLocks noChangeAspect="1" noChangeArrowheads="1"/>
          </p:cNvPicPr>
          <p:nvPr/>
        </p:nvPicPr>
        <p:blipFill>
          <a:blip r:embed="rId3">
            <a:extLst>
              <a:ext uri="{28A0092B-C50C-407E-A947-70E740481C1C}">
                <a14:useLocalDpi xmlns:a14="http://schemas.microsoft.com/office/drawing/2010/main" val="0"/>
              </a:ext>
            </a:extLst>
          </a:blip>
          <a:srcRect t="12270" b="11729"/>
          <a:stretch>
            <a:fillRect/>
          </a:stretch>
        </p:blipFill>
        <p:spPr bwMode="auto">
          <a:xfrm>
            <a:off x="0" y="1270000"/>
            <a:ext cx="9105900" cy="446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30" name="Text Box 6"/>
          <p:cNvSpPr txBox="1">
            <a:spLocks noChangeArrowheads="1"/>
          </p:cNvSpPr>
          <p:nvPr/>
        </p:nvSpPr>
        <p:spPr bwMode="auto">
          <a:xfrm>
            <a:off x="468313" y="5602288"/>
            <a:ext cx="19081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200"/>
              <a:t>Quelle: Gronau 2010, S.9</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ußzeilenplatzhalter 4"/>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400" dirty="0" smtClean="0"/>
              <a:t>Alternative ERP Systeme </a:t>
            </a:r>
          </a:p>
          <a:p>
            <a:pPr eaLnBrk="1" hangingPunct="1">
              <a:spcBef>
                <a:spcPct val="0"/>
              </a:spcBef>
              <a:buFontTx/>
              <a:buNone/>
            </a:pPr>
            <a:r>
              <a:rPr lang="de-DE" altLang="de-DE" sz="1400" dirty="0"/>
              <a:t>WS2019/2020</a:t>
            </a:r>
          </a:p>
        </p:txBody>
      </p:sp>
      <p:sp>
        <p:nvSpPr>
          <p:cNvPr id="27651" name="Foliennummernplatzhalter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037E6C2F-EB4B-4104-B2B9-29CE46DA7B80}" type="slidenum">
              <a:rPr lang="de-DE" altLang="de-DE" sz="1400" smtClean="0"/>
              <a:pPr eaLnBrk="1" hangingPunct="1">
                <a:spcBef>
                  <a:spcPct val="0"/>
                </a:spcBef>
                <a:buFontTx/>
                <a:buNone/>
              </a:pPr>
              <a:t>17</a:t>
            </a:fld>
            <a:endParaRPr lang="de-DE" altLang="de-DE" sz="1400" smtClean="0"/>
          </a:p>
        </p:txBody>
      </p:sp>
      <p:sp>
        <p:nvSpPr>
          <p:cNvPr id="27652" name="Rectangle 2"/>
          <p:cNvSpPr>
            <a:spLocks noGrp="1" noChangeArrowheads="1"/>
          </p:cNvSpPr>
          <p:nvPr>
            <p:ph type="title"/>
          </p:nvPr>
        </p:nvSpPr>
        <p:spPr>
          <a:xfrm>
            <a:off x="457200" y="-100013"/>
            <a:ext cx="8229600" cy="1143001"/>
          </a:xfrm>
        </p:spPr>
        <p:txBody>
          <a:bodyPr/>
          <a:lstStyle/>
          <a:p>
            <a:pPr algn="l" eaLnBrk="1" hangingPunct="1"/>
            <a:r>
              <a:rPr lang="de-DE" altLang="de-DE" sz="2400" b="1" smtClean="0"/>
              <a:t>Integration in ERP-Systemen</a:t>
            </a:r>
          </a:p>
        </p:txBody>
      </p:sp>
      <p:sp>
        <p:nvSpPr>
          <p:cNvPr id="27653" name="Text Box 4"/>
          <p:cNvSpPr txBox="1">
            <a:spLocks noChangeArrowheads="1"/>
          </p:cNvSpPr>
          <p:nvPr/>
        </p:nvSpPr>
        <p:spPr bwMode="auto">
          <a:xfrm>
            <a:off x="479425" y="5445125"/>
            <a:ext cx="7837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200"/>
              <a:t>Quelle: Hahn A.: Integrationsumgebung für verteilte objektorientierte Ingenieursysteme, Paderborn 1998, zitiert in </a:t>
            </a:r>
          </a:p>
          <a:p>
            <a:pPr eaLnBrk="1" hangingPunct="1">
              <a:spcBef>
                <a:spcPct val="0"/>
              </a:spcBef>
              <a:buFontTx/>
              <a:buNone/>
            </a:pPr>
            <a:r>
              <a:rPr lang="de-DE" altLang="de-DE" sz="1200"/>
              <a:t>Gronau 2010, S.8</a:t>
            </a:r>
          </a:p>
        </p:txBody>
      </p:sp>
      <p:sp>
        <p:nvSpPr>
          <p:cNvPr id="27654" name="Text Box 5"/>
          <p:cNvSpPr txBox="1">
            <a:spLocks noChangeArrowheads="1"/>
          </p:cNvSpPr>
          <p:nvPr/>
        </p:nvSpPr>
        <p:spPr bwMode="auto">
          <a:xfrm>
            <a:off x="3327400" y="3089275"/>
            <a:ext cx="1797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800"/>
              <a:t>Bild S.7 Gronau</a:t>
            </a:r>
          </a:p>
        </p:txBody>
      </p:sp>
      <p:pic>
        <p:nvPicPr>
          <p:cNvPr id="27655" name="Picture 6"/>
          <p:cNvPicPr>
            <a:picLocks noChangeAspect="1" noChangeArrowheads="1"/>
          </p:cNvPicPr>
          <p:nvPr/>
        </p:nvPicPr>
        <p:blipFill>
          <a:blip r:embed="rId3">
            <a:lum contrast="-8000"/>
            <a:extLst>
              <a:ext uri="{28A0092B-C50C-407E-A947-70E740481C1C}">
                <a14:useLocalDpi xmlns:a14="http://schemas.microsoft.com/office/drawing/2010/main" val="0"/>
              </a:ext>
            </a:extLst>
          </a:blip>
          <a:srcRect/>
          <a:stretch>
            <a:fillRect/>
          </a:stretch>
        </p:blipFill>
        <p:spPr bwMode="auto">
          <a:xfrm>
            <a:off x="539750" y="677863"/>
            <a:ext cx="7820025" cy="482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ußzeilenplatzhalter 2"/>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400" dirty="0" smtClean="0"/>
              <a:t>Alternative ERP Systeme </a:t>
            </a:r>
          </a:p>
          <a:p>
            <a:pPr eaLnBrk="1" hangingPunct="1">
              <a:spcBef>
                <a:spcPct val="0"/>
              </a:spcBef>
              <a:buFontTx/>
              <a:buNone/>
            </a:pPr>
            <a:r>
              <a:rPr lang="de-DE" altLang="de-DE" sz="1400" dirty="0"/>
              <a:t>WS2019/2020</a:t>
            </a:r>
          </a:p>
        </p:txBody>
      </p:sp>
      <p:sp>
        <p:nvSpPr>
          <p:cNvPr id="28675" name="Foliennummernplatzhalter 3"/>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78AD4261-2AF3-4A89-8D83-3E2637A4EBFE}" type="slidenum">
              <a:rPr lang="de-DE" altLang="de-DE" sz="1400" smtClean="0"/>
              <a:pPr eaLnBrk="1" hangingPunct="1">
                <a:spcBef>
                  <a:spcPct val="0"/>
                </a:spcBef>
                <a:buFontTx/>
                <a:buNone/>
              </a:pPr>
              <a:t>18</a:t>
            </a:fld>
            <a:endParaRPr lang="de-DE" altLang="de-DE" sz="1400" smtClean="0"/>
          </a:p>
        </p:txBody>
      </p:sp>
      <p:pic>
        <p:nvPicPr>
          <p:cNvPr id="286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404813"/>
            <a:ext cx="6140450" cy="4471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677" name="Text Box 5"/>
          <p:cNvSpPr txBox="1">
            <a:spLocks noChangeArrowheads="1"/>
          </p:cNvSpPr>
          <p:nvPr/>
        </p:nvSpPr>
        <p:spPr bwMode="auto">
          <a:xfrm>
            <a:off x="1409700" y="5013325"/>
            <a:ext cx="6618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200"/>
              <a:t>Quelle: Mertens, P.: Integrierte Informationsverarbeitung 1 – Operative Systeme in der Industrie</a:t>
            </a:r>
          </a:p>
          <a:p>
            <a:pPr eaLnBrk="1" hangingPunct="1">
              <a:spcBef>
                <a:spcPct val="0"/>
              </a:spcBef>
              <a:buFontTx/>
              <a:buNone/>
            </a:pPr>
            <a:r>
              <a:rPr lang="de-DE" altLang="de-DE" sz="1200"/>
              <a:t>16. Auflage Wiesbaden 2007, S.6</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Fußzeilenplatzhalter 4"/>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400" dirty="0" smtClean="0"/>
              <a:t>Alternative ERP Systeme </a:t>
            </a:r>
          </a:p>
          <a:p>
            <a:pPr eaLnBrk="1" hangingPunct="1">
              <a:spcBef>
                <a:spcPct val="0"/>
              </a:spcBef>
              <a:buFontTx/>
              <a:buNone/>
            </a:pPr>
            <a:r>
              <a:rPr lang="de-DE" altLang="de-DE" sz="1400" dirty="0"/>
              <a:t>WS2019/2020</a:t>
            </a:r>
          </a:p>
        </p:txBody>
      </p:sp>
      <p:sp>
        <p:nvSpPr>
          <p:cNvPr id="29699" name="Foliennummernplatzhalter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56DB9803-9BCC-458F-A299-A4B3788766B1}" type="slidenum">
              <a:rPr lang="de-DE" altLang="de-DE" sz="1400" smtClean="0"/>
              <a:pPr eaLnBrk="1" hangingPunct="1">
                <a:spcBef>
                  <a:spcPct val="0"/>
                </a:spcBef>
                <a:buFontTx/>
                <a:buNone/>
              </a:pPr>
              <a:t>19</a:t>
            </a:fld>
            <a:endParaRPr lang="de-DE" altLang="de-DE" sz="1400" smtClean="0"/>
          </a:p>
        </p:txBody>
      </p:sp>
      <p:sp>
        <p:nvSpPr>
          <p:cNvPr id="35842" name="Rectangle 2"/>
          <p:cNvSpPr>
            <a:spLocks noGrp="1" noChangeArrowheads="1"/>
          </p:cNvSpPr>
          <p:nvPr>
            <p:ph type="title"/>
          </p:nvPr>
        </p:nvSpPr>
        <p:spPr>
          <a:xfrm>
            <a:off x="457200" y="274638"/>
            <a:ext cx="5122863" cy="490537"/>
          </a:xfrm>
        </p:spPr>
        <p:txBody>
          <a:bodyPr/>
          <a:lstStyle/>
          <a:p>
            <a:pPr algn="l" eaLnBrk="1" hangingPunct="1"/>
            <a:r>
              <a:rPr lang="en-US" altLang="de-DE" sz="2400" b="1" smtClean="0"/>
              <a:t>Erwartungen – oder Mythen?</a:t>
            </a:r>
          </a:p>
        </p:txBody>
      </p:sp>
      <p:sp>
        <p:nvSpPr>
          <p:cNvPr id="35843" name="Rectangle 3"/>
          <p:cNvSpPr>
            <a:spLocks noGrp="1" noChangeArrowheads="1"/>
          </p:cNvSpPr>
          <p:nvPr>
            <p:ph type="body" idx="1"/>
          </p:nvPr>
        </p:nvSpPr>
        <p:spPr>
          <a:xfrm>
            <a:off x="457200" y="1600200"/>
            <a:ext cx="8229600" cy="4276725"/>
          </a:xfrm>
        </p:spPr>
        <p:txBody>
          <a:bodyPr/>
          <a:lstStyle/>
          <a:p>
            <a:pPr eaLnBrk="1" hangingPunct="1">
              <a:lnSpc>
                <a:spcPct val="80000"/>
              </a:lnSpc>
              <a:spcBef>
                <a:spcPct val="30000"/>
              </a:spcBef>
              <a:spcAft>
                <a:spcPct val="30000"/>
              </a:spcAft>
            </a:pPr>
            <a:r>
              <a:rPr lang="en-US" altLang="de-DE" sz="2000" smtClean="0"/>
              <a:t>Anwendungsprobleme erledigen sich beim Wechsel auf eine ERP-Suite</a:t>
            </a:r>
          </a:p>
          <a:p>
            <a:pPr eaLnBrk="1" hangingPunct="1">
              <a:lnSpc>
                <a:spcPct val="80000"/>
              </a:lnSpc>
              <a:spcBef>
                <a:spcPct val="30000"/>
              </a:spcBef>
              <a:spcAft>
                <a:spcPct val="30000"/>
              </a:spcAft>
            </a:pPr>
            <a:r>
              <a:rPr lang="en-US" altLang="de-DE" sz="2000" smtClean="0"/>
              <a:t>Integrierte ERP-Anwendungen werden mit all ihren Funktionen fächendeckend im Unternehmen genutzt </a:t>
            </a:r>
          </a:p>
          <a:p>
            <a:pPr eaLnBrk="1" hangingPunct="1">
              <a:lnSpc>
                <a:spcPct val="80000"/>
              </a:lnSpc>
              <a:spcBef>
                <a:spcPct val="30000"/>
              </a:spcBef>
              <a:spcAft>
                <a:spcPct val="30000"/>
              </a:spcAft>
            </a:pPr>
            <a:r>
              <a:rPr lang="en-US" altLang="de-DE" sz="2000" smtClean="0"/>
              <a:t>Die ERP-Hersteller führen die jeweils neueste Technologie zeitgerecht ein </a:t>
            </a:r>
          </a:p>
          <a:p>
            <a:pPr eaLnBrk="1" hangingPunct="1">
              <a:lnSpc>
                <a:spcPct val="80000"/>
              </a:lnSpc>
              <a:spcBef>
                <a:spcPct val="30000"/>
              </a:spcBef>
              <a:spcAft>
                <a:spcPct val="30000"/>
              </a:spcAft>
            </a:pPr>
            <a:r>
              <a:rPr lang="en-US" altLang="de-DE" sz="2000" smtClean="0"/>
              <a:t>Es ist einfach und billig auf neue Versionen zu migrieren </a:t>
            </a:r>
          </a:p>
          <a:p>
            <a:pPr eaLnBrk="1" hangingPunct="1">
              <a:lnSpc>
                <a:spcPct val="80000"/>
              </a:lnSpc>
              <a:spcBef>
                <a:spcPct val="30000"/>
              </a:spcBef>
              <a:spcAft>
                <a:spcPct val="30000"/>
              </a:spcAft>
            </a:pPr>
            <a:r>
              <a:rPr lang="en-US" altLang="de-DE" sz="2000" smtClean="0"/>
              <a:t>Hat man einmal eine homogene Umgebung erreicht, kann man sie dauerhaft nutzen</a:t>
            </a:r>
          </a:p>
          <a:p>
            <a:pPr eaLnBrk="1" hangingPunct="1">
              <a:lnSpc>
                <a:spcPct val="80000"/>
              </a:lnSpc>
              <a:spcBef>
                <a:spcPct val="30000"/>
              </a:spcBef>
              <a:spcAft>
                <a:spcPct val="30000"/>
              </a:spcAft>
            </a:pPr>
            <a:r>
              <a:rPr lang="en-US" altLang="de-DE" sz="2000" smtClean="0"/>
              <a:t>Architektur und Anwendungsarchitektur kann man getrost für immer dem Hersteller überlassen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842"/>
                                        </p:tgtEl>
                                        <p:attrNameLst>
                                          <p:attrName>style.visibility</p:attrName>
                                        </p:attrNameLst>
                                      </p:cBhvr>
                                      <p:to>
                                        <p:strVal val="visible"/>
                                      </p:to>
                                    </p:set>
                                    <p:anim calcmode="lin" valueType="num">
                                      <p:cBhvr additive="base">
                                        <p:cTn id="7" dur="500" fill="hold"/>
                                        <p:tgtEl>
                                          <p:spTgt spid="35842"/>
                                        </p:tgtEl>
                                        <p:attrNameLst>
                                          <p:attrName>ppt_x</p:attrName>
                                        </p:attrNameLst>
                                      </p:cBhvr>
                                      <p:tavLst>
                                        <p:tav tm="0">
                                          <p:val>
                                            <p:strVal val="#ppt_x"/>
                                          </p:val>
                                        </p:tav>
                                        <p:tav tm="100000">
                                          <p:val>
                                            <p:strVal val="#ppt_x"/>
                                          </p:val>
                                        </p:tav>
                                      </p:tavLst>
                                    </p:anim>
                                    <p:anim calcmode="lin" valueType="num">
                                      <p:cBhvr additive="base">
                                        <p:cTn id="8" dur="500" fill="hold"/>
                                        <p:tgtEl>
                                          <p:spTgt spid="3584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5843">
                                            <p:txEl>
                                              <p:pRg st="0" end="0"/>
                                            </p:txEl>
                                          </p:spTgt>
                                        </p:tgtEl>
                                        <p:attrNameLst>
                                          <p:attrName>style.visibility</p:attrName>
                                        </p:attrNameLst>
                                      </p:cBhvr>
                                      <p:to>
                                        <p:strVal val="visible"/>
                                      </p:to>
                                    </p:set>
                                    <p:anim calcmode="lin" valueType="num">
                                      <p:cBhvr additive="base">
                                        <p:cTn id="13" dur="500" fill="hold"/>
                                        <p:tgtEl>
                                          <p:spTgt spid="3584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58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5843">
                                            <p:txEl>
                                              <p:pRg st="1" end="1"/>
                                            </p:txEl>
                                          </p:spTgt>
                                        </p:tgtEl>
                                        <p:attrNameLst>
                                          <p:attrName>style.visibility</p:attrName>
                                        </p:attrNameLst>
                                      </p:cBhvr>
                                      <p:to>
                                        <p:strVal val="visible"/>
                                      </p:to>
                                    </p:set>
                                    <p:anim calcmode="lin" valueType="num">
                                      <p:cBhvr additive="base">
                                        <p:cTn id="19" dur="500" fill="hold"/>
                                        <p:tgtEl>
                                          <p:spTgt spid="3584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584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5843">
                                            <p:txEl>
                                              <p:pRg st="2" end="2"/>
                                            </p:txEl>
                                          </p:spTgt>
                                        </p:tgtEl>
                                        <p:attrNameLst>
                                          <p:attrName>style.visibility</p:attrName>
                                        </p:attrNameLst>
                                      </p:cBhvr>
                                      <p:to>
                                        <p:strVal val="visible"/>
                                      </p:to>
                                    </p:set>
                                    <p:anim calcmode="lin" valueType="num">
                                      <p:cBhvr additive="base">
                                        <p:cTn id="25" dur="500" fill="hold"/>
                                        <p:tgtEl>
                                          <p:spTgt spid="3584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584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5843">
                                            <p:txEl>
                                              <p:pRg st="3" end="3"/>
                                            </p:txEl>
                                          </p:spTgt>
                                        </p:tgtEl>
                                        <p:attrNameLst>
                                          <p:attrName>style.visibility</p:attrName>
                                        </p:attrNameLst>
                                      </p:cBhvr>
                                      <p:to>
                                        <p:strVal val="visible"/>
                                      </p:to>
                                    </p:set>
                                    <p:anim calcmode="lin" valueType="num">
                                      <p:cBhvr additive="base">
                                        <p:cTn id="31" dur="500" fill="hold"/>
                                        <p:tgtEl>
                                          <p:spTgt spid="3584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584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5843">
                                            <p:txEl>
                                              <p:pRg st="4" end="4"/>
                                            </p:txEl>
                                          </p:spTgt>
                                        </p:tgtEl>
                                        <p:attrNameLst>
                                          <p:attrName>style.visibility</p:attrName>
                                        </p:attrNameLst>
                                      </p:cBhvr>
                                      <p:to>
                                        <p:strVal val="visible"/>
                                      </p:to>
                                    </p:set>
                                    <p:anim calcmode="lin" valueType="num">
                                      <p:cBhvr additive="base">
                                        <p:cTn id="37" dur="500" fill="hold"/>
                                        <p:tgtEl>
                                          <p:spTgt spid="3584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584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5843">
                                            <p:txEl>
                                              <p:pRg st="5" end="5"/>
                                            </p:txEl>
                                          </p:spTgt>
                                        </p:tgtEl>
                                        <p:attrNameLst>
                                          <p:attrName>style.visibility</p:attrName>
                                        </p:attrNameLst>
                                      </p:cBhvr>
                                      <p:to>
                                        <p:strVal val="visible"/>
                                      </p:to>
                                    </p:set>
                                    <p:anim calcmode="lin" valueType="num">
                                      <p:cBhvr additive="base">
                                        <p:cTn id="43" dur="500" fill="hold"/>
                                        <p:tgtEl>
                                          <p:spTgt spid="3584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584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p:bldP spid="3584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Fußzeilenplatzhalter 2"/>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400" dirty="0" smtClean="0"/>
              <a:t>Alternative ERP Systeme </a:t>
            </a:r>
          </a:p>
          <a:p>
            <a:pPr eaLnBrk="1" hangingPunct="1">
              <a:spcBef>
                <a:spcPct val="0"/>
              </a:spcBef>
              <a:buFontTx/>
              <a:buNone/>
            </a:pPr>
            <a:r>
              <a:rPr lang="de-DE" altLang="de-DE" sz="1400" dirty="0" smtClean="0"/>
              <a:t>WS2019/2020</a:t>
            </a:r>
          </a:p>
        </p:txBody>
      </p:sp>
      <p:sp>
        <p:nvSpPr>
          <p:cNvPr id="12291" name="Foliennummernplatzhalter 3"/>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3807D11D-AB70-456F-8B47-BB059B720DC6}" type="slidenum">
              <a:rPr lang="de-DE" altLang="de-DE" sz="1400" smtClean="0"/>
              <a:pPr eaLnBrk="1" hangingPunct="1">
                <a:spcBef>
                  <a:spcPct val="0"/>
                </a:spcBef>
                <a:buFontTx/>
                <a:buNone/>
              </a:pPr>
              <a:t>2</a:t>
            </a:fld>
            <a:endParaRPr lang="de-DE" altLang="de-DE" sz="1400" smtClean="0"/>
          </a:p>
        </p:txBody>
      </p:sp>
      <p:pic>
        <p:nvPicPr>
          <p:cNvPr id="122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225" y="552450"/>
            <a:ext cx="7731125" cy="5037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Fußzeilenplatzhalter 3"/>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400" dirty="0" smtClean="0"/>
              <a:t>Alternative ERP Systeme </a:t>
            </a:r>
          </a:p>
          <a:p>
            <a:pPr eaLnBrk="1" hangingPunct="1">
              <a:spcBef>
                <a:spcPct val="0"/>
              </a:spcBef>
              <a:buFontTx/>
              <a:buNone/>
            </a:pPr>
            <a:r>
              <a:rPr lang="de-DE" altLang="de-DE" sz="1400" dirty="0" smtClean="0"/>
              <a:t>WS 2019/2020</a:t>
            </a:r>
            <a:endParaRPr lang="de-DE" altLang="de-DE" sz="1400" dirty="0" smtClean="0"/>
          </a:p>
          <a:p>
            <a:pPr eaLnBrk="1" hangingPunct="1">
              <a:spcBef>
                <a:spcPct val="0"/>
              </a:spcBef>
              <a:buFontTx/>
              <a:buNone/>
            </a:pPr>
            <a:endParaRPr lang="de-DE" altLang="de-DE" sz="1400" dirty="0" smtClean="0"/>
          </a:p>
        </p:txBody>
      </p:sp>
      <p:sp>
        <p:nvSpPr>
          <p:cNvPr id="30723" name="Foliennummernplatzhalter 4"/>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417B247D-E7D5-4A1B-A073-7886EFA6D659}" type="slidenum">
              <a:rPr lang="de-DE" altLang="de-DE" sz="1400" smtClean="0"/>
              <a:pPr eaLnBrk="1" hangingPunct="1">
                <a:spcBef>
                  <a:spcPct val="0"/>
                </a:spcBef>
                <a:buFontTx/>
                <a:buNone/>
              </a:pPr>
              <a:t>20</a:t>
            </a:fld>
            <a:endParaRPr lang="de-DE" altLang="de-DE" sz="1400" dirty="0" smtClean="0"/>
          </a:p>
        </p:txBody>
      </p:sp>
      <p:pic>
        <p:nvPicPr>
          <p:cNvPr id="30724" name="Picture 2"/>
          <p:cNvPicPr>
            <a:picLocks noChangeAspect="1" noChangeArrowheads="1"/>
          </p:cNvPicPr>
          <p:nvPr/>
        </p:nvPicPr>
        <p:blipFill>
          <a:blip r:embed="rId3">
            <a:extLst>
              <a:ext uri="{28A0092B-C50C-407E-A947-70E740481C1C}">
                <a14:useLocalDpi xmlns:a14="http://schemas.microsoft.com/office/drawing/2010/main" val="0"/>
              </a:ext>
            </a:extLst>
          </a:blip>
          <a:srcRect l="2769" t="4019" b="6300"/>
          <a:stretch>
            <a:fillRect/>
          </a:stretch>
        </p:blipFill>
        <p:spPr bwMode="auto">
          <a:xfrm>
            <a:off x="609600" y="481013"/>
            <a:ext cx="8008938" cy="554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8611" name="Group 3"/>
          <p:cNvGrpSpPr>
            <a:grpSpLocks/>
          </p:cNvGrpSpPr>
          <p:nvPr/>
        </p:nvGrpSpPr>
        <p:grpSpPr bwMode="auto">
          <a:xfrm>
            <a:off x="603250" y="550863"/>
            <a:ext cx="8007350" cy="5541962"/>
            <a:chOff x="380" y="397"/>
            <a:chExt cx="5044" cy="3491"/>
          </a:xfrm>
        </p:grpSpPr>
        <p:sp>
          <p:nvSpPr>
            <p:cNvPr id="68612" name="Rectangle 4"/>
            <p:cNvSpPr>
              <a:spLocks noChangeArrowheads="1"/>
            </p:cNvSpPr>
            <p:nvPr/>
          </p:nvSpPr>
          <p:spPr bwMode="auto">
            <a:xfrm>
              <a:off x="380" y="397"/>
              <a:ext cx="5044" cy="3491"/>
            </a:xfrm>
            <a:prstGeom prst="rect">
              <a:avLst/>
            </a:prstGeom>
            <a:gradFill rotWithShape="0">
              <a:gsLst>
                <a:gs pos="0">
                  <a:schemeClr val="hlink">
                    <a:gamma/>
                    <a:shade val="66667"/>
                    <a:invGamma/>
                  </a:schemeClr>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de-DE"/>
            </a:p>
          </p:txBody>
        </p:sp>
        <p:pic>
          <p:nvPicPr>
            <p:cNvPr id="3073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8" y="1440"/>
              <a:ext cx="4768" cy="134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0726" name="Text Box 6"/>
          <p:cNvSpPr txBox="1">
            <a:spLocks noChangeArrowheads="1"/>
          </p:cNvSpPr>
          <p:nvPr/>
        </p:nvSpPr>
        <p:spPr bwMode="auto">
          <a:xfrm>
            <a:off x="577850" y="149225"/>
            <a:ext cx="48869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spcBef>
                <a:spcPct val="0"/>
              </a:spcBef>
              <a:buFontTx/>
              <a:buNone/>
            </a:pPr>
            <a:r>
              <a:rPr lang="de-DE" altLang="de-DE" sz="1800" b="1" dirty="0"/>
              <a:t>ERP ist tot.... oder </a:t>
            </a:r>
            <a:r>
              <a:rPr lang="de-DE" altLang="de-DE" sz="1800" b="1" dirty="0" err="1"/>
              <a:t>heisst</a:t>
            </a:r>
            <a:r>
              <a:rPr lang="de-DE" altLang="de-DE" sz="1800" b="1" dirty="0"/>
              <a:t> </a:t>
            </a:r>
            <a:r>
              <a:rPr lang="de-DE" altLang="de-DE" sz="1800" b="1" dirty="0" smtClean="0"/>
              <a:t>ERPII… oder so…</a:t>
            </a:r>
            <a:endParaRPr lang="de-DE" altLang="de-DE" sz="1800" b="1" dirty="0"/>
          </a:p>
        </p:txBody>
      </p:sp>
      <p:grpSp>
        <p:nvGrpSpPr>
          <p:cNvPr id="68615" name="Group 7"/>
          <p:cNvGrpSpPr>
            <a:grpSpLocks/>
          </p:cNvGrpSpPr>
          <p:nvPr/>
        </p:nvGrpSpPr>
        <p:grpSpPr bwMode="auto">
          <a:xfrm>
            <a:off x="714375" y="914400"/>
            <a:ext cx="7772400" cy="4953000"/>
            <a:chOff x="450" y="576"/>
            <a:chExt cx="4896" cy="3120"/>
          </a:xfrm>
        </p:grpSpPr>
        <p:sp>
          <p:nvSpPr>
            <p:cNvPr id="30728" name="Rectangle 8"/>
            <p:cNvSpPr>
              <a:spLocks noChangeArrowheads="1"/>
            </p:cNvSpPr>
            <p:nvPr/>
          </p:nvSpPr>
          <p:spPr bwMode="auto">
            <a:xfrm>
              <a:off x="450" y="576"/>
              <a:ext cx="4896" cy="312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1800"/>
            </a:p>
          </p:txBody>
        </p:sp>
        <p:pic>
          <p:nvPicPr>
            <p:cNvPr id="30729"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 y="576"/>
              <a:ext cx="3287" cy="3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68611"/>
                                        </p:tgtEl>
                                        <p:attrNameLst>
                                          <p:attrName>style.visibility</p:attrName>
                                        </p:attrNameLst>
                                      </p:cBhvr>
                                      <p:to>
                                        <p:strVal val="visible"/>
                                      </p:to>
                                    </p:set>
                                    <p:animEffect transition="in" filter="slide(fromBottom)">
                                      <p:cBhvr>
                                        <p:cTn id="7" dur="500"/>
                                        <p:tgtEl>
                                          <p:spTgt spid="686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nodeType="clickEffect">
                                  <p:stCondLst>
                                    <p:cond delay="0"/>
                                  </p:stCondLst>
                                  <p:childTnLst>
                                    <p:set>
                                      <p:cBhvr>
                                        <p:cTn id="11" dur="1" fill="hold">
                                          <p:stCondLst>
                                            <p:cond delay="0"/>
                                          </p:stCondLst>
                                        </p:cTn>
                                        <p:tgtEl>
                                          <p:spTgt spid="68615"/>
                                        </p:tgtEl>
                                        <p:attrNameLst>
                                          <p:attrName>style.visibility</p:attrName>
                                        </p:attrNameLst>
                                      </p:cBhvr>
                                      <p:to>
                                        <p:strVal val="visible"/>
                                      </p:to>
                                    </p:set>
                                    <p:anim calcmode="lin" valueType="num">
                                      <p:cBhvr additive="base">
                                        <p:cTn id="12" dur="500" fill="hold"/>
                                        <p:tgtEl>
                                          <p:spTgt spid="68615"/>
                                        </p:tgtEl>
                                        <p:attrNameLst>
                                          <p:attrName>ppt_x</p:attrName>
                                        </p:attrNameLst>
                                      </p:cBhvr>
                                      <p:tavLst>
                                        <p:tav tm="0">
                                          <p:val>
                                            <p:strVal val="0-#ppt_w/2"/>
                                          </p:val>
                                        </p:tav>
                                        <p:tav tm="100000">
                                          <p:val>
                                            <p:strVal val="#ppt_x"/>
                                          </p:val>
                                        </p:tav>
                                      </p:tavLst>
                                    </p:anim>
                                    <p:anim calcmode="lin" valueType="num">
                                      <p:cBhvr additive="base">
                                        <p:cTn id="13" dur="500" fill="hold"/>
                                        <p:tgtEl>
                                          <p:spTgt spid="686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Fußzeilenplatzhalter 4"/>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400" dirty="0" smtClean="0"/>
              <a:t>Alternative ERP Systeme </a:t>
            </a:r>
          </a:p>
          <a:p>
            <a:pPr eaLnBrk="1" hangingPunct="1">
              <a:spcBef>
                <a:spcPct val="0"/>
              </a:spcBef>
              <a:buFontTx/>
              <a:buNone/>
            </a:pPr>
            <a:r>
              <a:rPr lang="de-DE" altLang="de-DE" sz="1400" dirty="0"/>
              <a:t>WS2019/2020</a:t>
            </a:r>
          </a:p>
        </p:txBody>
      </p:sp>
      <p:sp>
        <p:nvSpPr>
          <p:cNvPr id="31747" name="Foliennummernplatzhalter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DFB7D103-FC0A-4D29-B989-49A8243DA9A0}" type="slidenum">
              <a:rPr lang="de-DE" altLang="de-DE" sz="1400" smtClean="0"/>
              <a:pPr eaLnBrk="1" hangingPunct="1">
                <a:spcBef>
                  <a:spcPct val="0"/>
                </a:spcBef>
                <a:buFontTx/>
                <a:buNone/>
              </a:pPr>
              <a:t>21</a:t>
            </a:fld>
            <a:endParaRPr lang="de-DE" altLang="de-DE" sz="1400" smtClean="0"/>
          </a:p>
        </p:txBody>
      </p:sp>
      <p:sp>
        <p:nvSpPr>
          <p:cNvPr id="31748" name="Rectangle 2"/>
          <p:cNvSpPr>
            <a:spLocks noGrp="1" noChangeArrowheads="1"/>
          </p:cNvSpPr>
          <p:nvPr>
            <p:ph type="title"/>
          </p:nvPr>
        </p:nvSpPr>
        <p:spPr>
          <a:xfrm>
            <a:off x="395288" y="798282"/>
            <a:ext cx="8229600" cy="431800"/>
          </a:xfrm>
        </p:spPr>
        <p:txBody>
          <a:bodyPr/>
          <a:lstStyle/>
          <a:p>
            <a:pPr algn="l" eaLnBrk="1" hangingPunct="1"/>
            <a:r>
              <a:rPr lang="de-DE" altLang="de-DE" sz="2000" b="1" smtClean="0"/>
              <a:t>Finanziell</a:t>
            </a:r>
          </a:p>
        </p:txBody>
      </p:sp>
      <p:sp>
        <p:nvSpPr>
          <p:cNvPr id="39939" name="Rectangle 3"/>
          <p:cNvSpPr>
            <a:spLocks noGrp="1" noChangeArrowheads="1"/>
          </p:cNvSpPr>
          <p:nvPr>
            <p:ph type="body" idx="1"/>
          </p:nvPr>
        </p:nvSpPr>
        <p:spPr>
          <a:xfrm>
            <a:off x="468313" y="1484784"/>
            <a:ext cx="8229600" cy="2736379"/>
          </a:xfrm>
        </p:spPr>
        <p:txBody>
          <a:bodyPr/>
          <a:lstStyle/>
          <a:p>
            <a:pPr eaLnBrk="1" hangingPunct="1"/>
            <a:r>
              <a:rPr lang="en-US" altLang="de-DE" sz="1800" dirty="0" smtClean="0"/>
              <a:t>Der </a:t>
            </a:r>
            <a:r>
              <a:rPr lang="en-US" altLang="de-DE" sz="1800" dirty="0" err="1" smtClean="0"/>
              <a:t>Lizenzmarkt</a:t>
            </a:r>
            <a:r>
              <a:rPr lang="en-US" altLang="de-DE" sz="1800" dirty="0" smtClean="0"/>
              <a:t> </a:t>
            </a:r>
            <a:r>
              <a:rPr lang="en-US" altLang="de-DE" sz="1800" dirty="0" err="1" smtClean="0"/>
              <a:t>kann</a:t>
            </a:r>
            <a:r>
              <a:rPr lang="en-US" altLang="de-DE" sz="1800" dirty="0" smtClean="0"/>
              <a:t> </a:t>
            </a:r>
            <a:r>
              <a:rPr lang="en-US" altLang="de-DE" sz="1800" dirty="0" err="1" smtClean="0"/>
              <a:t>für</a:t>
            </a:r>
            <a:r>
              <a:rPr lang="en-US" altLang="de-DE" sz="1800" dirty="0" smtClean="0"/>
              <a:t> </a:t>
            </a:r>
            <a:r>
              <a:rPr lang="en-US" altLang="de-DE" sz="1800" dirty="0" err="1" smtClean="0"/>
              <a:t>immer</a:t>
            </a:r>
            <a:r>
              <a:rPr lang="en-US" altLang="de-DE" sz="1800" dirty="0" smtClean="0"/>
              <a:t> um </a:t>
            </a:r>
            <a:r>
              <a:rPr lang="en-US" altLang="de-DE" sz="1800" dirty="0" err="1" smtClean="0"/>
              <a:t>mindestens</a:t>
            </a:r>
            <a:r>
              <a:rPr lang="en-US" altLang="de-DE" sz="1800" dirty="0" smtClean="0"/>
              <a:t> 15% p.a. </a:t>
            </a:r>
            <a:r>
              <a:rPr lang="en-US" altLang="de-DE" sz="1800" dirty="0" err="1" smtClean="0"/>
              <a:t>wachsen</a:t>
            </a:r>
            <a:r>
              <a:rPr lang="en-US" altLang="de-DE" sz="1800" dirty="0" smtClean="0"/>
              <a:t> (… und was </a:t>
            </a:r>
            <a:r>
              <a:rPr lang="en-US" altLang="de-DE" sz="1800" dirty="0" err="1" smtClean="0"/>
              <a:t>ist</a:t>
            </a:r>
            <a:r>
              <a:rPr lang="en-US" altLang="de-DE" sz="1800" dirty="0" smtClean="0"/>
              <a:t> </a:t>
            </a:r>
            <a:r>
              <a:rPr lang="en-US" altLang="de-DE" sz="1800" dirty="0" err="1" smtClean="0"/>
              <a:t>mit</a:t>
            </a:r>
            <a:r>
              <a:rPr lang="en-US" altLang="de-DE" sz="1800" dirty="0" smtClean="0"/>
              <a:t> Cloud???)</a:t>
            </a:r>
          </a:p>
          <a:p>
            <a:pPr eaLnBrk="1" hangingPunct="1"/>
            <a:r>
              <a:rPr lang="en-US" altLang="de-DE" sz="1800" dirty="0" err="1" smtClean="0"/>
              <a:t>Es</a:t>
            </a:r>
            <a:r>
              <a:rPr lang="en-US" altLang="de-DE" sz="1800" dirty="0" smtClean="0"/>
              <a:t> </a:t>
            </a:r>
            <a:r>
              <a:rPr lang="en-US" altLang="de-DE" sz="1800" dirty="0" err="1" smtClean="0"/>
              <a:t>ist</a:t>
            </a:r>
            <a:r>
              <a:rPr lang="en-US" altLang="de-DE" sz="1800" dirty="0" smtClean="0"/>
              <a:t> </a:t>
            </a:r>
            <a:r>
              <a:rPr lang="en-US" altLang="de-DE" sz="1800" dirty="0" err="1" smtClean="0"/>
              <a:t>egal</a:t>
            </a:r>
            <a:r>
              <a:rPr lang="en-US" altLang="de-DE" sz="1800" dirty="0" smtClean="0"/>
              <a:t>, </a:t>
            </a:r>
            <a:r>
              <a:rPr lang="en-US" altLang="de-DE" sz="1800" dirty="0" err="1" smtClean="0"/>
              <a:t>ob</a:t>
            </a:r>
            <a:r>
              <a:rPr lang="en-US" altLang="de-DE" sz="1800" dirty="0" smtClean="0"/>
              <a:t> der Kunde die Software </a:t>
            </a:r>
            <a:r>
              <a:rPr lang="en-US" altLang="de-DE" sz="1800" dirty="0" err="1" smtClean="0"/>
              <a:t>nutzt</a:t>
            </a:r>
            <a:r>
              <a:rPr lang="en-US" altLang="de-DE" sz="1800" dirty="0" smtClean="0"/>
              <a:t> </a:t>
            </a:r>
            <a:r>
              <a:rPr lang="en-US" altLang="de-DE" sz="1800" dirty="0" err="1" smtClean="0"/>
              <a:t>oder</a:t>
            </a:r>
            <a:r>
              <a:rPr lang="en-US" altLang="de-DE" sz="1800" dirty="0" smtClean="0"/>
              <a:t> </a:t>
            </a:r>
            <a:r>
              <a:rPr lang="en-US" altLang="de-DE" sz="1800" dirty="0" err="1" smtClean="0"/>
              <a:t>nicht</a:t>
            </a:r>
            <a:r>
              <a:rPr lang="en-US" altLang="de-DE" sz="1800" dirty="0" smtClean="0"/>
              <a:t> – </a:t>
            </a:r>
            <a:r>
              <a:rPr lang="en-US" altLang="de-DE" sz="1800" dirty="0" err="1" smtClean="0"/>
              <a:t>Hauptsache</a:t>
            </a:r>
            <a:r>
              <a:rPr lang="en-US" altLang="de-DE" sz="1800" dirty="0" smtClean="0"/>
              <a:t>, </a:t>
            </a:r>
            <a:r>
              <a:rPr lang="en-US" altLang="de-DE" sz="1800" dirty="0" err="1" smtClean="0"/>
              <a:t>er</a:t>
            </a:r>
            <a:r>
              <a:rPr lang="en-US" altLang="de-DE" sz="1800" dirty="0" smtClean="0"/>
              <a:t> </a:t>
            </a:r>
            <a:r>
              <a:rPr lang="en-US" altLang="de-DE" sz="1800" dirty="0" err="1" smtClean="0"/>
              <a:t>zahlt</a:t>
            </a:r>
            <a:endParaRPr lang="en-US" altLang="de-DE" sz="1800" dirty="0" smtClean="0"/>
          </a:p>
          <a:p>
            <a:pPr eaLnBrk="1" hangingPunct="1"/>
            <a:r>
              <a:rPr lang="en-US" altLang="de-DE" sz="1800" dirty="0" err="1" smtClean="0"/>
              <a:t>Eine</a:t>
            </a:r>
            <a:r>
              <a:rPr lang="en-US" altLang="de-DE" sz="1800" dirty="0" smtClean="0"/>
              <a:t> </a:t>
            </a:r>
            <a:r>
              <a:rPr lang="en-US" altLang="de-DE" sz="1800" dirty="0" err="1" smtClean="0"/>
              <a:t>Wartungsalternative</a:t>
            </a:r>
            <a:r>
              <a:rPr lang="en-US" altLang="de-DE" sz="1800" dirty="0" smtClean="0"/>
              <a:t> </a:t>
            </a:r>
            <a:r>
              <a:rPr lang="en-US" altLang="de-DE" sz="1800" dirty="0" err="1" smtClean="0"/>
              <a:t>wird</a:t>
            </a:r>
            <a:r>
              <a:rPr lang="en-US" altLang="de-DE" sz="1800" dirty="0" smtClean="0"/>
              <a:t> </a:t>
            </a:r>
            <a:r>
              <a:rPr lang="en-US" altLang="de-DE" sz="1800" dirty="0" err="1" smtClean="0"/>
              <a:t>es</a:t>
            </a:r>
            <a:r>
              <a:rPr lang="en-US" altLang="de-DE" sz="1800" dirty="0" smtClean="0"/>
              <a:t> </a:t>
            </a:r>
            <a:r>
              <a:rPr lang="en-US" altLang="de-DE" sz="1800" dirty="0" err="1" smtClean="0"/>
              <a:t>nicht</a:t>
            </a:r>
            <a:r>
              <a:rPr lang="en-US" altLang="de-DE" sz="1800" dirty="0" smtClean="0"/>
              <a:t> </a:t>
            </a:r>
            <a:r>
              <a:rPr lang="en-US" altLang="de-DE" sz="1800" dirty="0" err="1" smtClean="0"/>
              <a:t>geben</a:t>
            </a:r>
            <a:r>
              <a:rPr lang="en-US" altLang="de-DE" sz="1800" dirty="0" smtClean="0"/>
              <a:t>. Da man </a:t>
            </a:r>
            <a:r>
              <a:rPr lang="en-US" altLang="de-DE" sz="1800" dirty="0" err="1" smtClean="0"/>
              <a:t>Wartung</a:t>
            </a:r>
            <a:r>
              <a:rPr lang="en-US" altLang="de-DE" sz="1800" dirty="0" smtClean="0"/>
              <a:t> </a:t>
            </a:r>
            <a:r>
              <a:rPr lang="en-US" altLang="de-DE" sz="1800" dirty="0" err="1" smtClean="0"/>
              <a:t>braucht</a:t>
            </a:r>
            <a:r>
              <a:rPr lang="en-US" altLang="de-DE" sz="1800" dirty="0" smtClean="0"/>
              <a:t>, </a:t>
            </a:r>
            <a:r>
              <a:rPr lang="en-US" altLang="de-DE" sz="1800" dirty="0" err="1" smtClean="0"/>
              <a:t>kann</a:t>
            </a:r>
            <a:r>
              <a:rPr lang="en-US" altLang="de-DE" sz="1800" dirty="0" smtClean="0"/>
              <a:t> man die </a:t>
            </a:r>
            <a:r>
              <a:rPr lang="en-US" altLang="de-DE" sz="1800" dirty="0" err="1" smtClean="0"/>
              <a:t>Preise</a:t>
            </a:r>
            <a:r>
              <a:rPr lang="en-US" altLang="de-DE" sz="1800" dirty="0" smtClean="0"/>
              <a:t> </a:t>
            </a:r>
            <a:r>
              <a:rPr lang="en-US" altLang="de-DE" sz="1800" dirty="0" err="1" smtClean="0"/>
              <a:t>erhöhen</a:t>
            </a:r>
            <a:endParaRPr lang="en-US" altLang="de-DE" sz="1800" dirty="0" smtClean="0"/>
          </a:p>
          <a:p>
            <a:pPr eaLnBrk="1" hangingPunct="1"/>
            <a:r>
              <a:rPr lang="en-US" altLang="de-DE" sz="1800" dirty="0" smtClean="0"/>
              <a:t>Das </a:t>
            </a:r>
            <a:r>
              <a:rPr lang="en-US" altLang="de-DE" sz="1800" dirty="0" err="1" smtClean="0"/>
              <a:t>ganze</a:t>
            </a:r>
            <a:r>
              <a:rPr lang="en-US" altLang="de-DE" sz="1800" dirty="0" smtClean="0"/>
              <a:t> </a:t>
            </a:r>
            <a:r>
              <a:rPr lang="en-US" altLang="de-DE" sz="1800" dirty="0" err="1" smtClean="0"/>
              <a:t>Ökosystem</a:t>
            </a:r>
            <a:r>
              <a:rPr lang="en-US" altLang="de-DE" sz="1800" dirty="0" smtClean="0"/>
              <a:t> (</a:t>
            </a:r>
            <a:r>
              <a:rPr lang="en-US" altLang="de-DE" sz="1800" dirty="0" err="1" smtClean="0"/>
              <a:t>Zertifizierungen</a:t>
            </a:r>
            <a:r>
              <a:rPr lang="en-US" altLang="de-DE" sz="1800" dirty="0" smtClean="0"/>
              <a:t>, </a:t>
            </a:r>
            <a:r>
              <a:rPr lang="en-US" altLang="de-DE" sz="1800" dirty="0" err="1" smtClean="0"/>
              <a:t>Benutzermessen</a:t>
            </a:r>
            <a:r>
              <a:rPr lang="en-US" altLang="de-DE" sz="1800" dirty="0" smtClean="0"/>
              <a:t>, Partner) </a:t>
            </a:r>
            <a:r>
              <a:rPr lang="en-US" altLang="de-DE" sz="1800" dirty="0" err="1" smtClean="0"/>
              <a:t>kann</a:t>
            </a:r>
            <a:r>
              <a:rPr lang="en-US" altLang="de-DE" sz="1800" dirty="0" smtClean="0"/>
              <a:t> man </a:t>
            </a:r>
            <a:r>
              <a:rPr lang="en-US" altLang="de-DE" sz="1800" dirty="0" err="1" smtClean="0"/>
              <a:t>getrost</a:t>
            </a:r>
            <a:r>
              <a:rPr lang="en-US" altLang="de-DE" sz="1800" dirty="0" smtClean="0"/>
              <a:t> </a:t>
            </a:r>
            <a:r>
              <a:rPr lang="en-US" altLang="de-DE" sz="1800" dirty="0" err="1" smtClean="0"/>
              <a:t>zu</a:t>
            </a:r>
            <a:r>
              <a:rPr lang="en-US" altLang="de-DE" sz="1800" dirty="0" smtClean="0"/>
              <a:t> </a:t>
            </a:r>
            <a:r>
              <a:rPr lang="en-US" altLang="de-DE" sz="1800" dirty="0" err="1" smtClean="0"/>
              <a:t>einer</a:t>
            </a:r>
            <a:r>
              <a:rPr lang="en-US" altLang="de-DE" sz="1800" dirty="0" smtClean="0"/>
              <a:t> </a:t>
            </a:r>
            <a:r>
              <a:rPr lang="en-US" altLang="de-DE" sz="1800" dirty="0" err="1" smtClean="0"/>
              <a:t>Gelddruckmaschine</a:t>
            </a:r>
            <a:r>
              <a:rPr lang="en-US" altLang="de-DE" sz="1800" dirty="0" smtClean="0"/>
              <a:t> </a:t>
            </a:r>
            <a:r>
              <a:rPr lang="en-US" altLang="de-DE" sz="1800" dirty="0" err="1" smtClean="0"/>
              <a:t>ausbauen</a:t>
            </a:r>
            <a:r>
              <a:rPr lang="en-US" altLang="de-DE" sz="1800" dirty="0" smtClean="0"/>
              <a:t> – man hat </a:t>
            </a:r>
            <a:r>
              <a:rPr lang="en-US" altLang="de-DE" sz="1800" dirty="0" err="1" smtClean="0"/>
              <a:t>ein</a:t>
            </a:r>
            <a:r>
              <a:rPr lang="en-US" altLang="de-DE" sz="1800" dirty="0" smtClean="0"/>
              <a:t> </a:t>
            </a:r>
            <a:r>
              <a:rPr lang="en-US" altLang="de-DE" sz="1800" dirty="0" err="1" smtClean="0"/>
              <a:t>Monopol</a:t>
            </a:r>
            <a:endParaRPr lang="en-US" altLang="de-DE" sz="1800" dirty="0" smtClean="0"/>
          </a:p>
          <a:p>
            <a:pPr eaLnBrk="1" hangingPunct="1"/>
            <a:r>
              <a:rPr lang="en-US" altLang="de-DE" sz="1800" dirty="0" smtClean="0"/>
              <a:t>Man </a:t>
            </a:r>
            <a:r>
              <a:rPr lang="en-US" altLang="de-DE" sz="1800" dirty="0" err="1" smtClean="0"/>
              <a:t>kann</a:t>
            </a:r>
            <a:r>
              <a:rPr lang="en-US" altLang="de-DE" sz="1800" dirty="0" smtClean="0"/>
              <a:t> und </a:t>
            </a:r>
            <a:r>
              <a:rPr lang="en-US" altLang="de-DE" sz="1800" dirty="0" err="1" smtClean="0"/>
              <a:t>soll</a:t>
            </a:r>
            <a:r>
              <a:rPr lang="en-US" altLang="de-DE" sz="1800" dirty="0" smtClean="0"/>
              <a:t> die </a:t>
            </a:r>
            <a:r>
              <a:rPr lang="en-US" altLang="de-DE" sz="1800" dirty="0" err="1" smtClean="0"/>
              <a:t>Margen</a:t>
            </a:r>
            <a:r>
              <a:rPr lang="en-US" altLang="de-DE" sz="1800" dirty="0" smtClean="0"/>
              <a:t> </a:t>
            </a:r>
            <a:r>
              <a:rPr lang="en-US" altLang="de-DE" sz="1800" dirty="0" err="1" smtClean="0"/>
              <a:t>erhöhen</a:t>
            </a:r>
            <a:r>
              <a:rPr lang="en-US" altLang="de-DE" sz="1800" dirty="0" smtClean="0"/>
              <a:t> – </a:t>
            </a:r>
            <a:r>
              <a:rPr lang="en-US" altLang="de-DE" sz="1800" dirty="0" err="1" smtClean="0"/>
              <a:t>immer</a:t>
            </a:r>
            <a:r>
              <a:rPr lang="en-US" altLang="de-DE" sz="1800" dirty="0" smtClean="0"/>
              <a:t>…</a:t>
            </a:r>
          </a:p>
          <a:p>
            <a:pPr eaLnBrk="1" hangingPunct="1"/>
            <a:endParaRPr lang="en-US" altLang="de-DE" sz="1800" dirty="0" smtClean="0"/>
          </a:p>
        </p:txBody>
      </p:sp>
      <p:sp>
        <p:nvSpPr>
          <p:cNvPr id="31750" name="Text Box 4"/>
          <p:cNvSpPr txBox="1">
            <a:spLocks noChangeArrowheads="1"/>
          </p:cNvSpPr>
          <p:nvPr/>
        </p:nvSpPr>
        <p:spPr bwMode="auto">
          <a:xfrm>
            <a:off x="1958975" y="5392738"/>
            <a:ext cx="36925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endParaRPr lang="de-DE" altLang="de-DE" sz="1800"/>
          </a:p>
        </p:txBody>
      </p:sp>
      <p:sp>
        <p:nvSpPr>
          <p:cNvPr id="31751" name="Text Box 5"/>
          <p:cNvSpPr txBox="1">
            <a:spLocks noChangeArrowheads="1"/>
          </p:cNvSpPr>
          <p:nvPr/>
        </p:nvSpPr>
        <p:spPr bwMode="auto">
          <a:xfrm>
            <a:off x="395288" y="333375"/>
            <a:ext cx="34210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de-DE" altLang="de-DE" sz="2400" b="1"/>
              <a:t>Herstellererwartungen</a:t>
            </a:r>
          </a:p>
        </p:txBody>
      </p:sp>
      <p:sp>
        <p:nvSpPr>
          <p:cNvPr id="31752" name="Rectangle 6"/>
          <p:cNvSpPr>
            <a:spLocks noChangeArrowheads="1"/>
          </p:cNvSpPr>
          <p:nvPr/>
        </p:nvSpPr>
        <p:spPr bwMode="auto">
          <a:xfrm>
            <a:off x="468313" y="4292600"/>
            <a:ext cx="8229600" cy="431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2000" b="1">
                <a:solidFill>
                  <a:schemeClr val="tx2"/>
                </a:solidFill>
              </a:rPr>
              <a:t>Technisch</a:t>
            </a:r>
          </a:p>
        </p:txBody>
      </p:sp>
      <p:sp>
        <p:nvSpPr>
          <p:cNvPr id="39943" name="Rectangle 7"/>
          <p:cNvSpPr>
            <a:spLocks noChangeArrowheads="1"/>
          </p:cNvSpPr>
          <p:nvPr/>
        </p:nvSpPr>
        <p:spPr bwMode="auto">
          <a:xfrm>
            <a:off x="468313" y="4724400"/>
            <a:ext cx="8229600" cy="12969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r>
              <a:rPr lang="en-US" altLang="de-DE" sz="1800"/>
              <a:t>Man kann den Bestandskunden die Technologie diktieren</a:t>
            </a:r>
          </a:p>
          <a:p>
            <a:pPr eaLnBrk="1" hangingPunct="1"/>
            <a:r>
              <a:rPr lang="en-US" altLang="de-DE" sz="1800"/>
              <a:t>Produkte “verbrauchen” sich nicht. Daher kann man Innovationen immer einpflegen</a:t>
            </a:r>
          </a:p>
          <a:p>
            <a:pPr eaLnBrk="1" hangingPunct="1"/>
            <a:r>
              <a:rPr lang="en-US" altLang="de-DE" sz="1800"/>
              <a:t>TCO ist ein Marketingschlagwort, dass keine technische Basis braucht</a:t>
            </a:r>
          </a:p>
          <a:p>
            <a:pPr eaLnBrk="1" hangingPunct="1"/>
            <a:endParaRPr lang="en-US" altLang="de-DE"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939">
                                            <p:bg/>
                                          </p:spTgt>
                                        </p:tgtEl>
                                        <p:attrNameLst>
                                          <p:attrName>style.visibility</p:attrName>
                                        </p:attrNameLst>
                                      </p:cBhvr>
                                      <p:to>
                                        <p:strVal val="visible"/>
                                      </p:to>
                                    </p:set>
                                    <p:anim calcmode="lin" valueType="num">
                                      <p:cBhvr additive="base">
                                        <p:cTn id="7" dur="500" fill="hold"/>
                                        <p:tgtEl>
                                          <p:spTgt spid="39939">
                                            <p:bg/>
                                          </p:spTgt>
                                        </p:tgtEl>
                                        <p:attrNameLst>
                                          <p:attrName>ppt_x</p:attrName>
                                        </p:attrNameLst>
                                      </p:cBhvr>
                                      <p:tavLst>
                                        <p:tav tm="0">
                                          <p:val>
                                            <p:strVal val="#ppt_x"/>
                                          </p:val>
                                        </p:tav>
                                        <p:tav tm="100000">
                                          <p:val>
                                            <p:strVal val="#ppt_x"/>
                                          </p:val>
                                        </p:tav>
                                      </p:tavLst>
                                    </p:anim>
                                    <p:anim calcmode="lin" valueType="num">
                                      <p:cBhvr additive="base">
                                        <p:cTn id="8" dur="500" fill="hold"/>
                                        <p:tgtEl>
                                          <p:spTgt spid="39939">
                                            <p:bg/>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9939">
                                            <p:txEl>
                                              <p:pRg st="0" end="0"/>
                                            </p:txEl>
                                          </p:spTgt>
                                        </p:tgtEl>
                                        <p:attrNameLst>
                                          <p:attrName>style.visibility</p:attrName>
                                        </p:attrNameLst>
                                      </p:cBhvr>
                                      <p:to>
                                        <p:strVal val="visible"/>
                                      </p:to>
                                    </p:set>
                                    <p:anim calcmode="lin" valueType="num">
                                      <p:cBhvr additive="base">
                                        <p:cTn id="13" dur="500" fill="hold"/>
                                        <p:tgtEl>
                                          <p:spTgt spid="3993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99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9939">
                                            <p:txEl>
                                              <p:pRg st="1" end="1"/>
                                            </p:txEl>
                                          </p:spTgt>
                                        </p:tgtEl>
                                        <p:attrNameLst>
                                          <p:attrName>style.visibility</p:attrName>
                                        </p:attrNameLst>
                                      </p:cBhvr>
                                      <p:to>
                                        <p:strVal val="visible"/>
                                      </p:to>
                                    </p:set>
                                    <p:anim calcmode="lin" valueType="num">
                                      <p:cBhvr additive="base">
                                        <p:cTn id="19" dur="500" fill="hold"/>
                                        <p:tgtEl>
                                          <p:spTgt spid="39939">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993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9939">
                                            <p:txEl>
                                              <p:pRg st="2" end="2"/>
                                            </p:txEl>
                                          </p:spTgt>
                                        </p:tgtEl>
                                        <p:attrNameLst>
                                          <p:attrName>style.visibility</p:attrName>
                                        </p:attrNameLst>
                                      </p:cBhvr>
                                      <p:to>
                                        <p:strVal val="visible"/>
                                      </p:to>
                                    </p:set>
                                    <p:anim calcmode="lin" valueType="num">
                                      <p:cBhvr additive="base">
                                        <p:cTn id="25" dur="500" fill="hold"/>
                                        <p:tgtEl>
                                          <p:spTgt spid="39939">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993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9939">
                                            <p:txEl>
                                              <p:pRg st="3" end="3"/>
                                            </p:txEl>
                                          </p:spTgt>
                                        </p:tgtEl>
                                        <p:attrNameLst>
                                          <p:attrName>style.visibility</p:attrName>
                                        </p:attrNameLst>
                                      </p:cBhvr>
                                      <p:to>
                                        <p:strVal val="visible"/>
                                      </p:to>
                                    </p:set>
                                    <p:anim calcmode="lin" valueType="num">
                                      <p:cBhvr additive="base">
                                        <p:cTn id="31" dur="500" fill="hold"/>
                                        <p:tgtEl>
                                          <p:spTgt spid="39939">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993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9939">
                                            <p:txEl>
                                              <p:pRg st="4" end="4"/>
                                            </p:txEl>
                                          </p:spTgt>
                                        </p:tgtEl>
                                        <p:attrNameLst>
                                          <p:attrName>style.visibility</p:attrName>
                                        </p:attrNameLst>
                                      </p:cBhvr>
                                      <p:to>
                                        <p:strVal val="visible"/>
                                      </p:to>
                                    </p:set>
                                    <p:anim calcmode="lin" valueType="num">
                                      <p:cBhvr additive="base">
                                        <p:cTn id="37" dur="500" fill="hold"/>
                                        <p:tgtEl>
                                          <p:spTgt spid="39939">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993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9943">
                                            <p:bg/>
                                          </p:spTgt>
                                        </p:tgtEl>
                                        <p:attrNameLst>
                                          <p:attrName>style.visibility</p:attrName>
                                        </p:attrNameLst>
                                      </p:cBhvr>
                                      <p:to>
                                        <p:strVal val="visible"/>
                                      </p:to>
                                    </p:set>
                                    <p:anim calcmode="lin" valueType="num">
                                      <p:cBhvr additive="base">
                                        <p:cTn id="43" dur="500" fill="hold"/>
                                        <p:tgtEl>
                                          <p:spTgt spid="39943">
                                            <p:bg/>
                                          </p:spTgt>
                                        </p:tgtEl>
                                        <p:attrNameLst>
                                          <p:attrName>ppt_x</p:attrName>
                                        </p:attrNameLst>
                                      </p:cBhvr>
                                      <p:tavLst>
                                        <p:tav tm="0">
                                          <p:val>
                                            <p:strVal val="#ppt_x"/>
                                          </p:val>
                                        </p:tav>
                                        <p:tav tm="100000">
                                          <p:val>
                                            <p:strVal val="#ppt_x"/>
                                          </p:val>
                                        </p:tav>
                                      </p:tavLst>
                                    </p:anim>
                                    <p:anim calcmode="lin" valueType="num">
                                      <p:cBhvr additive="base">
                                        <p:cTn id="44" dur="500" fill="hold"/>
                                        <p:tgtEl>
                                          <p:spTgt spid="39943">
                                            <p:bg/>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9943">
                                            <p:txEl>
                                              <p:pRg st="0" end="0"/>
                                            </p:txEl>
                                          </p:spTgt>
                                        </p:tgtEl>
                                        <p:attrNameLst>
                                          <p:attrName>style.visibility</p:attrName>
                                        </p:attrNameLst>
                                      </p:cBhvr>
                                      <p:to>
                                        <p:strVal val="visible"/>
                                      </p:to>
                                    </p:set>
                                    <p:anim calcmode="lin" valueType="num">
                                      <p:cBhvr additive="base">
                                        <p:cTn id="49" dur="500" fill="hold"/>
                                        <p:tgtEl>
                                          <p:spTgt spid="39943">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99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9943">
                                            <p:txEl>
                                              <p:pRg st="1" end="1"/>
                                            </p:txEl>
                                          </p:spTgt>
                                        </p:tgtEl>
                                        <p:attrNameLst>
                                          <p:attrName>style.visibility</p:attrName>
                                        </p:attrNameLst>
                                      </p:cBhvr>
                                      <p:to>
                                        <p:strVal val="visible"/>
                                      </p:to>
                                    </p:set>
                                    <p:anim calcmode="lin" valueType="num">
                                      <p:cBhvr additive="base">
                                        <p:cTn id="55" dur="500" fill="hold"/>
                                        <p:tgtEl>
                                          <p:spTgt spid="39943">
                                            <p:txEl>
                                              <p:pRg st="1" end="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994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9943">
                                            <p:txEl>
                                              <p:pRg st="2" end="2"/>
                                            </p:txEl>
                                          </p:spTgt>
                                        </p:tgtEl>
                                        <p:attrNameLst>
                                          <p:attrName>style.visibility</p:attrName>
                                        </p:attrNameLst>
                                      </p:cBhvr>
                                      <p:to>
                                        <p:strVal val="visible"/>
                                      </p:to>
                                    </p:set>
                                    <p:anim calcmode="lin" valueType="num">
                                      <p:cBhvr additive="base">
                                        <p:cTn id="61" dur="500" fill="hold"/>
                                        <p:tgtEl>
                                          <p:spTgt spid="39943">
                                            <p:txEl>
                                              <p:pRg st="2" end="2"/>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994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build="p" animBg="1"/>
      <p:bldP spid="39943" grpId="0" build="p"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ußzeilenplatzhalter 2"/>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400" dirty="0" smtClean="0"/>
              <a:t>Alternative ERP Systeme </a:t>
            </a:r>
          </a:p>
          <a:p>
            <a:pPr eaLnBrk="1" hangingPunct="1">
              <a:spcBef>
                <a:spcPct val="0"/>
              </a:spcBef>
              <a:buFontTx/>
              <a:buNone/>
            </a:pPr>
            <a:r>
              <a:rPr lang="de-DE" altLang="de-DE" sz="1400" dirty="0"/>
              <a:t>WS2019/2020</a:t>
            </a:r>
          </a:p>
        </p:txBody>
      </p:sp>
      <p:sp>
        <p:nvSpPr>
          <p:cNvPr id="32771" name="Foliennummernplatzhalter 3"/>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91533005-AE89-489D-8452-9BF0F27169CB}" type="slidenum">
              <a:rPr lang="de-DE" altLang="de-DE" sz="1400" smtClean="0"/>
              <a:pPr eaLnBrk="1" hangingPunct="1">
                <a:spcBef>
                  <a:spcPct val="0"/>
                </a:spcBef>
                <a:buFontTx/>
                <a:buNone/>
              </a:pPr>
              <a:t>22</a:t>
            </a:fld>
            <a:endParaRPr lang="de-DE" altLang="de-DE" sz="1400" smtClean="0"/>
          </a:p>
        </p:txBody>
      </p:sp>
      <p:pic>
        <p:nvPicPr>
          <p:cNvPr id="32772" name="Picture 2" descr="din976_tz_profi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685800"/>
            <a:ext cx="15875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Picture 3" descr="b_r100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609600"/>
            <a:ext cx="4197350" cy="514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4" name="Picture 4" descr="b_r10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7400" y="1524000"/>
            <a:ext cx="2057400" cy="416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1" name="Text Box 5"/>
          <p:cNvSpPr txBox="1">
            <a:spLocks noChangeArrowheads="1"/>
          </p:cNvSpPr>
          <p:nvPr/>
        </p:nvSpPr>
        <p:spPr bwMode="auto">
          <a:xfrm>
            <a:off x="288925" y="457200"/>
            <a:ext cx="8355013" cy="822325"/>
          </a:xfrm>
          <a:prstGeom prst="rect">
            <a:avLst/>
          </a:prstGeom>
          <a:solidFill>
            <a:srgbClr val="FFFFFF">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2400" b="1"/>
              <a:t>Anwendungsintegration ist nur zum Teil ein technisches</a:t>
            </a:r>
          </a:p>
          <a:p>
            <a:pPr eaLnBrk="1" hangingPunct="1">
              <a:spcBef>
                <a:spcPct val="0"/>
              </a:spcBef>
              <a:buFontTx/>
              <a:buNone/>
            </a:pPr>
            <a:r>
              <a:rPr lang="de-DE" altLang="de-DE" sz="2400" b="1"/>
              <a:t>Problem</a:t>
            </a:r>
          </a:p>
        </p:txBody>
      </p:sp>
      <p:sp>
        <p:nvSpPr>
          <p:cNvPr id="70662" name="Rectangle 6"/>
          <p:cNvSpPr>
            <a:spLocks noChangeArrowheads="1"/>
          </p:cNvSpPr>
          <p:nvPr/>
        </p:nvSpPr>
        <p:spPr bwMode="auto">
          <a:xfrm>
            <a:off x="228600" y="304800"/>
            <a:ext cx="8686800" cy="5715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1800"/>
          </a:p>
        </p:txBody>
      </p:sp>
      <p:sp>
        <p:nvSpPr>
          <p:cNvPr id="70664" name="Text Box 8"/>
          <p:cNvSpPr txBox="1">
            <a:spLocks noChangeArrowheads="1"/>
          </p:cNvSpPr>
          <p:nvPr/>
        </p:nvSpPr>
        <p:spPr bwMode="auto">
          <a:xfrm>
            <a:off x="304800" y="379413"/>
            <a:ext cx="5724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2400" b="1"/>
              <a:t>Der Bezug zur Unternehmensstrategie</a:t>
            </a:r>
          </a:p>
        </p:txBody>
      </p:sp>
      <p:grpSp>
        <p:nvGrpSpPr>
          <p:cNvPr id="70665" name="Group 9"/>
          <p:cNvGrpSpPr>
            <a:grpSpLocks/>
          </p:cNvGrpSpPr>
          <p:nvPr/>
        </p:nvGrpSpPr>
        <p:grpSpPr bwMode="auto">
          <a:xfrm>
            <a:off x="3384550" y="738188"/>
            <a:ext cx="5753100" cy="5021262"/>
            <a:chOff x="2112" y="528"/>
            <a:chExt cx="3624" cy="3163"/>
          </a:xfrm>
        </p:grpSpPr>
        <p:graphicFrame>
          <p:nvGraphicFramePr>
            <p:cNvPr id="32780" name="Object 10"/>
            <p:cNvGraphicFramePr>
              <a:graphicFrameLocks noChangeAspect="1"/>
            </p:cNvGraphicFramePr>
            <p:nvPr/>
          </p:nvGraphicFramePr>
          <p:xfrm>
            <a:off x="2112" y="528"/>
            <a:ext cx="3624" cy="3163"/>
          </p:xfrm>
          <a:graphic>
            <a:graphicData uri="http://schemas.openxmlformats.org/presentationml/2006/ole">
              <mc:AlternateContent xmlns:mc="http://schemas.openxmlformats.org/markup-compatibility/2006">
                <mc:Choice xmlns:v="urn:schemas-microsoft-com:vml" Requires="v">
                  <p:oleObj spid="_x0000_s32804" name="Dokument" r:id="rId7" imgW="5751576" imgH="5020056" progId="Word.Document.8">
                    <p:embed/>
                  </p:oleObj>
                </mc:Choice>
                <mc:Fallback>
                  <p:oleObj name="Dokument" r:id="rId7" imgW="5751576" imgH="5020056" progId="Word.Document.8">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12" y="528"/>
                          <a:ext cx="3624" cy="3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781" name="Text Box 11"/>
            <p:cNvSpPr txBox="1">
              <a:spLocks noChangeArrowheads="1"/>
            </p:cNvSpPr>
            <p:nvPr/>
          </p:nvSpPr>
          <p:spPr bwMode="auto">
            <a:xfrm>
              <a:off x="4502" y="3477"/>
              <a:ext cx="98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spcBef>
                  <a:spcPct val="0"/>
                </a:spcBef>
                <a:buFontTx/>
                <a:buNone/>
              </a:pPr>
              <a:r>
                <a:rPr lang="de-DE" altLang="de-DE" sz="1200"/>
                <a:t>Quelle: Siemens AG</a:t>
              </a:r>
            </a:p>
          </p:txBody>
        </p:sp>
      </p:grpSp>
      <p:grpSp>
        <p:nvGrpSpPr>
          <p:cNvPr id="2" name="Group 19"/>
          <p:cNvGrpSpPr>
            <a:grpSpLocks noChangeAspect="1"/>
          </p:cNvGrpSpPr>
          <p:nvPr/>
        </p:nvGrpSpPr>
        <p:grpSpPr bwMode="auto">
          <a:xfrm>
            <a:off x="609600" y="1905000"/>
            <a:ext cx="2824163" cy="2727325"/>
            <a:chOff x="384" y="1200"/>
            <a:chExt cx="1779" cy="1718"/>
          </a:xfrm>
        </p:grpSpPr>
        <p:sp>
          <p:nvSpPr>
            <p:cNvPr id="3" name="AutoShape 18"/>
            <p:cNvSpPr>
              <a:spLocks noChangeAspect="1" noChangeArrowheads="1" noTextEdit="1"/>
            </p:cNvSpPr>
            <p:nvPr/>
          </p:nvSpPr>
          <p:spPr bwMode="auto">
            <a:xfrm>
              <a:off x="384" y="1200"/>
              <a:ext cx="1728" cy="1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 name="Rectangle 20"/>
            <p:cNvSpPr>
              <a:spLocks noChangeArrowheads="1"/>
            </p:cNvSpPr>
            <p:nvPr/>
          </p:nvSpPr>
          <p:spPr bwMode="auto">
            <a:xfrm>
              <a:off x="419" y="1212"/>
              <a:ext cx="1670" cy="423"/>
            </a:xfrm>
            <a:prstGeom prst="rect">
              <a:avLst/>
            </a:prstGeom>
            <a:noFill/>
            <a:ln w="6350">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 name="Rectangle 21"/>
            <p:cNvSpPr>
              <a:spLocks noChangeArrowheads="1"/>
            </p:cNvSpPr>
            <p:nvPr/>
          </p:nvSpPr>
          <p:spPr bwMode="auto">
            <a:xfrm>
              <a:off x="419" y="1839"/>
              <a:ext cx="1670" cy="424"/>
            </a:xfrm>
            <a:prstGeom prst="rect">
              <a:avLst/>
            </a:prstGeom>
            <a:noFill/>
            <a:ln w="6350">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6" name="Rectangle 22"/>
            <p:cNvSpPr>
              <a:spLocks noChangeArrowheads="1"/>
            </p:cNvSpPr>
            <p:nvPr/>
          </p:nvSpPr>
          <p:spPr bwMode="auto">
            <a:xfrm>
              <a:off x="419" y="2463"/>
              <a:ext cx="1670" cy="428"/>
            </a:xfrm>
            <a:prstGeom prst="rect">
              <a:avLst/>
            </a:prstGeom>
            <a:noFill/>
            <a:ln w="6350">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7" name="Rectangle 23"/>
            <p:cNvSpPr>
              <a:spLocks noChangeArrowheads="1"/>
            </p:cNvSpPr>
            <p:nvPr/>
          </p:nvSpPr>
          <p:spPr bwMode="auto">
            <a:xfrm>
              <a:off x="864" y="1306"/>
              <a:ext cx="757"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8" name="Rectangle 24"/>
            <p:cNvSpPr>
              <a:spLocks noChangeArrowheads="1"/>
            </p:cNvSpPr>
            <p:nvPr/>
          </p:nvSpPr>
          <p:spPr bwMode="auto">
            <a:xfrm>
              <a:off x="907" y="1356"/>
              <a:ext cx="761"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altLang="de-DE" sz="1900" b="1" i="0" u="none" strike="noStrike" cap="none" normalizeH="0" baseline="0" smtClean="0">
                  <a:ln>
                    <a:noFill/>
                  </a:ln>
                  <a:solidFill>
                    <a:srgbClr val="000000"/>
                  </a:solidFill>
                  <a:effectLst/>
                  <a:latin typeface="Arial" pitchFamily="34" charset="0"/>
                  <a:cs typeface="Arial" pitchFamily="34" charset="0"/>
                </a:rPr>
                <a:t>Strategie</a:t>
              </a:r>
              <a:endParaRPr kumimoji="0" lang="de-DE" altLang="de-DE" sz="1800" b="0" i="0" u="none" strike="noStrike" cap="none" normalizeH="0" baseline="0" smtClean="0">
                <a:ln>
                  <a:noFill/>
                </a:ln>
                <a:solidFill>
                  <a:schemeClr val="tx1"/>
                </a:solidFill>
                <a:effectLst/>
                <a:latin typeface="Arial" pitchFamily="34" charset="0"/>
                <a:cs typeface="Arial" pitchFamily="34" charset="0"/>
              </a:endParaRPr>
            </a:p>
          </p:txBody>
        </p:sp>
        <p:sp>
          <p:nvSpPr>
            <p:cNvPr id="9" name="Rectangle 25"/>
            <p:cNvSpPr>
              <a:spLocks noChangeArrowheads="1"/>
            </p:cNvSpPr>
            <p:nvPr/>
          </p:nvSpPr>
          <p:spPr bwMode="auto">
            <a:xfrm>
              <a:off x="852" y="1934"/>
              <a:ext cx="780"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Rectangle 26"/>
            <p:cNvSpPr>
              <a:spLocks noChangeArrowheads="1"/>
            </p:cNvSpPr>
            <p:nvPr/>
          </p:nvSpPr>
          <p:spPr bwMode="auto">
            <a:xfrm>
              <a:off x="530" y="1984"/>
              <a:ext cx="1470"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altLang="de-DE" sz="1900" b="1" i="0" u="none" strike="noStrike" cap="none" normalizeH="0" baseline="0" dirty="0" smtClean="0">
                  <a:ln>
                    <a:noFill/>
                  </a:ln>
                  <a:solidFill>
                    <a:srgbClr val="000000"/>
                  </a:solidFill>
                  <a:effectLst/>
                  <a:latin typeface="Arial" pitchFamily="34" charset="0"/>
                  <a:cs typeface="Arial" pitchFamily="34" charset="0"/>
                </a:rPr>
                <a:t>Prozesse und Daten</a:t>
              </a:r>
              <a:endParaRPr kumimoji="0" lang="de-DE" altLang="de-DE"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 name="Rectangle 27"/>
            <p:cNvSpPr>
              <a:spLocks noChangeArrowheads="1"/>
            </p:cNvSpPr>
            <p:nvPr/>
          </p:nvSpPr>
          <p:spPr bwMode="auto">
            <a:xfrm>
              <a:off x="396" y="2561"/>
              <a:ext cx="1693"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Rectangle 28"/>
            <p:cNvSpPr>
              <a:spLocks noChangeArrowheads="1"/>
            </p:cNvSpPr>
            <p:nvPr/>
          </p:nvSpPr>
          <p:spPr bwMode="auto">
            <a:xfrm>
              <a:off x="439" y="2612"/>
              <a:ext cx="1724"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altLang="de-DE" sz="1900" b="1" i="0" u="none" strike="noStrike" cap="none" normalizeH="0" baseline="0" smtClean="0">
                  <a:ln>
                    <a:noFill/>
                  </a:ln>
                  <a:solidFill>
                    <a:srgbClr val="000000"/>
                  </a:solidFill>
                  <a:effectLst/>
                  <a:latin typeface="Arial" pitchFamily="34" charset="0"/>
                  <a:cs typeface="Arial" pitchFamily="34" charset="0"/>
                </a:rPr>
                <a:t>Anwendungssysteme</a:t>
              </a:r>
              <a:endParaRPr kumimoji="0" lang="de-DE" altLang="de-DE" sz="1800" b="0" i="0" u="none" strike="noStrike" cap="none" normalizeH="0" baseline="0" smtClean="0">
                <a:ln>
                  <a:noFill/>
                </a:ln>
                <a:solidFill>
                  <a:schemeClr val="tx1"/>
                </a:solidFill>
                <a:effectLst/>
                <a:latin typeface="Arial" pitchFamily="34" charset="0"/>
                <a:cs typeface="Arial" pitchFamily="34" charset="0"/>
              </a:endParaRPr>
            </a:p>
          </p:txBody>
        </p:sp>
        <p:sp>
          <p:nvSpPr>
            <p:cNvPr id="13" name="Freeform 29"/>
            <p:cNvSpPr>
              <a:spLocks/>
            </p:cNvSpPr>
            <p:nvPr/>
          </p:nvSpPr>
          <p:spPr bwMode="auto">
            <a:xfrm>
              <a:off x="1156" y="1639"/>
              <a:ext cx="196" cy="197"/>
            </a:xfrm>
            <a:custGeom>
              <a:avLst/>
              <a:gdLst>
                <a:gd name="T0" fmla="*/ 98 w 196"/>
                <a:gd name="T1" fmla="*/ 0 h 197"/>
                <a:gd name="T2" fmla="*/ 196 w 196"/>
                <a:gd name="T3" fmla="*/ 40 h 197"/>
                <a:gd name="T4" fmla="*/ 145 w 196"/>
                <a:gd name="T5" fmla="*/ 40 h 197"/>
                <a:gd name="T6" fmla="*/ 145 w 196"/>
                <a:gd name="T7" fmla="*/ 157 h 197"/>
                <a:gd name="T8" fmla="*/ 196 w 196"/>
                <a:gd name="T9" fmla="*/ 157 h 197"/>
                <a:gd name="T10" fmla="*/ 98 w 196"/>
                <a:gd name="T11" fmla="*/ 197 h 197"/>
                <a:gd name="T12" fmla="*/ 0 w 196"/>
                <a:gd name="T13" fmla="*/ 157 h 197"/>
                <a:gd name="T14" fmla="*/ 47 w 196"/>
                <a:gd name="T15" fmla="*/ 157 h 197"/>
                <a:gd name="T16" fmla="*/ 47 w 196"/>
                <a:gd name="T17" fmla="*/ 40 h 197"/>
                <a:gd name="T18" fmla="*/ 0 w 196"/>
                <a:gd name="T19" fmla="*/ 40 h 197"/>
                <a:gd name="T20" fmla="*/ 98 w 196"/>
                <a:gd name="T21"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 h="197">
                  <a:moveTo>
                    <a:pt x="98" y="0"/>
                  </a:moveTo>
                  <a:lnTo>
                    <a:pt x="196" y="40"/>
                  </a:lnTo>
                  <a:lnTo>
                    <a:pt x="145" y="40"/>
                  </a:lnTo>
                  <a:lnTo>
                    <a:pt x="145" y="157"/>
                  </a:lnTo>
                  <a:lnTo>
                    <a:pt x="196" y="157"/>
                  </a:lnTo>
                  <a:lnTo>
                    <a:pt x="98" y="197"/>
                  </a:lnTo>
                  <a:lnTo>
                    <a:pt x="0" y="157"/>
                  </a:lnTo>
                  <a:lnTo>
                    <a:pt x="47" y="157"/>
                  </a:lnTo>
                  <a:lnTo>
                    <a:pt x="47" y="40"/>
                  </a:lnTo>
                  <a:lnTo>
                    <a:pt x="0" y="40"/>
                  </a:lnTo>
                  <a:lnTo>
                    <a:pt x="98" y="0"/>
                  </a:lnTo>
                  <a:close/>
                </a:path>
              </a:pathLst>
            </a:custGeom>
            <a:solidFill>
              <a:srgbClr val="00CC99"/>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4" name="Freeform 30"/>
            <p:cNvSpPr>
              <a:spLocks/>
            </p:cNvSpPr>
            <p:nvPr/>
          </p:nvSpPr>
          <p:spPr bwMode="auto">
            <a:xfrm>
              <a:off x="1117" y="2267"/>
              <a:ext cx="274" cy="196"/>
            </a:xfrm>
            <a:custGeom>
              <a:avLst/>
              <a:gdLst>
                <a:gd name="T0" fmla="*/ 0 w 274"/>
                <a:gd name="T1" fmla="*/ 149 h 196"/>
                <a:gd name="T2" fmla="*/ 67 w 274"/>
                <a:gd name="T3" fmla="*/ 149 h 196"/>
                <a:gd name="T4" fmla="*/ 67 w 274"/>
                <a:gd name="T5" fmla="*/ 0 h 196"/>
                <a:gd name="T6" fmla="*/ 203 w 274"/>
                <a:gd name="T7" fmla="*/ 0 h 196"/>
                <a:gd name="T8" fmla="*/ 203 w 274"/>
                <a:gd name="T9" fmla="*/ 149 h 196"/>
                <a:gd name="T10" fmla="*/ 274 w 274"/>
                <a:gd name="T11" fmla="*/ 149 h 196"/>
                <a:gd name="T12" fmla="*/ 137 w 274"/>
                <a:gd name="T13" fmla="*/ 196 h 196"/>
                <a:gd name="T14" fmla="*/ 0 w 274"/>
                <a:gd name="T15" fmla="*/ 149 h 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196">
                  <a:moveTo>
                    <a:pt x="0" y="149"/>
                  </a:moveTo>
                  <a:lnTo>
                    <a:pt x="67" y="149"/>
                  </a:lnTo>
                  <a:lnTo>
                    <a:pt x="67" y="0"/>
                  </a:lnTo>
                  <a:lnTo>
                    <a:pt x="203" y="0"/>
                  </a:lnTo>
                  <a:lnTo>
                    <a:pt x="203" y="149"/>
                  </a:lnTo>
                  <a:lnTo>
                    <a:pt x="274" y="149"/>
                  </a:lnTo>
                  <a:lnTo>
                    <a:pt x="137" y="196"/>
                  </a:lnTo>
                  <a:lnTo>
                    <a:pt x="0" y="149"/>
                  </a:lnTo>
                  <a:close/>
                </a:path>
              </a:pathLst>
            </a:custGeom>
            <a:solidFill>
              <a:srgbClr val="00CC99"/>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70661"/>
                                        </p:tgtEl>
                                        <p:attrNameLst>
                                          <p:attrName>style.visibility</p:attrName>
                                        </p:attrNameLst>
                                      </p:cBhvr>
                                      <p:to>
                                        <p:strVal val="visible"/>
                                      </p:to>
                                    </p:set>
                                    <p:anim calcmode="lin" valueType="num">
                                      <p:cBhvr additive="base">
                                        <p:cTn id="7" dur="500" fill="hold"/>
                                        <p:tgtEl>
                                          <p:spTgt spid="70661"/>
                                        </p:tgtEl>
                                        <p:attrNameLst>
                                          <p:attrName>ppt_x</p:attrName>
                                        </p:attrNameLst>
                                      </p:cBhvr>
                                      <p:tavLst>
                                        <p:tav tm="0">
                                          <p:val>
                                            <p:strVal val="#ppt_x"/>
                                          </p:val>
                                        </p:tav>
                                        <p:tav tm="100000">
                                          <p:val>
                                            <p:strVal val="#ppt_x"/>
                                          </p:val>
                                        </p:tav>
                                      </p:tavLst>
                                    </p:anim>
                                    <p:anim calcmode="lin" valueType="num">
                                      <p:cBhvr additive="base">
                                        <p:cTn id="8" dur="500" fill="hold"/>
                                        <p:tgtEl>
                                          <p:spTgt spid="70661"/>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5" fill="hold" grpId="0" nodeType="clickEffect">
                                  <p:stCondLst>
                                    <p:cond delay="0"/>
                                  </p:stCondLst>
                                  <p:childTnLst>
                                    <p:set>
                                      <p:cBhvr>
                                        <p:cTn id="12" dur="1" fill="hold">
                                          <p:stCondLst>
                                            <p:cond delay="0"/>
                                          </p:stCondLst>
                                        </p:cTn>
                                        <p:tgtEl>
                                          <p:spTgt spid="70662"/>
                                        </p:tgtEl>
                                        <p:attrNameLst>
                                          <p:attrName>style.visibility</p:attrName>
                                        </p:attrNameLst>
                                      </p:cBhvr>
                                      <p:to>
                                        <p:strVal val="visible"/>
                                      </p:to>
                                    </p:set>
                                    <p:animEffect transition="in" filter="blinds(vertical)">
                                      <p:cBhvr>
                                        <p:cTn id="13" dur="500"/>
                                        <p:tgtEl>
                                          <p:spTgt spid="7066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70664"/>
                                        </p:tgtEl>
                                        <p:attrNameLst>
                                          <p:attrName>style.visibility</p:attrName>
                                        </p:attrNameLst>
                                      </p:cBhvr>
                                      <p:to>
                                        <p:strVal val="visible"/>
                                      </p:to>
                                    </p:set>
                                    <p:anim calcmode="lin" valueType="num">
                                      <p:cBhvr additive="base">
                                        <p:cTn id="18" dur="500" fill="hold"/>
                                        <p:tgtEl>
                                          <p:spTgt spid="70664"/>
                                        </p:tgtEl>
                                        <p:attrNameLst>
                                          <p:attrName>ppt_x</p:attrName>
                                        </p:attrNameLst>
                                      </p:cBhvr>
                                      <p:tavLst>
                                        <p:tav tm="0">
                                          <p:val>
                                            <p:strVal val="0-#ppt_w/2"/>
                                          </p:val>
                                        </p:tav>
                                        <p:tav tm="100000">
                                          <p:val>
                                            <p:strVal val="#ppt_x"/>
                                          </p:val>
                                        </p:tav>
                                      </p:tavLst>
                                    </p:anim>
                                    <p:anim calcmode="lin" valueType="num">
                                      <p:cBhvr additive="base">
                                        <p:cTn id="19" dur="500" fill="hold"/>
                                        <p:tgtEl>
                                          <p:spTgt spid="70664"/>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nodeType="clickEffect">
                                  <p:stCondLst>
                                    <p:cond delay="0"/>
                                  </p:stCondLst>
                                  <p:childTnLst>
                                    <p:set>
                                      <p:cBhvr>
                                        <p:cTn id="23" dur="1" fill="hold">
                                          <p:stCondLst>
                                            <p:cond delay="0"/>
                                          </p:stCondLst>
                                        </p:cTn>
                                        <p:tgtEl>
                                          <p:spTgt spid="70665"/>
                                        </p:tgtEl>
                                        <p:attrNameLst>
                                          <p:attrName>style.visibility</p:attrName>
                                        </p:attrNameLst>
                                      </p:cBhvr>
                                      <p:to>
                                        <p:strVal val="visible"/>
                                      </p:to>
                                    </p:set>
                                    <p:anim calcmode="lin" valueType="num">
                                      <p:cBhvr additive="base">
                                        <p:cTn id="24" dur="500" fill="hold"/>
                                        <p:tgtEl>
                                          <p:spTgt spid="70665"/>
                                        </p:tgtEl>
                                        <p:attrNameLst>
                                          <p:attrName>ppt_x</p:attrName>
                                        </p:attrNameLst>
                                      </p:cBhvr>
                                      <p:tavLst>
                                        <p:tav tm="0">
                                          <p:val>
                                            <p:strVal val="0-#ppt_w/2"/>
                                          </p:val>
                                        </p:tav>
                                        <p:tav tm="100000">
                                          <p:val>
                                            <p:strVal val="#ppt_x"/>
                                          </p:val>
                                        </p:tav>
                                      </p:tavLst>
                                    </p:anim>
                                    <p:anim calcmode="lin" valueType="num">
                                      <p:cBhvr additive="base">
                                        <p:cTn id="25" dur="500" fill="hold"/>
                                        <p:tgtEl>
                                          <p:spTgt spid="706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animBg="1" autoUpdateAnimBg="0"/>
      <p:bldP spid="70662" grpId="0" animBg="1"/>
      <p:bldP spid="70664"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ußzeilenplatzhalter 3"/>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400" dirty="0" smtClean="0"/>
              <a:t>Alternative ERP Systeme </a:t>
            </a:r>
          </a:p>
          <a:p>
            <a:pPr eaLnBrk="1" hangingPunct="1">
              <a:spcBef>
                <a:spcPct val="0"/>
              </a:spcBef>
              <a:buFontTx/>
              <a:buNone/>
            </a:pPr>
            <a:r>
              <a:rPr lang="de-DE" altLang="de-DE" sz="1400" dirty="0"/>
              <a:t>WS2019/2020</a:t>
            </a:r>
          </a:p>
        </p:txBody>
      </p:sp>
      <p:sp>
        <p:nvSpPr>
          <p:cNvPr id="33795" name="Foliennummernplatzhalter 4"/>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014B467C-9642-4281-B0A4-C65DDD528C07}" type="slidenum">
              <a:rPr lang="de-DE" altLang="de-DE" sz="1400" smtClean="0"/>
              <a:pPr eaLnBrk="1" hangingPunct="1">
                <a:spcBef>
                  <a:spcPct val="0"/>
                </a:spcBef>
                <a:buFontTx/>
                <a:buNone/>
              </a:pPr>
              <a:t>23</a:t>
            </a:fld>
            <a:endParaRPr lang="de-DE" altLang="de-DE" sz="1400" smtClean="0"/>
          </a:p>
        </p:txBody>
      </p:sp>
      <p:sp>
        <p:nvSpPr>
          <p:cNvPr id="33796" name="Rectangle 4"/>
          <p:cNvSpPr>
            <a:spLocks noGrp="1" noChangeArrowheads="1"/>
          </p:cNvSpPr>
          <p:nvPr>
            <p:ph type="title"/>
          </p:nvPr>
        </p:nvSpPr>
        <p:spPr>
          <a:xfrm>
            <a:off x="395288" y="260350"/>
            <a:ext cx="8229600" cy="576263"/>
          </a:xfrm>
        </p:spPr>
        <p:txBody>
          <a:bodyPr/>
          <a:lstStyle/>
          <a:p>
            <a:pPr algn="l" eaLnBrk="1" hangingPunct="1"/>
            <a:r>
              <a:rPr lang="de-DE" altLang="de-DE" sz="2400" b="1" smtClean="0"/>
              <a:t>Marktanteile im ERP-Markt in Deutschland 2009</a:t>
            </a:r>
          </a:p>
        </p:txBody>
      </p:sp>
      <p:pic>
        <p:nvPicPr>
          <p:cNvPr id="337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275" y="836613"/>
            <a:ext cx="5835650" cy="459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798" name="Text Box 7"/>
          <p:cNvSpPr txBox="1">
            <a:spLocks noChangeArrowheads="1"/>
          </p:cNvSpPr>
          <p:nvPr/>
        </p:nvSpPr>
        <p:spPr bwMode="auto">
          <a:xfrm>
            <a:off x="466725" y="5373688"/>
            <a:ext cx="8353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50000"/>
              </a:spcBef>
              <a:buFontTx/>
              <a:buNone/>
            </a:pPr>
            <a:r>
              <a:rPr lang="de-DE" altLang="de-DE" sz="1200"/>
              <a:t>Quelle: Experton Group zitiert in Computerwoche am 12.8.2009 - </a:t>
            </a:r>
            <a:r>
              <a:rPr lang="de-DE" altLang="de-DE" sz="1200">
                <a:hlinkClick r:id="rId4"/>
              </a:rPr>
              <a:t>http://www.computerwoche.de/1227784</a:t>
            </a:r>
            <a:r>
              <a:rPr lang="de-DE" altLang="de-DE" sz="1200"/>
              <a:t>, abgerufen am 11.9.2011</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ußzeilenplatzhalter 2"/>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400" dirty="0" smtClean="0"/>
              <a:t>Alternative ERP Systeme WS2019/2020</a:t>
            </a:r>
          </a:p>
        </p:txBody>
      </p:sp>
      <p:sp>
        <p:nvSpPr>
          <p:cNvPr id="34819" name="Foliennummernplatzhalter 3"/>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FF1E41A8-07BC-422A-A435-E5C1E127088E}" type="slidenum">
              <a:rPr lang="de-DE" altLang="de-DE" sz="1400" smtClean="0"/>
              <a:pPr eaLnBrk="1" hangingPunct="1">
                <a:spcBef>
                  <a:spcPct val="0"/>
                </a:spcBef>
                <a:buFontTx/>
                <a:buNone/>
              </a:pPr>
              <a:t>24</a:t>
            </a:fld>
            <a:endParaRPr lang="de-DE" altLang="de-DE" sz="1400" smtClean="0"/>
          </a:p>
        </p:txBody>
      </p:sp>
      <p:pic>
        <p:nvPicPr>
          <p:cNvPr id="34820" name="Picture 2"/>
          <p:cNvPicPr>
            <a:picLocks noChangeAspect="1" noChangeArrowheads="1"/>
          </p:cNvPicPr>
          <p:nvPr/>
        </p:nvPicPr>
        <p:blipFill>
          <a:blip r:embed="rId2">
            <a:extLst>
              <a:ext uri="{28A0092B-C50C-407E-A947-70E740481C1C}">
                <a14:useLocalDpi xmlns:a14="http://schemas.microsoft.com/office/drawing/2010/main" val="0"/>
              </a:ext>
            </a:extLst>
          </a:blip>
          <a:srcRect l="36485" t="20712" r="7584" b="14931"/>
          <a:stretch>
            <a:fillRect/>
          </a:stretch>
        </p:blipFill>
        <p:spPr bwMode="auto">
          <a:xfrm>
            <a:off x="969963" y="765175"/>
            <a:ext cx="7204075" cy="4676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821" name="Rechteck 4"/>
          <p:cNvSpPr>
            <a:spLocks noChangeArrowheads="1"/>
          </p:cNvSpPr>
          <p:nvPr/>
        </p:nvSpPr>
        <p:spPr bwMode="auto">
          <a:xfrm>
            <a:off x="969963" y="5429250"/>
            <a:ext cx="75628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400">
                <a:hlinkClick r:id="rId3"/>
              </a:rPr>
              <a:t>https://de.statista.com/statistik/daten/studie/262275/umfrage/marktanteile-der-anbieter-von-erp-software-in-deutschland/</a:t>
            </a:r>
            <a:r>
              <a:rPr lang="de-DE" altLang="de-DE" sz="1400"/>
              <a:t> - abgerufen 10.10.2016</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Fußzeilenplatzhalter 2"/>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400" dirty="0" smtClean="0"/>
              <a:t>Alternative ERP Systeme </a:t>
            </a:r>
          </a:p>
          <a:p>
            <a:pPr eaLnBrk="1" hangingPunct="1">
              <a:spcBef>
                <a:spcPct val="0"/>
              </a:spcBef>
              <a:buFontTx/>
              <a:buNone/>
            </a:pPr>
            <a:r>
              <a:rPr lang="de-DE" altLang="de-DE" sz="1400" dirty="0" smtClean="0"/>
              <a:t>WS 2019/2020</a:t>
            </a:r>
            <a:endParaRPr lang="de-DE" altLang="de-DE" sz="1400" dirty="0" smtClean="0"/>
          </a:p>
        </p:txBody>
      </p:sp>
      <p:sp>
        <p:nvSpPr>
          <p:cNvPr id="36867" name="Foliennummernplatzhalter 3"/>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0ED812D9-6065-4E88-9466-8E0B7F61EAD8}" type="slidenum">
              <a:rPr lang="de-DE" altLang="de-DE" sz="1400" smtClean="0"/>
              <a:pPr eaLnBrk="1" hangingPunct="1">
                <a:spcBef>
                  <a:spcPct val="0"/>
                </a:spcBef>
                <a:buFontTx/>
                <a:buNone/>
              </a:pPr>
              <a:t>25</a:t>
            </a:fld>
            <a:endParaRPr lang="de-DE" altLang="de-DE" sz="1400" dirty="0" smtClean="0"/>
          </a:p>
        </p:txBody>
      </p:sp>
      <p:pic>
        <p:nvPicPr>
          <p:cNvPr id="3686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838" y="0"/>
            <a:ext cx="6962775" cy="4819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869" name="Textfeld 5"/>
          <p:cNvSpPr txBox="1">
            <a:spLocks noChangeArrowheads="1"/>
          </p:cNvSpPr>
          <p:nvPr/>
        </p:nvSpPr>
        <p:spPr bwMode="auto">
          <a:xfrm>
            <a:off x="3808413" y="5500688"/>
            <a:ext cx="531971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200"/>
              <a:t>Quelle: Gartner </a:t>
            </a:r>
            <a:r>
              <a:rPr lang="en-US" altLang="de-DE" sz="1200"/>
              <a:t>Market Share Analysis: ERP Software Worldwide, 2012 authored by </a:t>
            </a:r>
            <a:r>
              <a:rPr lang="de-DE" altLang="de-DE" sz="1200"/>
              <a:t>Chris Pang, Yanna Dharmasthira, Chad Eschinger, Koji Motoyoshi and Kenneth F. Branti – zitiert von Louis Columbus in Forbes 12.5.2013</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692696"/>
            <a:ext cx="6808275" cy="51508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el 1"/>
          <p:cNvSpPr>
            <a:spLocks noGrp="1"/>
          </p:cNvSpPr>
          <p:nvPr>
            <p:ph type="title"/>
          </p:nvPr>
        </p:nvSpPr>
        <p:spPr/>
        <p:txBody>
          <a:bodyPr/>
          <a:lstStyle/>
          <a:p>
            <a:endParaRPr lang="de-DE" altLang="de-DE" smtClean="0"/>
          </a:p>
        </p:txBody>
      </p:sp>
      <p:sp>
        <p:nvSpPr>
          <p:cNvPr id="37891" name="Fußzeilenplatzhalter 2"/>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400" dirty="0" smtClean="0"/>
              <a:t>Alternative ERP Systeme </a:t>
            </a:r>
          </a:p>
          <a:p>
            <a:pPr eaLnBrk="1" hangingPunct="1">
              <a:spcBef>
                <a:spcPct val="0"/>
              </a:spcBef>
              <a:buFontTx/>
              <a:buNone/>
            </a:pPr>
            <a:r>
              <a:rPr lang="de-DE" altLang="de-DE" sz="1400" dirty="0" smtClean="0"/>
              <a:t>WS2019/2020</a:t>
            </a:r>
            <a:endParaRPr lang="de-DE" altLang="de-DE" sz="1400" dirty="0" smtClean="0"/>
          </a:p>
        </p:txBody>
      </p:sp>
      <p:sp>
        <p:nvSpPr>
          <p:cNvPr id="37892" name="Foliennummernplatzhalter 3"/>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9ADBED49-38D2-4D16-AABE-DB04AE4A8BC6}" type="slidenum">
              <a:rPr lang="de-DE" altLang="de-DE" sz="1400" smtClean="0"/>
              <a:pPr eaLnBrk="1" hangingPunct="1">
                <a:spcBef>
                  <a:spcPct val="0"/>
                </a:spcBef>
                <a:buFontTx/>
                <a:buNone/>
              </a:pPr>
              <a:t>26</a:t>
            </a:fld>
            <a:endParaRPr lang="de-DE" altLang="de-DE" sz="1400" smtClean="0"/>
          </a:p>
        </p:txBody>
      </p:sp>
      <p:pic>
        <p:nvPicPr>
          <p:cNvPr id="3789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000" y="100013"/>
            <a:ext cx="7677150" cy="540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7894" name="Textfeld 4"/>
          <p:cNvSpPr txBox="1">
            <a:spLocks noChangeArrowheads="1"/>
          </p:cNvSpPr>
          <p:nvPr/>
        </p:nvSpPr>
        <p:spPr bwMode="auto">
          <a:xfrm>
            <a:off x="3808413" y="5500688"/>
            <a:ext cx="531971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200"/>
              <a:t>Quelle: </a:t>
            </a:r>
            <a:r>
              <a:rPr lang="en-US" altLang="de-DE" sz="1200"/>
              <a:t>Market Share Analysis: ERP Software, Worldwide, 2013</a:t>
            </a:r>
          </a:p>
          <a:p>
            <a:pPr eaLnBrk="1" hangingPunct="1">
              <a:spcBef>
                <a:spcPct val="0"/>
              </a:spcBef>
              <a:buFontTx/>
              <a:buNone/>
            </a:pPr>
            <a:r>
              <a:rPr lang="en-US" altLang="de-DE" sz="1200"/>
              <a:t>published on May 5, 2014 by analysts Chris Pang, Yanna Dharmasthira, Chad </a:t>
            </a:r>
            <a:r>
              <a:rPr lang="de-DE" altLang="de-DE" sz="1200"/>
              <a:t>Eschinger, Kenneth F. Brant, and Koji Motoyoshi – zitiert von Louis Columbus in Forbes 12.5.2014</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el 1"/>
          <p:cNvSpPr>
            <a:spLocks noGrp="1"/>
          </p:cNvSpPr>
          <p:nvPr>
            <p:ph type="title"/>
          </p:nvPr>
        </p:nvSpPr>
        <p:spPr>
          <a:xfrm>
            <a:off x="539750" y="274638"/>
            <a:ext cx="8147050" cy="490537"/>
          </a:xfrm>
        </p:spPr>
        <p:txBody>
          <a:bodyPr/>
          <a:lstStyle/>
          <a:p>
            <a:r>
              <a:rPr lang="de-DE" altLang="de-DE" smtClean="0"/>
              <a:t>.</a:t>
            </a:r>
          </a:p>
        </p:txBody>
      </p:sp>
      <p:sp>
        <p:nvSpPr>
          <p:cNvPr id="38915" name="Fußzeilenplatzhalter 2"/>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400" dirty="0" smtClean="0"/>
              <a:t>Alternative ERP Systeme </a:t>
            </a:r>
            <a:endParaRPr lang="de-DE" altLang="de-DE" sz="1400" dirty="0" smtClean="0"/>
          </a:p>
          <a:p>
            <a:pPr eaLnBrk="1" hangingPunct="1">
              <a:spcBef>
                <a:spcPct val="0"/>
              </a:spcBef>
              <a:buFontTx/>
              <a:buNone/>
            </a:pPr>
            <a:r>
              <a:rPr lang="de-DE" altLang="de-DE" sz="1400" dirty="0" smtClean="0"/>
              <a:t>WS 2019/2020</a:t>
            </a:r>
            <a:endParaRPr lang="de-DE" altLang="de-DE" sz="1400" dirty="0" smtClean="0"/>
          </a:p>
        </p:txBody>
      </p:sp>
      <p:sp>
        <p:nvSpPr>
          <p:cNvPr id="38916" name="Foliennummernplatzhalter 3"/>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5DE8AF60-B26E-441F-B59A-9755EF5F14BB}" type="slidenum">
              <a:rPr lang="de-DE" altLang="de-DE" sz="1400" smtClean="0"/>
              <a:pPr eaLnBrk="1" hangingPunct="1">
                <a:spcBef>
                  <a:spcPct val="0"/>
                </a:spcBef>
                <a:buFontTx/>
                <a:buNone/>
              </a:pPr>
              <a:t>27</a:t>
            </a:fld>
            <a:endParaRPr lang="de-DE" altLang="de-DE" sz="1400" smtClean="0"/>
          </a:p>
        </p:txBody>
      </p:sp>
      <p:pic>
        <p:nvPicPr>
          <p:cNvPr id="3891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 y="995363"/>
            <a:ext cx="8286750" cy="4867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Fußzeilenplatzhalter 2"/>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400" dirty="0" smtClean="0"/>
              <a:t>Alternative ERP Systeme </a:t>
            </a:r>
            <a:endParaRPr lang="de-DE" altLang="de-DE" sz="1400" dirty="0" smtClean="0"/>
          </a:p>
          <a:p>
            <a:pPr eaLnBrk="1" hangingPunct="1">
              <a:spcBef>
                <a:spcPct val="0"/>
              </a:spcBef>
              <a:buFontTx/>
              <a:buNone/>
            </a:pPr>
            <a:r>
              <a:rPr lang="de-DE" altLang="de-DE" sz="1400" dirty="0" smtClean="0"/>
              <a:t>WS 2019/2020</a:t>
            </a:r>
            <a:endParaRPr lang="de-DE" altLang="de-DE" sz="1400" dirty="0" smtClean="0"/>
          </a:p>
          <a:p>
            <a:pPr eaLnBrk="1" hangingPunct="1">
              <a:spcBef>
                <a:spcPct val="0"/>
              </a:spcBef>
              <a:buFontTx/>
              <a:buNone/>
            </a:pPr>
            <a:endParaRPr lang="de-DE" altLang="de-DE" sz="1400" dirty="0" smtClean="0"/>
          </a:p>
        </p:txBody>
      </p:sp>
      <p:sp>
        <p:nvSpPr>
          <p:cNvPr id="39939" name="Foliennummernplatzhalter 3"/>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07B6023D-32DC-44F6-80E5-AFCA33B89973}" type="slidenum">
              <a:rPr lang="de-DE" altLang="de-DE" sz="1400" smtClean="0"/>
              <a:pPr eaLnBrk="1" hangingPunct="1">
                <a:spcBef>
                  <a:spcPct val="0"/>
                </a:spcBef>
                <a:buFontTx/>
                <a:buNone/>
              </a:pPr>
              <a:t>28</a:t>
            </a:fld>
            <a:endParaRPr lang="de-DE" altLang="de-DE" sz="1400" smtClean="0"/>
          </a:p>
        </p:txBody>
      </p:sp>
      <p:sp>
        <p:nvSpPr>
          <p:cNvPr id="39940" name="AutoShape 4" descr="50066933f0f64929aa4c249620bb4c5e.svg"/>
          <p:cNvSpPr>
            <a:spLocks noChangeAspect="1" noChangeArrowheads="1"/>
          </p:cNvSpPr>
          <p:nvPr/>
        </p:nvSpPr>
        <p:spPr bwMode="auto">
          <a:xfrm>
            <a:off x="1031875" y="30178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1800"/>
          </a:p>
        </p:txBody>
      </p:sp>
      <p:sp>
        <p:nvSpPr>
          <p:cNvPr id="39941" name="AutoShape 5" descr="50066933f0f64929aa4c249620bb4c5e.svg"/>
          <p:cNvSpPr>
            <a:spLocks noChangeAspect="1" noChangeArrowheads="1"/>
          </p:cNvSpPr>
          <p:nvPr/>
        </p:nvSpPr>
        <p:spPr bwMode="auto">
          <a:xfrm>
            <a:off x="1031875" y="30178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1800"/>
          </a:p>
        </p:txBody>
      </p:sp>
      <p:pic>
        <p:nvPicPr>
          <p:cNvPr id="39942" name="Picture 7"/>
          <p:cNvPicPr>
            <a:picLocks noChangeAspect="1" noChangeArrowheads="1"/>
          </p:cNvPicPr>
          <p:nvPr/>
        </p:nvPicPr>
        <p:blipFill>
          <a:blip r:embed="rId2">
            <a:extLst>
              <a:ext uri="{28A0092B-C50C-407E-A947-70E740481C1C}">
                <a14:useLocalDpi xmlns:a14="http://schemas.microsoft.com/office/drawing/2010/main" val="0"/>
              </a:ext>
            </a:extLst>
          </a:blip>
          <a:srcRect l="8469" t="28918" r="31862" b="9375"/>
          <a:stretch>
            <a:fillRect/>
          </a:stretch>
        </p:blipFill>
        <p:spPr bwMode="auto">
          <a:xfrm>
            <a:off x="168275" y="568325"/>
            <a:ext cx="8867775" cy="5203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Fußzeilenplatzhalter 2"/>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400" dirty="0" smtClean="0"/>
              <a:t>Alternative ERP Systeme </a:t>
            </a:r>
            <a:endParaRPr lang="de-DE" altLang="de-DE" sz="1400" dirty="0" smtClean="0"/>
          </a:p>
          <a:p>
            <a:pPr eaLnBrk="1" hangingPunct="1">
              <a:spcBef>
                <a:spcPct val="0"/>
              </a:spcBef>
              <a:buFontTx/>
              <a:buNone/>
            </a:pPr>
            <a:r>
              <a:rPr lang="de-DE" altLang="de-DE" sz="1400" dirty="0" smtClean="0"/>
              <a:t>WS 2019/2020</a:t>
            </a:r>
            <a:endParaRPr lang="de-DE" altLang="de-DE" sz="1400" dirty="0" smtClean="0"/>
          </a:p>
          <a:p>
            <a:pPr eaLnBrk="1" hangingPunct="1">
              <a:spcBef>
                <a:spcPct val="0"/>
              </a:spcBef>
              <a:buFontTx/>
              <a:buNone/>
            </a:pPr>
            <a:endParaRPr lang="de-DE" altLang="de-DE" sz="1400" dirty="0" smtClean="0"/>
          </a:p>
        </p:txBody>
      </p:sp>
      <p:sp>
        <p:nvSpPr>
          <p:cNvPr id="40963" name="Foliennummernplatzhalter 3"/>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3F4A18F9-C8F3-4E49-ABD1-39EE3AD38F13}" type="slidenum">
              <a:rPr lang="de-DE" altLang="de-DE" sz="1400" smtClean="0"/>
              <a:pPr eaLnBrk="1" hangingPunct="1">
                <a:spcBef>
                  <a:spcPct val="0"/>
                </a:spcBef>
                <a:buFontTx/>
                <a:buNone/>
              </a:pPr>
              <a:t>29</a:t>
            </a:fld>
            <a:endParaRPr lang="de-DE" altLang="de-DE" sz="1400" smtClean="0"/>
          </a:p>
        </p:txBody>
      </p:sp>
      <p:pic>
        <p:nvPicPr>
          <p:cNvPr id="40964" name="Picture 2"/>
          <p:cNvPicPr>
            <a:picLocks noChangeAspect="1" noChangeArrowheads="1"/>
          </p:cNvPicPr>
          <p:nvPr/>
        </p:nvPicPr>
        <p:blipFill>
          <a:blip r:embed="rId2">
            <a:extLst>
              <a:ext uri="{28A0092B-C50C-407E-A947-70E740481C1C}">
                <a14:useLocalDpi xmlns:a14="http://schemas.microsoft.com/office/drawing/2010/main" val="0"/>
              </a:ext>
            </a:extLst>
          </a:blip>
          <a:srcRect l="8701" t="19841" r="29723" b="10764"/>
          <a:stretch>
            <a:fillRect/>
          </a:stretch>
        </p:blipFill>
        <p:spPr bwMode="auto">
          <a:xfrm>
            <a:off x="827088" y="496888"/>
            <a:ext cx="8012112" cy="5076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Fußzeilenplatzhalter 2"/>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400" dirty="0" smtClean="0"/>
              <a:t>Alternative ERP Systeme </a:t>
            </a:r>
          </a:p>
          <a:p>
            <a:pPr eaLnBrk="1" hangingPunct="1">
              <a:spcBef>
                <a:spcPct val="0"/>
              </a:spcBef>
              <a:buFontTx/>
              <a:buNone/>
            </a:pPr>
            <a:r>
              <a:rPr lang="de-DE" altLang="de-DE" sz="1400" dirty="0" smtClean="0"/>
              <a:t>WS2019/2020</a:t>
            </a:r>
          </a:p>
        </p:txBody>
      </p:sp>
      <p:sp>
        <p:nvSpPr>
          <p:cNvPr id="13315" name="Foliennummernplatzhalter 3"/>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85CFF456-0C52-4D4C-8228-FD1AB65ADC47}" type="slidenum">
              <a:rPr lang="de-DE" altLang="de-DE" sz="1400" smtClean="0"/>
              <a:pPr eaLnBrk="1" hangingPunct="1">
                <a:spcBef>
                  <a:spcPct val="0"/>
                </a:spcBef>
                <a:buFontTx/>
                <a:buNone/>
              </a:pPr>
              <a:t>3</a:t>
            </a:fld>
            <a:endParaRPr lang="de-DE" altLang="de-DE" sz="1400" smtClean="0"/>
          </a:p>
        </p:txBody>
      </p:sp>
      <p:pic>
        <p:nvPicPr>
          <p:cNvPr id="133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925" y="252413"/>
            <a:ext cx="7680325" cy="576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5" name="Diagramm 134"/>
          <p:cNvGraphicFramePr>
            <a:graphicFrameLocks noGrp="1"/>
          </p:cNvGraphicFramePr>
          <p:nvPr/>
        </p:nvGraphicFramePr>
        <p:xfrm>
          <a:off x="-5548" y="599242"/>
          <a:ext cx="9155097" cy="5659515"/>
        </p:xfrm>
        <a:graphic>
          <a:graphicData uri="http://schemas.openxmlformats.org/drawingml/2006/chart">
            <c:chart xmlns:c="http://schemas.openxmlformats.org/drawingml/2006/chart" xmlns:r="http://schemas.openxmlformats.org/officeDocument/2006/relationships" r:id="rId3"/>
          </a:graphicData>
        </a:graphic>
      </p:graphicFrame>
      <p:sp>
        <p:nvSpPr>
          <p:cNvPr id="41987" name="Fußzeilenplatzhalter 2"/>
          <p:cNvSpPr>
            <a:spLocks noGrp="1"/>
          </p:cNvSpPr>
          <p:nvPr>
            <p:ph type="ftr" sz="quarter" idx="11"/>
          </p:nvPr>
        </p:nvSpPr>
        <p:spPr>
          <a:xfrm>
            <a:off x="3124200" y="6151563"/>
            <a:ext cx="2895600" cy="476250"/>
          </a:xfrm>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400" dirty="0" smtClean="0"/>
              <a:t>Alternative ERP Systeme </a:t>
            </a:r>
          </a:p>
          <a:p>
            <a:pPr eaLnBrk="1" hangingPunct="1">
              <a:spcBef>
                <a:spcPct val="0"/>
              </a:spcBef>
              <a:buFontTx/>
              <a:buNone/>
            </a:pPr>
            <a:r>
              <a:rPr lang="de-DE" altLang="de-DE" sz="1400" dirty="0"/>
              <a:t>WS 2019/2020</a:t>
            </a:r>
          </a:p>
        </p:txBody>
      </p:sp>
      <p:sp>
        <p:nvSpPr>
          <p:cNvPr id="41988" name="Foliennummernplatzhalter 3"/>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D6F7D4F0-DBA0-41D6-933D-77A4EC4905D3}" type="slidenum">
              <a:rPr lang="de-DE" altLang="de-DE" sz="1400" smtClean="0"/>
              <a:pPr eaLnBrk="1" hangingPunct="1">
                <a:spcBef>
                  <a:spcPct val="0"/>
                </a:spcBef>
                <a:buFontTx/>
                <a:buNone/>
              </a:pPr>
              <a:t>30</a:t>
            </a:fld>
            <a:endParaRPr lang="de-DE" altLang="de-DE" sz="1400" smtClean="0"/>
          </a:p>
        </p:txBody>
      </p:sp>
      <p:sp>
        <p:nvSpPr>
          <p:cNvPr id="41989" name="Line 114"/>
          <p:cNvSpPr>
            <a:spLocks noChangeShapeType="1"/>
          </p:cNvSpPr>
          <p:nvPr/>
        </p:nvSpPr>
        <p:spPr bwMode="auto">
          <a:xfrm>
            <a:off x="5580063" y="1050925"/>
            <a:ext cx="0" cy="439261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41990" name="AutoShape 115"/>
          <p:cNvSpPr>
            <a:spLocks noChangeAspect="1" noChangeArrowheads="1" noTextEdit="1"/>
          </p:cNvSpPr>
          <p:nvPr/>
        </p:nvSpPr>
        <p:spPr bwMode="auto">
          <a:xfrm>
            <a:off x="539750" y="404813"/>
            <a:ext cx="8839200" cy="518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p>
        </p:txBody>
      </p:sp>
      <p:sp>
        <p:nvSpPr>
          <p:cNvPr id="41991" name="Rectangle 116"/>
          <p:cNvSpPr>
            <a:spLocks noChangeArrowheads="1"/>
          </p:cNvSpPr>
          <p:nvPr/>
        </p:nvSpPr>
        <p:spPr bwMode="auto">
          <a:xfrm>
            <a:off x="4814888" y="914400"/>
            <a:ext cx="15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endParaRPr lang="de-DE" altLang="de-DE" sz="1800"/>
          </a:p>
        </p:txBody>
      </p:sp>
      <p:sp>
        <p:nvSpPr>
          <p:cNvPr id="41992" name="Rectangle 117"/>
          <p:cNvSpPr>
            <a:spLocks noChangeArrowheads="1"/>
          </p:cNvSpPr>
          <p:nvPr/>
        </p:nvSpPr>
        <p:spPr bwMode="auto">
          <a:xfrm>
            <a:off x="611188" y="549275"/>
            <a:ext cx="56340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de-DE" altLang="de-DE" sz="2400" b="1">
                <a:solidFill>
                  <a:srgbClr val="000000"/>
                </a:solidFill>
              </a:rPr>
              <a:t>SAP – Lizenz und Wartungseinnahmen</a:t>
            </a:r>
            <a:endParaRPr lang="de-DE" altLang="de-DE" sz="2400"/>
          </a:p>
        </p:txBody>
      </p:sp>
      <p:sp>
        <p:nvSpPr>
          <p:cNvPr id="41993" name="Text Box 118"/>
          <p:cNvSpPr txBox="1">
            <a:spLocks noChangeArrowheads="1"/>
          </p:cNvSpPr>
          <p:nvPr/>
        </p:nvSpPr>
        <p:spPr bwMode="auto">
          <a:xfrm>
            <a:off x="5435600" y="5876925"/>
            <a:ext cx="261461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de-DE" altLang="de-DE" sz="1200"/>
              <a:t>Source: Strategy Partners Intl., SAP</a:t>
            </a:r>
          </a:p>
        </p:txBody>
      </p:sp>
      <p:sp>
        <p:nvSpPr>
          <p:cNvPr id="41994" name="Line 119"/>
          <p:cNvSpPr>
            <a:spLocks noChangeShapeType="1"/>
          </p:cNvSpPr>
          <p:nvPr/>
        </p:nvSpPr>
        <p:spPr bwMode="auto">
          <a:xfrm>
            <a:off x="3059113" y="1050925"/>
            <a:ext cx="0" cy="439261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41995" name="Line 120"/>
          <p:cNvSpPr>
            <a:spLocks noChangeShapeType="1"/>
          </p:cNvSpPr>
          <p:nvPr/>
        </p:nvSpPr>
        <p:spPr bwMode="auto">
          <a:xfrm>
            <a:off x="3779838" y="1050925"/>
            <a:ext cx="0" cy="43195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41996" name="Line 121"/>
          <p:cNvSpPr>
            <a:spLocks noChangeShapeType="1"/>
          </p:cNvSpPr>
          <p:nvPr/>
        </p:nvSpPr>
        <p:spPr bwMode="auto">
          <a:xfrm>
            <a:off x="4424363" y="1050925"/>
            <a:ext cx="0" cy="439261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41997" name="Text Box 122"/>
          <p:cNvSpPr txBox="1">
            <a:spLocks noChangeArrowheads="1"/>
          </p:cNvSpPr>
          <p:nvPr/>
        </p:nvSpPr>
        <p:spPr bwMode="auto">
          <a:xfrm>
            <a:off x="3213100" y="1135063"/>
            <a:ext cx="428625" cy="1716087"/>
          </a:xfrm>
          <a:prstGeom prst="rect">
            <a:avLst/>
          </a:prstGeom>
          <a:solidFill>
            <a:srgbClr val="99CC00">
              <a:alpha val="59999"/>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de-DE" altLang="de-DE" sz="1600"/>
              <a:t>Year 2000 Bubble</a:t>
            </a:r>
          </a:p>
        </p:txBody>
      </p:sp>
      <p:sp>
        <p:nvSpPr>
          <p:cNvPr id="41998" name="Text Box 123"/>
          <p:cNvSpPr txBox="1">
            <a:spLocks noChangeArrowheads="1"/>
          </p:cNvSpPr>
          <p:nvPr/>
        </p:nvSpPr>
        <p:spPr bwMode="auto">
          <a:xfrm>
            <a:off x="3995738" y="1146175"/>
            <a:ext cx="428625" cy="1558925"/>
          </a:xfrm>
          <a:prstGeom prst="rect">
            <a:avLst/>
          </a:prstGeom>
          <a:solidFill>
            <a:srgbClr val="FF9933">
              <a:alpha val="59999"/>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de-DE" altLang="de-DE" sz="1600"/>
              <a:t>Post 2000 Slack</a:t>
            </a:r>
          </a:p>
        </p:txBody>
      </p:sp>
      <p:sp>
        <p:nvSpPr>
          <p:cNvPr id="41999" name="Text Box 124"/>
          <p:cNvSpPr txBox="1">
            <a:spLocks noChangeArrowheads="1"/>
          </p:cNvSpPr>
          <p:nvPr/>
        </p:nvSpPr>
        <p:spPr bwMode="auto">
          <a:xfrm>
            <a:off x="4557713" y="1136650"/>
            <a:ext cx="922337" cy="1355725"/>
          </a:xfrm>
          <a:prstGeom prst="rect">
            <a:avLst/>
          </a:prstGeom>
          <a:solidFill>
            <a:srgbClr val="99CC00">
              <a:alpha val="59999"/>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de-DE" altLang="de-DE" sz="1600"/>
              <a:t>Upgrades</a:t>
            </a:r>
          </a:p>
          <a:p>
            <a:pPr algn="ctr" eaLnBrk="1" hangingPunct="1">
              <a:spcBef>
                <a:spcPct val="0"/>
              </a:spcBef>
              <a:buFontTx/>
              <a:buNone/>
            </a:pPr>
            <a:r>
              <a:rPr lang="de-DE" altLang="de-DE" sz="1600"/>
              <a:t>Bundles, GEAs</a:t>
            </a:r>
          </a:p>
        </p:txBody>
      </p:sp>
      <p:sp>
        <p:nvSpPr>
          <p:cNvPr id="42000" name="Text Box 132"/>
          <p:cNvSpPr txBox="1">
            <a:spLocks noChangeArrowheads="1"/>
          </p:cNvSpPr>
          <p:nvPr/>
        </p:nvSpPr>
        <p:spPr bwMode="auto">
          <a:xfrm>
            <a:off x="5608638" y="4611688"/>
            <a:ext cx="102235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de-DE" altLang="de-DE" sz="1400" b="1"/>
              <a:t>SAP 2675</a:t>
            </a:r>
          </a:p>
          <a:p>
            <a:pPr algn="ctr" eaLnBrk="1" hangingPunct="1">
              <a:spcBef>
                <a:spcPct val="0"/>
              </a:spcBef>
              <a:buFontTx/>
              <a:buNone/>
            </a:pPr>
            <a:r>
              <a:rPr lang="de-DE" altLang="de-DE" sz="1400" b="1"/>
              <a:t>BOBJ 485</a:t>
            </a:r>
          </a:p>
          <a:p>
            <a:pPr algn="ctr" eaLnBrk="1" hangingPunct="1">
              <a:spcBef>
                <a:spcPct val="0"/>
              </a:spcBef>
              <a:buFontTx/>
              <a:buNone/>
            </a:pPr>
            <a:r>
              <a:rPr lang="de-DE" altLang="de-DE" sz="1400" b="1"/>
              <a:t>SYBS 232</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Foliennummernplatzhalter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D247ED17-C337-4F26-B274-EB6B14F4C15E}" type="slidenum">
              <a:rPr lang="de-DE" altLang="de-DE" sz="1400" smtClean="0"/>
              <a:pPr eaLnBrk="1" hangingPunct="1">
                <a:spcBef>
                  <a:spcPct val="0"/>
                </a:spcBef>
                <a:buFontTx/>
                <a:buNone/>
              </a:pPr>
              <a:t>31</a:t>
            </a:fld>
            <a:endParaRPr lang="de-DE" altLang="de-DE" sz="1400" smtClean="0"/>
          </a:p>
        </p:txBody>
      </p:sp>
      <p:sp>
        <p:nvSpPr>
          <p:cNvPr id="43011" name="Titel 1"/>
          <p:cNvSpPr>
            <a:spLocks noGrp="1"/>
          </p:cNvSpPr>
          <p:nvPr>
            <p:ph type="title"/>
          </p:nvPr>
        </p:nvSpPr>
        <p:spPr>
          <a:xfrm>
            <a:off x="23813" y="0"/>
            <a:ext cx="4133850" cy="836613"/>
          </a:xfrm>
        </p:spPr>
        <p:txBody>
          <a:bodyPr/>
          <a:lstStyle/>
          <a:p>
            <a:pPr algn="l" eaLnBrk="1" hangingPunct="1"/>
            <a:r>
              <a:rPr lang="de-DE" altLang="de-DE" sz="2400" b="1" smtClean="0"/>
              <a:t>„Funktionsimperialismus“</a:t>
            </a:r>
          </a:p>
        </p:txBody>
      </p:sp>
      <p:pic>
        <p:nvPicPr>
          <p:cNvPr id="43012" name="Picture 2" descr="http://www.econserve.de/sap/bilder_sap/sap_modul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2038350"/>
            <a:ext cx="2981325"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feil nach rechts 2"/>
          <p:cNvSpPr/>
          <p:nvPr/>
        </p:nvSpPr>
        <p:spPr>
          <a:xfrm>
            <a:off x="6011863" y="3243263"/>
            <a:ext cx="863600" cy="2873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5" name="Pfeil nach rechts 4"/>
          <p:cNvSpPr/>
          <p:nvPr/>
        </p:nvSpPr>
        <p:spPr>
          <a:xfrm rot="5400000">
            <a:off x="4137026" y="5229225"/>
            <a:ext cx="863600" cy="288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6" name="Pfeil nach rechts 5"/>
          <p:cNvSpPr/>
          <p:nvPr/>
        </p:nvSpPr>
        <p:spPr>
          <a:xfrm rot="16200000">
            <a:off x="4139407" y="1451769"/>
            <a:ext cx="865187" cy="288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7" name="Pfeil nach rechts 6"/>
          <p:cNvSpPr/>
          <p:nvPr/>
        </p:nvSpPr>
        <p:spPr>
          <a:xfrm flipH="1">
            <a:off x="2051720" y="3242593"/>
            <a:ext cx="864096" cy="288032"/>
          </a:xfrm>
          <a:prstGeom prst="rightArrow">
            <a:avLst/>
          </a:prstGeom>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43017" name="Textfeld 3"/>
          <p:cNvSpPr txBox="1">
            <a:spLocks noChangeArrowheads="1"/>
          </p:cNvSpPr>
          <p:nvPr/>
        </p:nvSpPr>
        <p:spPr bwMode="auto">
          <a:xfrm>
            <a:off x="3308350" y="5899150"/>
            <a:ext cx="2527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800">
                <a:latin typeface="Calibri" pitchFamily="34" charset="0"/>
              </a:rPr>
              <a:t>Basis-Technologie (Hana)</a:t>
            </a:r>
          </a:p>
        </p:txBody>
      </p:sp>
      <p:sp>
        <p:nvSpPr>
          <p:cNvPr id="43018" name="Textfeld 7"/>
          <p:cNvSpPr txBox="1">
            <a:spLocks noChangeArrowheads="1"/>
          </p:cNvSpPr>
          <p:nvPr/>
        </p:nvSpPr>
        <p:spPr bwMode="auto">
          <a:xfrm>
            <a:off x="6948488" y="2924175"/>
            <a:ext cx="174466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800">
                <a:latin typeface="Calibri" pitchFamily="34" charset="0"/>
              </a:rPr>
              <a:t>CRM, PLM,</a:t>
            </a:r>
          </a:p>
          <a:p>
            <a:pPr eaLnBrk="1" hangingPunct="1">
              <a:spcBef>
                <a:spcPct val="0"/>
              </a:spcBef>
              <a:buFontTx/>
              <a:buNone/>
            </a:pPr>
            <a:r>
              <a:rPr lang="de-DE" altLang="de-DE" sz="1800">
                <a:latin typeface="Calibri" pitchFamily="34" charset="0"/>
              </a:rPr>
              <a:t>Compliance</a:t>
            </a:r>
          </a:p>
          <a:p>
            <a:pPr eaLnBrk="1" hangingPunct="1">
              <a:spcBef>
                <a:spcPct val="0"/>
              </a:spcBef>
              <a:buFontTx/>
              <a:buNone/>
            </a:pPr>
            <a:r>
              <a:rPr lang="de-DE" altLang="de-DE" sz="1800">
                <a:latin typeface="Calibri" pitchFamily="34" charset="0"/>
              </a:rPr>
              <a:t>Emissionshandel</a:t>
            </a:r>
          </a:p>
        </p:txBody>
      </p:sp>
      <p:sp>
        <p:nvSpPr>
          <p:cNvPr id="43019" name="Textfeld 8"/>
          <p:cNvSpPr txBox="1">
            <a:spLocks noChangeArrowheads="1"/>
          </p:cNvSpPr>
          <p:nvPr/>
        </p:nvSpPr>
        <p:spPr bwMode="auto">
          <a:xfrm>
            <a:off x="4157663" y="836613"/>
            <a:ext cx="8461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800">
                <a:latin typeface="Calibri" pitchFamily="34" charset="0"/>
              </a:rPr>
              <a:t>Mobile</a:t>
            </a:r>
          </a:p>
        </p:txBody>
      </p:sp>
      <p:sp>
        <p:nvSpPr>
          <p:cNvPr id="43020" name="Textfeld 9"/>
          <p:cNvSpPr txBox="1">
            <a:spLocks noChangeArrowheads="1"/>
          </p:cNvSpPr>
          <p:nvPr/>
        </p:nvSpPr>
        <p:spPr bwMode="auto">
          <a:xfrm>
            <a:off x="0" y="3201988"/>
            <a:ext cx="1927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800">
                <a:latin typeface="Calibri" pitchFamily="34" charset="0"/>
              </a:rPr>
              <a:t>Branchenlösungen</a:t>
            </a:r>
          </a:p>
        </p:txBody>
      </p:sp>
      <p:sp>
        <p:nvSpPr>
          <p:cNvPr id="43021" name="Fußzeilenplatzhalter 3"/>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400" dirty="0" smtClean="0"/>
              <a:t>Alternative ERP Systeme </a:t>
            </a:r>
          </a:p>
          <a:p>
            <a:pPr eaLnBrk="1" hangingPunct="1">
              <a:spcBef>
                <a:spcPct val="0"/>
              </a:spcBef>
              <a:buFontTx/>
              <a:buNone/>
            </a:pPr>
            <a:r>
              <a:rPr lang="de-DE" altLang="de-DE" sz="1400" dirty="0"/>
              <a:t>WS 2019/2020</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Fußzeilenplatzhalter 1"/>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400" dirty="0" smtClean="0"/>
              <a:t>Alternative ERP Systeme </a:t>
            </a:r>
          </a:p>
          <a:p>
            <a:pPr eaLnBrk="1" hangingPunct="1">
              <a:spcBef>
                <a:spcPct val="0"/>
              </a:spcBef>
              <a:buFontTx/>
              <a:buNone/>
            </a:pPr>
            <a:r>
              <a:rPr lang="de-DE" altLang="de-DE" sz="1400" dirty="0"/>
              <a:t>WS 2019/2020</a:t>
            </a:r>
          </a:p>
        </p:txBody>
      </p:sp>
      <p:sp>
        <p:nvSpPr>
          <p:cNvPr id="44035" name="Foliennummernplatzhalter 2"/>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E9E2EBA6-CCF0-495D-9C12-43EBF930FD48}" type="slidenum">
              <a:rPr lang="de-DE" altLang="de-DE" sz="1400" smtClean="0"/>
              <a:pPr eaLnBrk="1" hangingPunct="1">
                <a:spcBef>
                  <a:spcPct val="0"/>
                </a:spcBef>
                <a:buFontTx/>
                <a:buNone/>
              </a:pPr>
              <a:t>32</a:t>
            </a:fld>
            <a:endParaRPr lang="de-DE" altLang="de-DE" sz="1400" smtClean="0"/>
          </a:p>
        </p:txBody>
      </p:sp>
      <p:pic>
        <p:nvPicPr>
          <p:cNvPr id="4403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 y="115888"/>
            <a:ext cx="8934450" cy="541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4037" name="Textfeld 3"/>
          <p:cNvSpPr txBox="1">
            <a:spLocks noChangeArrowheads="1"/>
          </p:cNvSpPr>
          <p:nvPr/>
        </p:nvSpPr>
        <p:spPr bwMode="auto">
          <a:xfrm>
            <a:off x="3738563" y="5529263"/>
            <a:ext cx="51038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200"/>
              <a:t>Quelle: Investor Relations Conference 5.5.2015, Kuka Mucic, CFO/COO</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8" name="Fußzeilenplatzhalter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400" dirty="0" smtClean="0"/>
              <a:t>Alternative ERP Systeme </a:t>
            </a:r>
          </a:p>
          <a:p>
            <a:pPr eaLnBrk="1" hangingPunct="1">
              <a:spcBef>
                <a:spcPct val="0"/>
              </a:spcBef>
              <a:buFontTx/>
              <a:buNone/>
            </a:pPr>
            <a:r>
              <a:rPr lang="de-DE" altLang="de-DE" sz="1400" dirty="0"/>
              <a:t>WS 2019/2020</a:t>
            </a:r>
          </a:p>
        </p:txBody>
      </p:sp>
      <p:sp>
        <p:nvSpPr>
          <p:cNvPr id="45059" name="Foliennummernplatzhalter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A8EC63E6-C52F-4329-874D-AFDC798938ED}" type="slidenum">
              <a:rPr lang="de-DE" altLang="de-DE" sz="1400" smtClean="0"/>
              <a:pPr eaLnBrk="1" hangingPunct="1">
                <a:spcBef>
                  <a:spcPct val="0"/>
                </a:spcBef>
                <a:buFontTx/>
                <a:buNone/>
              </a:pPr>
              <a:t>33</a:t>
            </a:fld>
            <a:endParaRPr lang="de-DE" altLang="de-DE" sz="1400" smtClean="0"/>
          </a:p>
        </p:txBody>
      </p:sp>
      <p:sp>
        <p:nvSpPr>
          <p:cNvPr id="45060" name="Rectangle 2"/>
          <p:cNvSpPr>
            <a:spLocks noGrp="1" noChangeArrowheads="1"/>
          </p:cNvSpPr>
          <p:nvPr>
            <p:ph type="title"/>
          </p:nvPr>
        </p:nvSpPr>
        <p:spPr>
          <a:xfrm>
            <a:off x="468313" y="115888"/>
            <a:ext cx="5472112" cy="561975"/>
          </a:xfrm>
        </p:spPr>
        <p:txBody>
          <a:bodyPr/>
          <a:lstStyle/>
          <a:p>
            <a:pPr algn="l" eaLnBrk="1" hangingPunct="1"/>
            <a:r>
              <a:rPr lang="de-DE" altLang="de-DE" sz="2400" b="1" smtClean="0"/>
              <a:t>SAP Marktanteil vs. Nachhaltigkeit</a:t>
            </a:r>
          </a:p>
        </p:txBody>
      </p:sp>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2325" y="836613"/>
            <a:ext cx="4332288" cy="477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556" name="Text Box 4"/>
          <p:cNvSpPr txBox="1">
            <a:spLocks noChangeArrowheads="1"/>
          </p:cNvSpPr>
          <p:nvPr/>
        </p:nvSpPr>
        <p:spPr bwMode="auto">
          <a:xfrm>
            <a:off x="468313" y="620713"/>
            <a:ext cx="4319587"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9875" indent="-269875"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2000" b="1"/>
              <a:t>SAP gewinnt Marktanteile durch</a:t>
            </a:r>
          </a:p>
          <a:p>
            <a:pPr eaLnBrk="1" hangingPunct="1">
              <a:spcBef>
                <a:spcPct val="15000"/>
              </a:spcBef>
              <a:spcAft>
                <a:spcPct val="15000"/>
              </a:spcAft>
            </a:pPr>
            <a:r>
              <a:rPr lang="de-DE" altLang="de-DE" sz="2000"/>
              <a:t>Firmenkäufe (BOBJ, Sybase, SuccessFactors, Ariba)</a:t>
            </a:r>
          </a:p>
          <a:p>
            <a:pPr eaLnBrk="1" hangingPunct="1">
              <a:spcBef>
                <a:spcPct val="15000"/>
              </a:spcBef>
              <a:spcAft>
                <a:spcPct val="15000"/>
              </a:spcAft>
            </a:pPr>
            <a:r>
              <a:rPr lang="de-DE" altLang="de-DE" sz="2000"/>
              <a:t>Upgrade Bündel (Limited Unlimited, All-You-Can-Eat, ...)</a:t>
            </a:r>
          </a:p>
          <a:p>
            <a:pPr eaLnBrk="1" hangingPunct="1">
              <a:spcBef>
                <a:spcPct val="15000"/>
              </a:spcBef>
              <a:spcAft>
                <a:spcPct val="15000"/>
              </a:spcAft>
            </a:pPr>
            <a:r>
              <a:rPr lang="de-DE" altLang="de-DE" sz="2000"/>
              <a:t>Nachvermessungen</a:t>
            </a:r>
          </a:p>
          <a:p>
            <a:pPr eaLnBrk="1" hangingPunct="1">
              <a:spcBef>
                <a:spcPct val="15000"/>
              </a:spcBef>
              <a:spcAft>
                <a:spcPct val="15000"/>
              </a:spcAft>
            </a:pPr>
            <a:r>
              <a:rPr lang="de-DE" altLang="de-DE" sz="2000"/>
              <a:t>Offene und versteckte Preiserhöhungen</a:t>
            </a:r>
          </a:p>
          <a:p>
            <a:pPr eaLnBrk="1" hangingPunct="1">
              <a:spcBef>
                <a:spcPct val="15000"/>
              </a:spcBef>
              <a:spcAft>
                <a:spcPct val="15000"/>
              </a:spcAft>
            </a:pPr>
            <a:r>
              <a:rPr lang="de-DE" altLang="de-DE" sz="2000"/>
              <a:t>Deutlich mehr als 80% des Umsatzes mit Altkunden</a:t>
            </a:r>
          </a:p>
          <a:p>
            <a:pPr eaLnBrk="1" hangingPunct="1">
              <a:spcBef>
                <a:spcPct val="15000"/>
              </a:spcBef>
              <a:spcAft>
                <a:spcPct val="15000"/>
              </a:spcAft>
            </a:pPr>
            <a:r>
              <a:rPr lang="de-DE" altLang="de-DE" sz="2000"/>
              <a:t>Holte sich die SAP 2001 noch 14% des Budgets der Kunden, waren es 2004 bereits 20% (spätere Zahlen wurden nicht mehr publiziert)</a:t>
            </a:r>
          </a:p>
          <a:p>
            <a:pPr eaLnBrk="1" hangingPunct="1">
              <a:spcBef>
                <a:spcPct val="15000"/>
              </a:spcBef>
              <a:spcAft>
                <a:spcPct val="15000"/>
              </a:spcAft>
              <a:buFontTx/>
              <a:buNone/>
            </a:pPr>
            <a:endParaRPr lang="de-DE" altLang="de-DE" sz="2000"/>
          </a:p>
        </p:txBody>
      </p:sp>
      <p:sp>
        <p:nvSpPr>
          <p:cNvPr id="45063" name="Text Box 5"/>
          <p:cNvSpPr txBox="1">
            <a:spLocks noChangeArrowheads="1"/>
          </p:cNvSpPr>
          <p:nvPr/>
        </p:nvSpPr>
        <p:spPr bwMode="auto">
          <a:xfrm>
            <a:off x="7837488" y="5734050"/>
            <a:ext cx="1055687"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de-DE" altLang="de-DE" sz="1200">
                <a:latin typeface="Calibri" pitchFamily="34" charset="0"/>
              </a:rPr>
              <a:t>Source: SAP</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3555"/>
                                        </p:tgtEl>
                                        <p:attrNameLst>
                                          <p:attrName>style.visibility</p:attrName>
                                        </p:attrNameLst>
                                      </p:cBhvr>
                                      <p:to>
                                        <p:strVal val="visible"/>
                                      </p:to>
                                    </p:set>
                                    <p:animEffect transition="in" filter="diamond(in)">
                                      <p:cBhvr>
                                        <p:cTn id="7" dur="2000"/>
                                        <p:tgtEl>
                                          <p:spTgt spid="235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23556">
                                            <p:txEl>
                                              <p:pRg st="0" end="0"/>
                                            </p:txEl>
                                          </p:spTgt>
                                        </p:tgtEl>
                                        <p:attrNameLst>
                                          <p:attrName>style.visibility</p:attrName>
                                        </p:attrNameLst>
                                      </p:cBhvr>
                                      <p:to>
                                        <p:strVal val="visible"/>
                                      </p:to>
                                    </p:set>
                                    <p:anim calcmode="lin" valueType="num">
                                      <p:cBhvr additive="base">
                                        <p:cTn id="12" dur="500" fill="hold"/>
                                        <p:tgtEl>
                                          <p:spTgt spid="23556">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2355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23556">
                                            <p:txEl>
                                              <p:pRg st="1" end="1"/>
                                            </p:txEl>
                                          </p:spTgt>
                                        </p:tgtEl>
                                        <p:attrNameLst>
                                          <p:attrName>style.visibility</p:attrName>
                                        </p:attrNameLst>
                                      </p:cBhvr>
                                      <p:to>
                                        <p:strVal val="visible"/>
                                      </p:to>
                                    </p:set>
                                    <p:anim calcmode="lin" valueType="num">
                                      <p:cBhvr additive="base">
                                        <p:cTn id="18" dur="500" fill="hold"/>
                                        <p:tgtEl>
                                          <p:spTgt spid="23556">
                                            <p:txEl>
                                              <p:pRg st="1" end="1"/>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2355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23556">
                                            <p:txEl>
                                              <p:pRg st="2" end="2"/>
                                            </p:txEl>
                                          </p:spTgt>
                                        </p:tgtEl>
                                        <p:attrNameLst>
                                          <p:attrName>style.visibility</p:attrName>
                                        </p:attrNameLst>
                                      </p:cBhvr>
                                      <p:to>
                                        <p:strVal val="visible"/>
                                      </p:to>
                                    </p:set>
                                    <p:anim calcmode="lin" valueType="num">
                                      <p:cBhvr additive="base">
                                        <p:cTn id="24" dur="500" fill="hold"/>
                                        <p:tgtEl>
                                          <p:spTgt spid="23556">
                                            <p:txEl>
                                              <p:pRg st="2" end="2"/>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2355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23556">
                                            <p:txEl>
                                              <p:pRg st="3" end="3"/>
                                            </p:txEl>
                                          </p:spTgt>
                                        </p:tgtEl>
                                        <p:attrNameLst>
                                          <p:attrName>style.visibility</p:attrName>
                                        </p:attrNameLst>
                                      </p:cBhvr>
                                      <p:to>
                                        <p:strVal val="visible"/>
                                      </p:to>
                                    </p:set>
                                    <p:anim calcmode="lin" valueType="num">
                                      <p:cBhvr additive="base">
                                        <p:cTn id="30" dur="500" fill="hold"/>
                                        <p:tgtEl>
                                          <p:spTgt spid="23556">
                                            <p:txEl>
                                              <p:pRg st="3" end="3"/>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23556">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23556">
                                            <p:txEl>
                                              <p:pRg st="4" end="4"/>
                                            </p:txEl>
                                          </p:spTgt>
                                        </p:tgtEl>
                                        <p:attrNameLst>
                                          <p:attrName>style.visibility</p:attrName>
                                        </p:attrNameLst>
                                      </p:cBhvr>
                                      <p:to>
                                        <p:strVal val="visible"/>
                                      </p:to>
                                    </p:set>
                                    <p:anim calcmode="lin" valueType="num">
                                      <p:cBhvr additive="base">
                                        <p:cTn id="36" dur="500" fill="hold"/>
                                        <p:tgtEl>
                                          <p:spTgt spid="23556">
                                            <p:txEl>
                                              <p:pRg st="4" end="4"/>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23556">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23556">
                                            <p:txEl>
                                              <p:pRg st="5" end="5"/>
                                            </p:txEl>
                                          </p:spTgt>
                                        </p:tgtEl>
                                        <p:attrNameLst>
                                          <p:attrName>style.visibility</p:attrName>
                                        </p:attrNameLst>
                                      </p:cBhvr>
                                      <p:to>
                                        <p:strVal val="visible"/>
                                      </p:to>
                                    </p:set>
                                    <p:anim calcmode="lin" valueType="num">
                                      <p:cBhvr additive="base">
                                        <p:cTn id="42" dur="500" fill="hold"/>
                                        <p:tgtEl>
                                          <p:spTgt spid="23556">
                                            <p:txEl>
                                              <p:pRg st="5" end="5"/>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23556">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23556">
                                            <p:txEl>
                                              <p:pRg st="6" end="6"/>
                                            </p:txEl>
                                          </p:spTgt>
                                        </p:tgtEl>
                                        <p:attrNameLst>
                                          <p:attrName>style.visibility</p:attrName>
                                        </p:attrNameLst>
                                      </p:cBhvr>
                                      <p:to>
                                        <p:strVal val="visible"/>
                                      </p:to>
                                    </p:set>
                                    <p:anim calcmode="lin" valueType="num">
                                      <p:cBhvr additive="base">
                                        <p:cTn id="48" dur="500" fill="hold"/>
                                        <p:tgtEl>
                                          <p:spTgt spid="23556">
                                            <p:txEl>
                                              <p:pRg st="6" end="6"/>
                                            </p:txEl>
                                          </p:spTgt>
                                        </p:tgtEl>
                                        <p:attrNameLst>
                                          <p:attrName>ppt_x</p:attrName>
                                        </p:attrNameLst>
                                      </p:cBhvr>
                                      <p:tavLst>
                                        <p:tav tm="0">
                                          <p:val>
                                            <p:strVal val="0-#ppt_w/2"/>
                                          </p:val>
                                        </p:tav>
                                        <p:tav tm="100000">
                                          <p:val>
                                            <p:strVal val="#ppt_x"/>
                                          </p:val>
                                        </p:tav>
                                      </p:tavLst>
                                    </p:anim>
                                    <p:anim calcmode="lin" valueType="num">
                                      <p:cBhvr additive="base">
                                        <p:cTn id="49" dur="500" fill="hold"/>
                                        <p:tgtEl>
                                          <p:spTgt spid="23556">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6"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Fußzeilenplatzhalter 2"/>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400" dirty="0" smtClean="0"/>
              <a:t>Alternative ERP Systeme </a:t>
            </a:r>
          </a:p>
          <a:p>
            <a:pPr eaLnBrk="1" hangingPunct="1">
              <a:spcBef>
                <a:spcPct val="0"/>
              </a:spcBef>
              <a:buFontTx/>
              <a:buNone/>
            </a:pPr>
            <a:r>
              <a:rPr lang="de-DE" altLang="de-DE" sz="1400" dirty="0"/>
              <a:t>WS 2019/2020</a:t>
            </a:r>
          </a:p>
        </p:txBody>
      </p:sp>
      <p:sp>
        <p:nvSpPr>
          <p:cNvPr id="46083" name="Foliennummernplatzhalter 3"/>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0EBF3918-76C9-4F7C-8BAC-80CB59FA0CBA}" type="slidenum">
              <a:rPr lang="de-DE" altLang="de-DE" sz="1400" smtClean="0"/>
              <a:pPr eaLnBrk="1" hangingPunct="1">
                <a:spcBef>
                  <a:spcPct val="0"/>
                </a:spcBef>
                <a:buFontTx/>
                <a:buNone/>
              </a:pPr>
              <a:t>34</a:t>
            </a:fld>
            <a:endParaRPr lang="de-DE" altLang="de-DE" sz="1400" smtClean="0"/>
          </a:p>
        </p:txBody>
      </p:sp>
      <p:grpSp>
        <p:nvGrpSpPr>
          <p:cNvPr id="87042" name="Group 2"/>
          <p:cNvGrpSpPr>
            <a:grpSpLocks/>
          </p:cNvGrpSpPr>
          <p:nvPr/>
        </p:nvGrpSpPr>
        <p:grpSpPr bwMode="auto">
          <a:xfrm>
            <a:off x="468313" y="476250"/>
            <a:ext cx="7450137" cy="5480050"/>
            <a:chOff x="295" y="300"/>
            <a:chExt cx="4693" cy="3452"/>
          </a:xfrm>
        </p:grpSpPr>
        <p:sp>
          <p:nvSpPr>
            <p:cNvPr id="46087" name="AutoShape 3"/>
            <p:cNvSpPr>
              <a:spLocks noChangeArrowheads="1"/>
            </p:cNvSpPr>
            <p:nvPr/>
          </p:nvSpPr>
          <p:spPr bwMode="auto">
            <a:xfrm>
              <a:off x="1746" y="2523"/>
              <a:ext cx="590" cy="499"/>
            </a:xfrm>
            <a:prstGeom prst="hexagon">
              <a:avLst>
                <a:gd name="adj" fmla="val 29559"/>
                <a:gd name="vf" fmla="val 115470"/>
              </a:avLst>
            </a:prstGeom>
            <a:solidFill>
              <a:srgbClr val="00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1800"/>
            </a:p>
          </p:txBody>
        </p:sp>
        <p:sp>
          <p:nvSpPr>
            <p:cNvPr id="46088" name="AutoShape 4"/>
            <p:cNvSpPr>
              <a:spLocks noChangeArrowheads="1"/>
            </p:cNvSpPr>
            <p:nvPr/>
          </p:nvSpPr>
          <p:spPr bwMode="auto">
            <a:xfrm>
              <a:off x="2472" y="1864"/>
              <a:ext cx="590" cy="499"/>
            </a:xfrm>
            <a:prstGeom prst="hexagon">
              <a:avLst>
                <a:gd name="adj" fmla="val 29559"/>
                <a:gd name="vf" fmla="val 115470"/>
              </a:avLst>
            </a:prstGeom>
            <a:solidFill>
              <a:srgbClr val="00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1800"/>
            </a:p>
          </p:txBody>
        </p:sp>
        <p:sp>
          <p:nvSpPr>
            <p:cNvPr id="46089" name="AutoShape 5"/>
            <p:cNvSpPr>
              <a:spLocks noChangeAspect="1" noChangeArrowheads="1"/>
            </p:cNvSpPr>
            <p:nvPr/>
          </p:nvSpPr>
          <p:spPr bwMode="auto">
            <a:xfrm>
              <a:off x="2608" y="1547"/>
              <a:ext cx="295" cy="250"/>
            </a:xfrm>
            <a:prstGeom prst="hexagon">
              <a:avLst>
                <a:gd name="adj" fmla="val 29500"/>
                <a:gd name="vf" fmla="val 115470"/>
              </a:avLst>
            </a:prstGeom>
            <a:solidFill>
              <a:srgbClr val="00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1800"/>
            </a:p>
          </p:txBody>
        </p:sp>
        <p:sp>
          <p:nvSpPr>
            <p:cNvPr id="46090" name="AutoShape 6"/>
            <p:cNvSpPr>
              <a:spLocks noChangeAspect="1" noChangeArrowheads="1"/>
            </p:cNvSpPr>
            <p:nvPr/>
          </p:nvSpPr>
          <p:spPr bwMode="auto">
            <a:xfrm>
              <a:off x="3016" y="1773"/>
              <a:ext cx="295" cy="250"/>
            </a:xfrm>
            <a:prstGeom prst="hexagon">
              <a:avLst>
                <a:gd name="adj" fmla="val 29500"/>
                <a:gd name="vf" fmla="val 115470"/>
              </a:avLst>
            </a:prstGeom>
            <a:solidFill>
              <a:srgbClr val="00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1800"/>
            </a:p>
          </p:txBody>
        </p:sp>
        <p:sp>
          <p:nvSpPr>
            <p:cNvPr id="46091" name="AutoShape 7"/>
            <p:cNvSpPr>
              <a:spLocks noChangeAspect="1" noChangeArrowheads="1"/>
            </p:cNvSpPr>
            <p:nvPr/>
          </p:nvSpPr>
          <p:spPr bwMode="auto">
            <a:xfrm>
              <a:off x="3016" y="2238"/>
              <a:ext cx="295" cy="250"/>
            </a:xfrm>
            <a:prstGeom prst="hexagon">
              <a:avLst>
                <a:gd name="adj" fmla="val 29500"/>
                <a:gd name="vf" fmla="val 115470"/>
              </a:avLst>
            </a:prstGeom>
            <a:solidFill>
              <a:srgbClr val="00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1800"/>
            </a:p>
          </p:txBody>
        </p:sp>
        <p:sp>
          <p:nvSpPr>
            <p:cNvPr id="46092" name="AutoShape 8"/>
            <p:cNvSpPr>
              <a:spLocks noChangeAspect="1" noChangeArrowheads="1"/>
            </p:cNvSpPr>
            <p:nvPr/>
          </p:nvSpPr>
          <p:spPr bwMode="auto">
            <a:xfrm>
              <a:off x="2653" y="2454"/>
              <a:ext cx="295" cy="250"/>
            </a:xfrm>
            <a:prstGeom prst="hexagon">
              <a:avLst>
                <a:gd name="adj" fmla="val 29500"/>
                <a:gd name="vf" fmla="val 115470"/>
              </a:avLst>
            </a:prstGeom>
            <a:solidFill>
              <a:srgbClr val="00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1800"/>
            </a:p>
          </p:txBody>
        </p:sp>
        <p:sp>
          <p:nvSpPr>
            <p:cNvPr id="46093" name="AutoShape 9"/>
            <p:cNvSpPr>
              <a:spLocks noChangeArrowheads="1"/>
            </p:cNvSpPr>
            <p:nvPr/>
          </p:nvSpPr>
          <p:spPr bwMode="auto">
            <a:xfrm>
              <a:off x="1610" y="2614"/>
              <a:ext cx="590" cy="499"/>
            </a:xfrm>
            <a:prstGeom prst="hexagon">
              <a:avLst>
                <a:gd name="adj" fmla="val 29559"/>
                <a:gd name="vf" fmla="val 115470"/>
              </a:avLst>
            </a:prstGeom>
            <a:solidFill>
              <a:srgbClr val="33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de-DE" altLang="de-DE" sz="1800"/>
                <a:t>R/3</a:t>
              </a:r>
            </a:p>
          </p:txBody>
        </p:sp>
        <p:sp>
          <p:nvSpPr>
            <p:cNvPr id="46094" name="Rectangle 10"/>
            <p:cNvSpPr>
              <a:spLocks noChangeArrowheads="1"/>
            </p:cNvSpPr>
            <p:nvPr/>
          </p:nvSpPr>
          <p:spPr bwMode="auto">
            <a:xfrm>
              <a:off x="703" y="2931"/>
              <a:ext cx="726" cy="45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de-DE" altLang="de-DE" sz="1800"/>
                <a:t>R/2</a:t>
              </a:r>
            </a:p>
          </p:txBody>
        </p:sp>
        <p:sp>
          <p:nvSpPr>
            <p:cNvPr id="46095" name="AutoShape 11"/>
            <p:cNvSpPr>
              <a:spLocks noChangeArrowheads="1"/>
            </p:cNvSpPr>
            <p:nvPr/>
          </p:nvSpPr>
          <p:spPr bwMode="auto">
            <a:xfrm>
              <a:off x="2381" y="1910"/>
              <a:ext cx="590" cy="499"/>
            </a:xfrm>
            <a:prstGeom prst="hexagon">
              <a:avLst>
                <a:gd name="adj" fmla="val 29559"/>
                <a:gd name="vf" fmla="val 115470"/>
              </a:avLst>
            </a:prstGeom>
            <a:solidFill>
              <a:srgbClr val="33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de-DE" altLang="de-DE" sz="1800"/>
                <a:t>R/3+ND</a:t>
              </a:r>
            </a:p>
          </p:txBody>
        </p:sp>
        <p:sp>
          <p:nvSpPr>
            <p:cNvPr id="46096" name="AutoShape 12"/>
            <p:cNvSpPr>
              <a:spLocks noChangeAspect="1" noChangeArrowheads="1"/>
            </p:cNvSpPr>
            <p:nvPr/>
          </p:nvSpPr>
          <p:spPr bwMode="auto">
            <a:xfrm>
              <a:off x="2517" y="1593"/>
              <a:ext cx="295" cy="250"/>
            </a:xfrm>
            <a:prstGeom prst="hexagon">
              <a:avLst>
                <a:gd name="adj" fmla="val 29500"/>
                <a:gd name="vf" fmla="val 115470"/>
              </a:avLst>
            </a:prstGeom>
            <a:solidFill>
              <a:srgbClr val="33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1800"/>
            </a:p>
          </p:txBody>
        </p:sp>
        <p:sp>
          <p:nvSpPr>
            <p:cNvPr id="46097" name="AutoShape 13"/>
            <p:cNvSpPr>
              <a:spLocks noChangeAspect="1" noChangeArrowheads="1"/>
            </p:cNvSpPr>
            <p:nvPr/>
          </p:nvSpPr>
          <p:spPr bwMode="auto">
            <a:xfrm>
              <a:off x="2925" y="1819"/>
              <a:ext cx="295" cy="250"/>
            </a:xfrm>
            <a:prstGeom prst="hexagon">
              <a:avLst>
                <a:gd name="adj" fmla="val 29500"/>
                <a:gd name="vf" fmla="val 115470"/>
              </a:avLst>
            </a:prstGeom>
            <a:solidFill>
              <a:srgbClr val="33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1800"/>
            </a:p>
          </p:txBody>
        </p:sp>
        <p:sp>
          <p:nvSpPr>
            <p:cNvPr id="46098" name="AutoShape 14"/>
            <p:cNvSpPr>
              <a:spLocks noChangeAspect="1" noChangeArrowheads="1"/>
            </p:cNvSpPr>
            <p:nvPr/>
          </p:nvSpPr>
          <p:spPr bwMode="auto">
            <a:xfrm>
              <a:off x="2925" y="2284"/>
              <a:ext cx="295" cy="250"/>
            </a:xfrm>
            <a:prstGeom prst="hexagon">
              <a:avLst>
                <a:gd name="adj" fmla="val 29500"/>
                <a:gd name="vf" fmla="val 115470"/>
              </a:avLst>
            </a:prstGeom>
            <a:solidFill>
              <a:srgbClr val="33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1800"/>
            </a:p>
          </p:txBody>
        </p:sp>
        <p:sp>
          <p:nvSpPr>
            <p:cNvPr id="46099" name="AutoShape 15"/>
            <p:cNvSpPr>
              <a:spLocks noChangeAspect="1" noChangeArrowheads="1"/>
            </p:cNvSpPr>
            <p:nvPr/>
          </p:nvSpPr>
          <p:spPr bwMode="auto">
            <a:xfrm>
              <a:off x="2562" y="2500"/>
              <a:ext cx="295" cy="250"/>
            </a:xfrm>
            <a:prstGeom prst="hexagon">
              <a:avLst>
                <a:gd name="adj" fmla="val 29500"/>
                <a:gd name="vf" fmla="val 115470"/>
              </a:avLst>
            </a:prstGeom>
            <a:solidFill>
              <a:srgbClr val="33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1800"/>
            </a:p>
          </p:txBody>
        </p:sp>
        <p:sp>
          <p:nvSpPr>
            <p:cNvPr id="46100" name="Rectangle 16"/>
            <p:cNvSpPr>
              <a:spLocks noChangeArrowheads="1"/>
            </p:cNvSpPr>
            <p:nvPr/>
          </p:nvSpPr>
          <p:spPr bwMode="auto">
            <a:xfrm>
              <a:off x="3244" y="390"/>
              <a:ext cx="1270" cy="136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1800"/>
            </a:p>
          </p:txBody>
        </p:sp>
        <p:sp>
          <p:nvSpPr>
            <p:cNvPr id="46101" name="AutoShape 17"/>
            <p:cNvSpPr>
              <a:spLocks noChangeArrowheads="1"/>
            </p:cNvSpPr>
            <p:nvPr/>
          </p:nvSpPr>
          <p:spPr bwMode="auto">
            <a:xfrm>
              <a:off x="3494" y="753"/>
              <a:ext cx="590" cy="499"/>
            </a:xfrm>
            <a:prstGeom prst="hexagon">
              <a:avLst>
                <a:gd name="adj" fmla="val 29559"/>
                <a:gd name="vf" fmla="val 115470"/>
              </a:avLst>
            </a:prstGeom>
            <a:solidFill>
              <a:srgbClr val="00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1800"/>
            </a:p>
          </p:txBody>
        </p:sp>
        <p:sp>
          <p:nvSpPr>
            <p:cNvPr id="46102" name="AutoShape 18"/>
            <p:cNvSpPr>
              <a:spLocks noChangeAspect="1" noChangeArrowheads="1"/>
            </p:cNvSpPr>
            <p:nvPr/>
          </p:nvSpPr>
          <p:spPr bwMode="auto">
            <a:xfrm>
              <a:off x="3630" y="436"/>
              <a:ext cx="295" cy="250"/>
            </a:xfrm>
            <a:prstGeom prst="hexagon">
              <a:avLst>
                <a:gd name="adj" fmla="val 29500"/>
                <a:gd name="vf" fmla="val 115470"/>
              </a:avLst>
            </a:prstGeom>
            <a:solidFill>
              <a:srgbClr val="00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1800"/>
            </a:p>
          </p:txBody>
        </p:sp>
        <p:sp>
          <p:nvSpPr>
            <p:cNvPr id="46103" name="AutoShape 19"/>
            <p:cNvSpPr>
              <a:spLocks noChangeAspect="1" noChangeArrowheads="1"/>
            </p:cNvSpPr>
            <p:nvPr/>
          </p:nvSpPr>
          <p:spPr bwMode="auto">
            <a:xfrm>
              <a:off x="4038" y="662"/>
              <a:ext cx="295" cy="250"/>
            </a:xfrm>
            <a:prstGeom prst="hexagon">
              <a:avLst>
                <a:gd name="adj" fmla="val 29500"/>
                <a:gd name="vf" fmla="val 115470"/>
              </a:avLst>
            </a:prstGeom>
            <a:solidFill>
              <a:srgbClr val="00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1800"/>
            </a:p>
          </p:txBody>
        </p:sp>
        <p:sp>
          <p:nvSpPr>
            <p:cNvPr id="46104" name="AutoShape 20"/>
            <p:cNvSpPr>
              <a:spLocks noChangeAspect="1" noChangeArrowheads="1"/>
            </p:cNvSpPr>
            <p:nvPr/>
          </p:nvSpPr>
          <p:spPr bwMode="auto">
            <a:xfrm>
              <a:off x="4038" y="1127"/>
              <a:ext cx="295" cy="250"/>
            </a:xfrm>
            <a:prstGeom prst="hexagon">
              <a:avLst>
                <a:gd name="adj" fmla="val 29500"/>
                <a:gd name="vf" fmla="val 115470"/>
              </a:avLst>
            </a:prstGeom>
            <a:solidFill>
              <a:srgbClr val="00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1800"/>
            </a:p>
          </p:txBody>
        </p:sp>
        <p:sp>
          <p:nvSpPr>
            <p:cNvPr id="46105" name="AutoShape 21"/>
            <p:cNvSpPr>
              <a:spLocks noChangeAspect="1" noChangeArrowheads="1"/>
            </p:cNvSpPr>
            <p:nvPr/>
          </p:nvSpPr>
          <p:spPr bwMode="auto">
            <a:xfrm>
              <a:off x="3675" y="1343"/>
              <a:ext cx="295" cy="250"/>
            </a:xfrm>
            <a:prstGeom prst="hexagon">
              <a:avLst>
                <a:gd name="adj" fmla="val 29500"/>
                <a:gd name="vf" fmla="val 115470"/>
              </a:avLst>
            </a:prstGeom>
            <a:solidFill>
              <a:srgbClr val="00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1800"/>
            </a:p>
          </p:txBody>
        </p:sp>
        <p:sp>
          <p:nvSpPr>
            <p:cNvPr id="46106" name="AutoShape 22"/>
            <p:cNvSpPr>
              <a:spLocks noChangeArrowheads="1"/>
            </p:cNvSpPr>
            <p:nvPr/>
          </p:nvSpPr>
          <p:spPr bwMode="auto">
            <a:xfrm>
              <a:off x="3403" y="799"/>
              <a:ext cx="590" cy="499"/>
            </a:xfrm>
            <a:prstGeom prst="hexagon">
              <a:avLst>
                <a:gd name="adj" fmla="val 29559"/>
                <a:gd name="vf" fmla="val 115470"/>
              </a:avLst>
            </a:prstGeom>
            <a:solidFill>
              <a:srgbClr val="33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de-DE" altLang="de-DE" sz="1800"/>
                <a:t>mySAP</a:t>
              </a:r>
            </a:p>
          </p:txBody>
        </p:sp>
        <p:sp>
          <p:nvSpPr>
            <p:cNvPr id="46107" name="AutoShape 23"/>
            <p:cNvSpPr>
              <a:spLocks noChangeAspect="1" noChangeArrowheads="1"/>
            </p:cNvSpPr>
            <p:nvPr/>
          </p:nvSpPr>
          <p:spPr bwMode="auto">
            <a:xfrm>
              <a:off x="3539" y="482"/>
              <a:ext cx="295" cy="250"/>
            </a:xfrm>
            <a:prstGeom prst="hexagon">
              <a:avLst>
                <a:gd name="adj" fmla="val 29500"/>
                <a:gd name="vf" fmla="val 115470"/>
              </a:avLst>
            </a:prstGeom>
            <a:solidFill>
              <a:srgbClr val="33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1800"/>
            </a:p>
          </p:txBody>
        </p:sp>
        <p:sp>
          <p:nvSpPr>
            <p:cNvPr id="46108" name="AutoShape 24"/>
            <p:cNvSpPr>
              <a:spLocks noChangeAspect="1" noChangeArrowheads="1"/>
            </p:cNvSpPr>
            <p:nvPr/>
          </p:nvSpPr>
          <p:spPr bwMode="auto">
            <a:xfrm>
              <a:off x="3947" y="708"/>
              <a:ext cx="295" cy="250"/>
            </a:xfrm>
            <a:prstGeom prst="hexagon">
              <a:avLst>
                <a:gd name="adj" fmla="val 29500"/>
                <a:gd name="vf" fmla="val 115470"/>
              </a:avLst>
            </a:prstGeom>
            <a:solidFill>
              <a:srgbClr val="33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1800"/>
            </a:p>
          </p:txBody>
        </p:sp>
        <p:sp>
          <p:nvSpPr>
            <p:cNvPr id="46109" name="AutoShape 25"/>
            <p:cNvSpPr>
              <a:spLocks noChangeAspect="1" noChangeArrowheads="1"/>
            </p:cNvSpPr>
            <p:nvPr/>
          </p:nvSpPr>
          <p:spPr bwMode="auto">
            <a:xfrm>
              <a:off x="3947" y="1173"/>
              <a:ext cx="295" cy="250"/>
            </a:xfrm>
            <a:prstGeom prst="hexagon">
              <a:avLst>
                <a:gd name="adj" fmla="val 29500"/>
                <a:gd name="vf" fmla="val 115470"/>
              </a:avLst>
            </a:prstGeom>
            <a:solidFill>
              <a:srgbClr val="33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1800"/>
            </a:p>
          </p:txBody>
        </p:sp>
        <p:sp>
          <p:nvSpPr>
            <p:cNvPr id="46110" name="AutoShape 26"/>
            <p:cNvSpPr>
              <a:spLocks noChangeAspect="1" noChangeArrowheads="1"/>
            </p:cNvSpPr>
            <p:nvPr/>
          </p:nvSpPr>
          <p:spPr bwMode="auto">
            <a:xfrm>
              <a:off x="3584" y="1389"/>
              <a:ext cx="295" cy="250"/>
            </a:xfrm>
            <a:prstGeom prst="hexagon">
              <a:avLst>
                <a:gd name="adj" fmla="val 29500"/>
                <a:gd name="vf" fmla="val 115470"/>
              </a:avLst>
            </a:prstGeom>
            <a:solidFill>
              <a:srgbClr val="33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1800"/>
            </a:p>
          </p:txBody>
        </p:sp>
        <p:sp>
          <p:nvSpPr>
            <p:cNvPr id="46111" name="Oval 27"/>
            <p:cNvSpPr>
              <a:spLocks noChangeArrowheads="1"/>
            </p:cNvSpPr>
            <p:nvPr/>
          </p:nvSpPr>
          <p:spPr bwMode="auto">
            <a:xfrm>
              <a:off x="3154" y="300"/>
              <a:ext cx="182" cy="181"/>
            </a:xfrm>
            <a:prstGeom prst="ellipse">
              <a:avLst/>
            </a:prstGeom>
            <a:solidFill>
              <a:srgbClr val="FF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1800"/>
            </a:p>
          </p:txBody>
        </p:sp>
        <p:sp>
          <p:nvSpPr>
            <p:cNvPr id="46112" name="Oval 28"/>
            <p:cNvSpPr>
              <a:spLocks noChangeArrowheads="1"/>
            </p:cNvSpPr>
            <p:nvPr/>
          </p:nvSpPr>
          <p:spPr bwMode="auto">
            <a:xfrm>
              <a:off x="3153" y="980"/>
              <a:ext cx="182" cy="181"/>
            </a:xfrm>
            <a:prstGeom prst="ellipse">
              <a:avLst/>
            </a:prstGeom>
            <a:solidFill>
              <a:srgbClr val="FF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1800"/>
            </a:p>
          </p:txBody>
        </p:sp>
        <p:sp>
          <p:nvSpPr>
            <p:cNvPr id="46113" name="Oval 29"/>
            <p:cNvSpPr>
              <a:spLocks noChangeArrowheads="1"/>
            </p:cNvSpPr>
            <p:nvPr/>
          </p:nvSpPr>
          <p:spPr bwMode="auto">
            <a:xfrm>
              <a:off x="3152" y="1660"/>
              <a:ext cx="182" cy="181"/>
            </a:xfrm>
            <a:prstGeom prst="ellipse">
              <a:avLst/>
            </a:prstGeom>
            <a:solidFill>
              <a:srgbClr val="FF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1800"/>
            </a:p>
          </p:txBody>
        </p:sp>
        <p:sp>
          <p:nvSpPr>
            <p:cNvPr id="46114" name="Oval 30"/>
            <p:cNvSpPr>
              <a:spLocks noChangeArrowheads="1"/>
            </p:cNvSpPr>
            <p:nvPr/>
          </p:nvSpPr>
          <p:spPr bwMode="auto">
            <a:xfrm>
              <a:off x="3743" y="1660"/>
              <a:ext cx="182" cy="181"/>
            </a:xfrm>
            <a:prstGeom prst="ellipse">
              <a:avLst/>
            </a:prstGeom>
            <a:solidFill>
              <a:srgbClr val="FF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1800"/>
            </a:p>
          </p:txBody>
        </p:sp>
        <p:sp>
          <p:nvSpPr>
            <p:cNvPr id="46115" name="Oval 31"/>
            <p:cNvSpPr>
              <a:spLocks noChangeArrowheads="1"/>
            </p:cNvSpPr>
            <p:nvPr/>
          </p:nvSpPr>
          <p:spPr bwMode="auto">
            <a:xfrm>
              <a:off x="4423" y="1660"/>
              <a:ext cx="182" cy="181"/>
            </a:xfrm>
            <a:prstGeom prst="ellipse">
              <a:avLst/>
            </a:prstGeom>
            <a:solidFill>
              <a:srgbClr val="FF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1800"/>
            </a:p>
          </p:txBody>
        </p:sp>
        <p:sp>
          <p:nvSpPr>
            <p:cNvPr id="46116" name="Oval 32"/>
            <p:cNvSpPr>
              <a:spLocks noChangeArrowheads="1"/>
            </p:cNvSpPr>
            <p:nvPr/>
          </p:nvSpPr>
          <p:spPr bwMode="auto">
            <a:xfrm>
              <a:off x="3156" y="618"/>
              <a:ext cx="182" cy="181"/>
            </a:xfrm>
            <a:prstGeom prst="ellipse">
              <a:avLst/>
            </a:prstGeom>
            <a:solidFill>
              <a:srgbClr val="66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1800"/>
            </a:p>
          </p:txBody>
        </p:sp>
        <p:sp>
          <p:nvSpPr>
            <p:cNvPr id="46117" name="Oval 33"/>
            <p:cNvSpPr>
              <a:spLocks noChangeArrowheads="1"/>
            </p:cNvSpPr>
            <p:nvPr/>
          </p:nvSpPr>
          <p:spPr bwMode="auto">
            <a:xfrm>
              <a:off x="3155" y="1298"/>
              <a:ext cx="182" cy="181"/>
            </a:xfrm>
            <a:prstGeom prst="ellipse">
              <a:avLst/>
            </a:prstGeom>
            <a:solidFill>
              <a:srgbClr val="66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1800"/>
            </a:p>
          </p:txBody>
        </p:sp>
        <p:sp>
          <p:nvSpPr>
            <p:cNvPr id="46118" name="Oval 34"/>
            <p:cNvSpPr>
              <a:spLocks noChangeArrowheads="1"/>
            </p:cNvSpPr>
            <p:nvPr/>
          </p:nvSpPr>
          <p:spPr bwMode="auto">
            <a:xfrm>
              <a:off x="4424" y="1252"/>
              <a:ext cx="182" cy="181"/>
            </a:xfrm>
            <a:prstGeom prst="ellipse">
              <a:avLst/>
            </a:prstGeom>
            <a:solidFill>
              <a:srgbClr val="66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1800"/>
            </a:p>
          </p:txBody>
        </p:sp>
        <p:sp>
          <p:nvSpPr>
            <p:cNvPr id="46119" name="Oval 35"/>
            <p:cNvSpPr>
              <a:spLocks noChangeArrowheads="1"/>
            </p:cNvSpPr>
            <p:nvPr/>
          </p:nvSpPr>
          <p:spPr bwMode="auto">
            <a:xfrm>
              <a:off x="4424" y="844"/>
              <a:ext cx="182" cy="181"/>
            </a:xfrm>
            <a:prstGeom prst="ellipse">
              <a:avLst/>
            </a:prstGeom>
            <a:solidFill>
              <a:srgbClr val="66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1800"/>
            </a:p>
          </p:txBody>
        </p:sp>
        <p:sp>
          <p:nvSpPr>
            <p:cNvPr id="46120" name="Oval 36"/>
            <p:cNvSpPr>
              <a:spLocks noChangeArrowheads="1"/>
            </p:cNvSpPr>
            <p:nvPr/>
          </p:nvSpPr>
          <p:spPr bwMode="auto">
            <a:xfrm>
              <a:off x="4422" y="300"/>
              <a:ext cx="182" cy="181"/>
            </a:xfrm>
            <a:prstGeom prst="ellipse">
              <a:avLst/>
            </a:prstGeom>
            <a:solidFill>
              <a:srgbClr val="66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1800"/>
            </a:p>
          </p:txBody>
        </p:sp>
        <p:sp>
          <p:nvSpPr>
            <p:cNvPr id="46121" name="Oval 37"/>
            <p:cNvSpPr>
              <a:spLocks noChangeArrowheads="1"/>
            </p:cNvSpPr>
            <p:nvPr/>
          </p:nvSpPr>
          <p:spPr bwMode="auto">
            <a:xfrm>
              <a:off x="4061" y="300"/>
              <a:ext cx="182" cy="181"/>
            </a:xfrm>
            <a:prstGeom prst="ellipse">
              <a:avLst/>
            </a:prstGeom>
            <a:solidFill>
              <a:srgbClr val="66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1800"/>
            </a:p>
          </p:txBody>
        </p:sp>
        <p:sp>
          <p:nvSpPr>
            <p:cNvPr id="46122" name="Line 38"/>
            <p:cNvSpPr>
              <a:spLocks noChangeShapeType="1"/>
            </p:cNvSpPr>
            <p:nvPr/>
          </p:nvSpPr>
          <p:spPr bwMode="auto">
            <a:xfrm>
              <a:off x="567" y="391"/>
              <a:ext cx="0" cy="313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46123" name="Line 39"/>
            <p:cNvSpPr>
              <a:spLocks noChangeShapeType="1"/>
            </p:cNvSpPr>
            <p:nvPr/>
          </p:nvSpPr>
          <p:spPr bwMode="auto">
            <a:xfrm>
              <a:off x="567" y="3521"/>
              <a:ext cx="4421"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46124" name="Arc 40"/>
            <p:cNvSpPr>
              <a:spLocks/>
            </p:cNvSpPr>
            <p:nvPr/>
          </p:nvSpPr>
          <p:spPr bwMode="auto">
            <a:xfrm flipV="1">
              <a:off x="930" y="482"/>
              <a:ext cx="3890" cy="2948"/>
            </a:xfrm>
            <a:custGeom>
              <a:avLst/>
              <a:gdLst>
                <a:gd name="T0" fmla="*/ 0 w 21545"/>
                <a:gd name="T1" fmla="*/ 0 h 21600"/>
                <a:gd name="T2" fmla="*/ 0 w 21545"/>
                <a:gd name="T3" fmla="*/ 0 h 21600"/>
                <a:gd name="T4" fmla="*/ 0 w 21545"/>
                <a:gd name="T5" fmla="*/ 0 h 21600"/>
                <a:gd name="T6" fmla="*/ 0 60000 65536"/>
                <a:gd name="T7" fmla="*/ 0 60000 65536"/>
                <a:gd name="T8" fmla="*/ 0 60000 65536"/>
              </a:gdLst>
              <a:ahLst/>
              <a:cxnLst>
                <a:cxn ang="T6">
                  <a:pos x="T0" y="T1"/>
                </a:cxn>
                <a:cxn ang="T7">
                  <a:pos x="T2" y="T3"/>
                </a:cxn>
                <a:cxn ang="T8">
                  <a:pos x="T4" y="T5"/>
                </a:cxn>
              </a:cxnLst>
              <a:rect l="0" t="0" r="r" b="b"/>
              <a:pathLst>
                <a:path w="21545" h="21600" fill="none" extrusionOk="0">
                  <a:moveTo>
                    <a:pt x="-1" y="0"/>
                  </a:moveTo>
                  <a:cubicBezTo>
                    <a:pt x="11333" y="0"/>
                    <a:pt x="20739" y="8759"/>
                    <a:pt x="21545" y="20063"/>
                  </a:cubicBezTo>
                </a:path>
                <a:path w="21545" h="21600" stroke="0" extrusionOk="0">
                  <a:moveTo>
                    <a:pt x="-1" y="0"/>
                  </a:moveTo>
                  <a:cubicBezTo>
                    <a:pt x="11333" y="0"/>
                    <a:pt x="20739" y="8759"/>
                    <a:pt x="21545" y="20063"/>
                  </a:cubicBezTo>
                  <a:lnTo>
                    <a:pt x="0" y="21600"/>
                  </a:lnTo>
                  <a:lnTo>
                    <a:pt x="-1" y="0"/>
                  </a:lnTo>
                  <a:close/>
                </a:path>
              </a:pathLst>
            </a:custGeom>
            <a:noFill/>
            <a:ln w="57150">
              <a:solidFill>
                <a:srgbClr val="CC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6125" name="Text Box 41"/>
            <p:cNvSpPr txBox="1">
              <a:spLocks noChangeArrowheads="1"/>
            </p:cNvSpPr>
            <p:nvPr/>
          </p:nvSpPr>
          <p:spPr bwMode="auto">
            <a:xfrm>
              <a:off x="1129" y="3521"/>
              <a:ext cx="4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800"/>
                <a:t>1985</a:t>
              </a:r>
            </a:p>
          </p:txBody>
        </p:sp>
        <p:sp>
          <p:nvSpPr>
            <p:cNvPr id="46126" name="Text Box 42"/>
            <p:cNvSpPr txBox="1">
              <a:spLocks noChangeArrowheads="1"/>
            </p:cNvSpPr>
            <p:nvPr/>
          </p:nvSpPr>
          <p:spPr bwMode="auto">
            <a:xfrm>
              <a:off x="1945" y="3521"/>
              <a:ext cx="4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800"/>
                <a:t>1995</a:t>
              </a:r>
            </a:p>
          </p:txBody>
        </p:sp>
        <p:sp>
          <p:nvSpPr>
            <p:cNvPr id="46127" name="Text Box 43"/>
            <p:cNvSpPr txBox="1">
              <a:spLocks noChangeArrowheads="1"/>
            </p:cNvSpPr>
            <p:nvPr/>
          </p:nvSpPr>
          <p:spPr bwMode="auto">
            <a:xfrm>
              <a:off x="2653" y="3521"/>
              <a:ext cx="4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800"/>
                <a:t>2000</a:t>
              </a:r>
            </a:p>
          </p:txBody>
        </p:sp>
        <p:sp>
          <p:nvSpPr>
            <p:cNvPr id="46128" name="Text Box 44"/>
            <p:cNvSpPr txBox="1">
              <a:spLocks noChangeArrowheads="1"/>
            </p:cNvSpPr>
            <p:nvPr/>
          </p:nvSpPr>
          <p:spPr bwMode="auto">
            <a:xfrm>
              <a:off x="3578" y="3521"/>
              <a:ext cx="4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800"/>
                <a:t>2005</a:t>
              </a:r>
            </a:p>
          </p:txBody>
        </p:sp>
        <p:sp>
          <p:nvSpPr>
            <p:cNvPr id="46129" name="Text Box 45"/>
            <p:cNvSpPr txBox="1">
              <a:spLocks noChangeArrowheads="1"/>
            </p:cNvSpPr>
            <p:nvPr/>
          </p:nvSpPr>
          <p:spPr bwMode="auto">
            <a:xfrm flipV="1">
              <a:off x="295" y="436"/>
              <a:ext cx="289" cy="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800"/>
                <a:t>Komplexität</a:t>
              </a:r>
            </a:p>
          </p:txBody>
        </p:sp>
      </p:grpSp>
      <p:pic>
        <p:nvPicPr>
          <p:cNvPr id="87086" name="Picture 46" descr="P4200822"/>
          <p:cNvPicPr>
            <a:picLocks noChangeAspect="1" noChangeArrowheads="1"/>
          </p:cNvPicPr>
          <p:nvPr/>
        </p:nvPicPr>
        <p:blipFill>
          <a:blip r:embed="rId3">
            <a:extLst>
              <a:ext uri="{28A0092B-C50C-407E-A947-70E740481C1C}">
                <a14:useLocalDpi xmlns:a14="http://schemas.microsoft.com/office/drawing/2010/main" val="0"/>
              </a:ext>
            </a:extLst>
          </a:blip>
          <a:srcRect t="13600" b="1149"/>
          <a:stretch>
            <a:fillRect/>
          </a:stretch>
        </p:blipFill>
        <p:spPr bwMode="auto">
          <a:xfrm>
            <a:off x="107950" y="188913"/>
            <a:ext cx="8839200" cy="565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87" name="Text Box 47"/>
          <p:cNvSpPr txBox="1">
            <a:spLocks noChangeArrowheads="1"/>
          </p:cNvSpPr>
          <p:nvPr/>
        </p:nvSpPr>
        <p:spPr bwMode="auto">
          <a:xfrm>
            <a:off x="395288" y="476250"/>
            <a:ext cx="4011612" cy="457200"/>
          </a:xfrm>
          <a:prstGeom prst="rect">
            <a:avLst/>
          </a:prstGeom>
          <a:solidFill>
            <a:srgbClr val="0000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2400" b="1">
                <a:solidFill>
                  <a:schemeClr val="bg1"/>
                </a:solidFill>
              </a:rPr>
              <a:t>Architektur braucht Pflege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7087"/>
                                        </p:tgtEl>
                                        <p:attrNameLst>
                                          <p:attrName>style.visibility</p:attrName>
                                        </p:attrNameLst>
                                      </p:cBhvr>
                                      <p:to>
                                        <p:strVal val="visible"/>
                                      </p:to>
                                    </p:set>
                                    <p:anim calcmode="lin" valueType="num">
                                      <p:cBhvr additive="base">
                                        <p:cTn id="7" dur="500" fill="hold"/>
                                        <p:tgtEl>
                                          <p:spTgt spid="87087"/>
                                        </p:tgtEl>
                                        <p:attrNameLst>
                                          <p:attrName>ppt_x</p:attrName>
                                        </p:attrNameLst>
                                      </p:cBhvr>
                                      <p:tavLst>
                                        <p:tav tm="0">
                                          <p:val>
                                            <p:strVal val="0-#ppt_w/2"/>
                                          </p:val>
                                        </p:tav>
                                        <p:tav tm="100000">
                                          <p:val>
                                            <p:strVal val="#ppt_x"/>
                                          </p:val>
                                        </p:tav>
                                      </p:tavLst>
                                    </p:anim>
                                    <p:anim calcmode="lin" valueType="num">
                                      <p:cBhvr additive="base">
                                        <p:cTn id="8" dur="500" fill="hold"/>
                                        <p:tgtEl>
                                          <p:spTgt spid="8708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xit" presetSubtype="4" fill="hold" nodeType="clickEffect">
                                  <p:stCondLst>
                                    <p:cond delay="0"/>
                                  </p:stCondLst>
                                  <p:childTnLst>
                                    <p:anim calcmode="lin" valueType="num">
                                      <p:cBhvr additive="base">
                                        <p:cTn id="12" dur="500"/>
                                        <p:tgtEl>
                                          <p:spTgt spid="87086"/>
                                        </p:tgtEl>
                                        <p:attrNameLst>
                                          <p:attrName>ppt_x</p:attrName>
                                        </p:attrNameLst>
                                      </p:cBhvr>
                                      <p:tavLst>
                                        <p:tav tm="0">
                                          <p:val>
                                            <p:strVal val="ppt_x"/>
                                          </p:val>
                                        </p:tav>
                                        <p:tav tm="100000">
                                          <p:val>
                                            <p:strVal val="ppt_x"/>
                                          </p:val>
                                        </p:tav>
                                      </p:tavLst>
                                    </p:anim>
                                    <p:anim calcmode="lin" valueType="num">
                                      <p:cBhvr additive="base">
                                        <p:cTn id="13" dur="500"/>
                                        <p:tgtEl>
                                          <p:spTgt spid="87086"/>
                                        </p:tgtEl>
                                        <p:attrNameLst>
                                          <p:attrName>ppt_y</p:attrName>
                                        </p:attrNameLst>
                                      </p:cBhvr>
                                      <p:tavLst>
                                        <p:tav tm="0">
                                          <p:val>
                                            <p:strVal val="ppt_y"/>
                                          </p:val>
                                        </p:tav>
                                        <p:tav tm="100000">
                                          <p:val>
                                            <p:strVal val="1+ppt_h/2"/>
                                          </p:val>
                                        </p:tav>
                                      </p:tavLst>
                                    </p:anim>
                                    <p:set>
                                      <p:cBhvr>
                                        <p:cTn id="14" dur="1" fill="hold">
                                          <p:stCondLst>
                                            <p:cond delay="499"/>
                                          </p:stCondLst>
                                        </p:cTn>
                                        <p:tgtEl>
                                          <p:spTgt spid="87086"/>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xit" presetSubtype="4" fill="hold" grpId="1" nodeType="clickEffect">
                                  <p:stCondLst>
                                    <p:cond delay="0"/>
                                  </p:stCondLst>
                                  <p:childTnLst>
                                    <p:anim calcmode="lin" valueType="num">
                                      <p:cBhvr additive="base">
                                        <p:cTn id="18" dur="500"/>
                                        <p:tgtEl>
                                          <p:spTgt spid="87087"/>
                                        </p:tgtEl>
                                        <p:attrNameLst>
                                          <p:attrName>ppt_x</p:attrName>
                                        </p:attrNameLst>
                                      </p:cBhvr>
                                      <p:tavLst>
                                        <p:tav tm="0">
                                          <p:val>
                                            <p:strVal val="ppt_x"/>
                                          </p:val>
                                        </p:tav>
                                        <p:tav tm="100000">
                                          <p:val>
                                            <p:strVal val="ppt_x"/>
                                          </p:val>
                                        </p:tav>
                                      </p:tavLst>
                                    </p:anim>
                                    <p:anim calcmode="lin" valueType="num">
                                      <p:cBhvr additive="base">
                                        <p:cTn id="19" dur="500"/>
                                        <p:tgtEl>
                                          <p:spTgt spid="87087"/>
                                        </p:tgtEl>
                                        <p:attrNameLst>
                                          <p:attrName>ppt_y</p:attrName>
                                        </p:attrNameLst>
                                      </p:cBhvr>
                                      <p:tavLst>
                                        <p:tav tm="0">
                                          <p:val>
                                            <p:strVal val="ppt_y"/>
                                          </p:val>
                                        </p:tav>
                                        <p:tav tm="100000">
                                          <p:val>
                                            <p:strVal val="1+ppt_h/2"/>
                                          </p:val>
                                        </p:tav>
                                      </p:tavLst>
                                    </p:anim>
                                    <p:set>
                                      <p:cBhvr>
                                        <p:cTn id="20" dur="1" fill="hold">
                                          <p:stCondLst>
                                            <p:cond delay="499"/>
                                          </p:stCondLst>
                                        </p:cTn>
                                        <p:tgtEl>
                                          <p:spTgt spid="87087"/>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5" presetClass="entr" presetSubtype="10" fill="hold" nodeType="clickEffect">
                                  <p:stCondLst>
                                    <p:cond delay="0"/>
                                  </p:stCondLst>
                                  <p:childTnLst>
                                    <p:set>
                                      <p:cBhvr>
                                        <p:cTn id="24" dur="1" fill="hold">
                                          <p:stCondLst>
                                            <p:cond delay="0"/>
                                          </p:stCondLst>
                                        </p:cTn>
                                        <p:tgtEl>
                                          <p:spTgt spid="87042"/>
                                        </p:tgtEl>
                                        <p:attrNameLst>
                                          <p:attrName>style.visibility</p:attrName>
                                        </p:attrNameLst>
                                      </p:cBhvr>
                                      <p:to>
                                        <p:strVal val="visible"/>
                                      </p:to>
                                    </p:set>
                                    <p:animEffect transition="in" filter="checkerboard(across)">
                                      <p:cBhvr>
                                        <p:cTn id="25" dur="500"/>
                                        <p:tgtEl>
                                          <p:spTgt spid="8704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xit" presetSubtype="4" fill="hold" grpId="2" nodeType="clickEffect">
                                  <p:stCondLst>
                                    <p:cond delay="0"/>
                                  </p:stCondLst>
                                  <p:childTnLst>
                                    <p:anim calcmode="lin" valueType="num">
                                      <p:cBhvr additive="base">
                                        <p:cTn id="29" dur="500"/>
                                        <p:tgtEl>
                                          <p:spTgt spid="87087"/>
                                        </p:tgtEl>
                                        <p:attrNameLst>
                                          <p:attrName>ppt_x</p:attrName>
                                        </p:attrNameLst>
                                      </p:cBhvr>
                                      <p:tavLst>
                                        <p:tav tm="0">
                                          <p:val>
                                            <p:strVal val="ppt_x"/>
                                          </p:val>
                                        </p:tav>
                                        <p:tav tm="100000">
                                          <p:val>
                                            <p:strVal val="ppt_x"/>
                                          </p:val>
                                        </p:tav>
                                      </p:tavLst>
                                    </p:anim>
                                    <p:anim calcmode="lin" valueType="num">
                                      <p:cBhvr additive="base">
                                        <p:cTn id="30" dur="500"/>
                                        <p:tgtEl>
                                          <p:spTgt spid="87087"/>
                                        </p:tgtEl>
                                        <p:attrNameLst>
                                          <p:attrName>ppt_y</p:attrName>
                                        </p:attrNameLst>
                                      </p:cBhvr>
                                      <p:tavLst>
                                        <p:tav tm="0">
                                          <p:val>
                                            <p:strVal val="ppt_y"/>
                                          </p:val>
                                        </p:tav>
                                        <p:tav tm="100000">
                                          <p:val>
                                            <p:strVal val="1+ppt_h/2"/>
                                          </p:val>
                                        </p:tav>
                                      </p:tavLst>
                                    </p:anim>
                                    <p:set>
                                      <p:cBhvr>
                                        <p:cTn id="31" dur="1" fill="hold">
                                          <p:stCondLst>
                                            <p:cond delay="499"/>
                                          </p:stCondLst>
                                        </p:cTn>
                                        <p:tgtEl>
                                          <p:spTgt spid="8708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87" grpId="0" animBg="1" autoUpdateAnimBg="0"/>
      <p:bldP spid="87087" grpId="1" animBg="1"/>
      <p:bldP spid="87087" grpId="2"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Fußzeilenplatzhalter 4"/>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400" dirty="0" smtClean="0"/>
              <a:t>Alternative ERP Systeme </a:t>
            </a:r>
          </a:p>
          <a:p>
            <a:pPr eaLnBrk="1" hangingPunct="1">
              <a:spcBef>
                <a:spcPct val="0"/>
              </a:spcBef>
              <a:buFontTx/>
              <a:buNone/>
            </a:pPr>
            <a:r>
              <a:rPr lang="de-DE" altLang="de-DE" sz="1400" dirty="0"/>
              <a:t>WS 2019/2020</a:t>
            </a:r>
          </a:p>
        </p:txBody>
      </p:sp>
      <p:sp>
        <p:nvSpPr>
          <p:cNvPr id="47107" name="Foliennummernplatzhalter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7120C9FD-DEFE-4F73-859F-1626D885A584}" type="slidenum">
              <a:rPr lang="de-DE" altLang="de-DE" sz="1400" smtClean="0"/>
              <a:pPr eaLnBrk="1" hangingPunct="1">
                <a:spcBef>
                  <a:spcPct val="0"/>
                </a:spcBef>
                <a:buFontTx/>
                <a:buNone/>
              </a:pPr>
              <a:t>35</a:t>
            </a:fld>
            <a:endParaRPr lang="de-DE" altLang="de-DE" sz="1400" smtClean="0"/>
          </a:p>
        </p:txBody>
      </p:sp>
      <p:grpSp>
        <p:nvGrpSpPr>
          <p:cNvPr id="89090" name="Group 2"/>
          <p:cNvGrpSpPr>
            <a:grpSpLocks/>
          </p:cNvGrpSpPr>
          <p:nvPr/>
        </p:nvGrpSpPr>
        <p:grpSpPr bwMode="auto">
          <a:xfrm>
            <a:off x="690563" y="1125538"/>
            <a:ext cx="7762875" cy="4692650"/>
            <a:chOff x="435" y="709"/>
            <a:chExt cx="4890" cy="2956"/>
          </a:xfrm>
        </p:grpSpPr>
        <p:grpSp>
          <p:nvGrpSpPr>
            <p:cNvPr id="47111" name="Group 3"/>
            <p:cNvGrpSpPr>
              <a:grpSpLocks noChangeAspect="1"/>
            </p:cNvGrpSpPr>
            <p:nvPr/>
          </p:nvGrpSpPr>
          <p:grpSpPr bwMode="auto">
            <a:xfrm>
              <a:off x="1882" y="1026"/>
              <a:ext cx="2181" cy="2312"/>
              <a:chOff x="2154" y="1435"/>
              <a:chExt cx="1454" cy="1541"/>
            </a:xfrm>
          </p:grpSpPr>
          <p:sp>
            <p:nvSpPr>
              <p:cNvPr id="47118" name="Rectangle 4"/>
              <p:cNvSpPr>
                <a:spLocks noChangeAspect="1" noChangeArrowheads="1"/>
              </p:cNvSpPr>
              <p:nvPr/>
            </p:nvSpPr>
            <p:spPr bwMode="auto">
              <a:xfrm>
                <a:off x="2246" y="1525"/>
                <a:ext cx="1270" cy="136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1800"/>
              </a:p>
            </p:txBody>
          </p:sp>
          <p:sp>
            <p:nvSpPr>
              <p:cNvPr id="47119" name="AutoShape 5"/>
              <p:cNvSpPr>
                <a:spLocks noChangeAspect="1" noChangeArrowheads="1"/>
              </p:cNvSpPr>
              <p:nvPr/>
            </p:nvSpPr>
            <p:spPr bwMode="auto">
              <a:xfrm>
                <a:off x="2496" y="1888"/>
                <a:ext cx="590" cy="499"/>
              </a:xfrm>
              <a:prstGeom prst="hexagon">
                <a:avLst>
                  <a:gd name="adj" fmla="val 29559"/>
                  <a:gd name="vf" fmla="val 115470"/>
                </a:avLst>
              </a:prstGeom>
              <a:solidFill>
                <a:srgbClr val="00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1800"/>
              </a:p>
            </p:txBody>
          </p:sp>
          <p:sp>
            <p:nvSpPr>
              <p:cNvPr id="47120" name="AutoShape 6"/>
              <p:cNvSpPr>
                <a:spLocks noChangeAspect="1" noChangeArrowheads="1"/>
              </p:cNvSpPr>
              <p:nvPr/>
            </p:nvSpPr>
            <p:spPr bwMode="auto">
              <a:xfrm>
                <a:off x="2632" y="1571"/>
                <a:ext cx="295" cy="250"/>
              </a:xfrm>
              <a:prstGeom prst="hexagon">
                <a:avLst>
                  <a:gd name="adj" fmla="val 29500"/>
                  <a:gd name="vf" fmla="val 115470"/>
                </a:avLst>
              </a:prstGeom>
              <a:solidFill>
                <a:srgbClr val="00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1800"/>
              </a:p>
            </p:txBody>
          </p:sp>
          <p:sp>
            <p:nvSpPr>
              <p:cNvPr id="47121" name="AutoShape 7"/>
              <p:cNvSpPr>
                <a:spLocks noChangeAspect="1" noChangeArrowheads="1"/>
              </p:cNvSpPr>
              <p:nvPr/>
            </p:nvSpPr>
            <p:spPr bwMode="auto">
              <a:xfrm>
                <a:off x="3040" y="1797"/>
                <a:ext cx="295" cy="250"/>
              </a:xfrm>
              <a:prstGeom prst="hexagon">
                <a:avLst>
                  <a:gd name="adj" fmla="val 29500"/>
                  <a:gd name="vf" fmla="val 115470"/>
                </a:avLst>
              </a:prstGeom>
              <a:solidFill>
                <a:srgbClr val="00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1800"/>
              </a:p>
            </p:txBody>
          </p:sp>
          <p:sp>
            <p:nvSpPr>
              <p:cNvPr id="47122" name="AutoShape 8"/>
              <p:cNvSpPr>
                <a:spLocks noChangeAspect="1" noChangeArrowheads="1"/>
              </p:cNvSpPr>
              <p:nvPr/>
            </p:nvSpPr>
            <p:spPr bwMode="auto">
              <a:xfrm>
                <a:off x="3040" y="2262"/>
                <a:ext cx="295" cy="250"/>
              </a:xfrm>
              <a:prstGeom prst="hexagon">
                <a:avLst>
                  <a:gd name="adj" fmla="val 29500"/>
                  <a:gd name="vf" fmla="val 115470"/>
                </a:avLst>
              </a:prstGeom>
              <a:solidFill>
                <a:srgbClr val="00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1800"/>
              </a:p>
            </p:txBody>
          </p:sp>
          <p:sp>
            <p:nvSpPr>
              <p:cNvPr id="47123" name="AutoShape 9"/>
              <p:cNvSpPr>
                <a:spLocks noChangeAspect="1" noChangeArrowheads="1"/>
              </p:cNvSpPr>
              <p:nvPr/>
            </p:nvSpPr>
            <p:spPr bwMode="auto">
              <a:xfrm>
                <a:off x="2677" y="2478"/>
                <a:ext cx="295" cy="250"/>
              </a:xfrm>
              <a:prstGeom prst="hexagon">
                <a:avLst>
                  <a:gd name="adj" fmla="val 29500"/>
                  <a:gd name="vf" fmla="val 115470"/>
                </a:avLst>
              </a:prstGeom>
              <a:solidFill>
                <a:srgbClr val="00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1800"/>
              </a:p>
            </p:txBody>
          </p:sp>
          <p:sp>
            <p:nvSpPr>
              <p:cNvPr id="47124" name="AutoShape 10"/>
              <p:cNvSpPr>
                <a:spLocks noChangeAspect="1" noChangeArrowheads="1"/>
              </p:cNvSpPr>
              <p:nvPr/>
            </p:nvSpPr>
            <p:spPr bwMode="auto">
              <a:xfrm>
                <a:off x="2405" y="1934"/>
                <a:ext cx="590" cy="499"/>
              </a:xfrm>
              <a:prstGeom prst="hexagon">
                <a:avLst>
                  <a:gd name="adj" fmla="val 29559"/>
                  <a:gd name="vf" fmla="val 115470"/>
                </a:avLst>
              </a:prstGeom>
              <a:solidFill>
                <a:srgbClr val="33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de-DE" altLang="de-DE" sz="1800"/>
                  <a:t>„NextGen“</a:t>
                </a:r>
              </a:p>
            </p:txBody>
          </p:sp>
          <p:sp>
            <p:nvSpPr>
              <p:cNvPr id="47125" name="AutoShape 11"/>
              <p:cNvSpPr>
                <a:spLocks noChangeAspect="1" noChangeArrowheads="1"/>
              </p:cNvSpPr>
              <p:nvPr/>
            </p:nvSpPr>
            <p:spPr bwMode="auto">
              <a:xfrm>
                <a:off x="2541" y="1617"/>
                <a:ext cx="295" cy="250"/>
              </a:xfrm>
              <a:prstGeom prst="hexagon">
                <a:avLst>
                  <a:gd name="adj" fmla="val 29500"/>
                  <a:gd name="vf" fmla="val 115470"/>
                </a:avLst>
              </a:prstGeom>
              <a:solidFill>
                <a:srgbClr val="33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1800"/>
              </a:p>
            </p:txBody>
          </p:sp>
          <p:sp>
            <p:nvSpPr>
              <p:cNvPr id="47126" name="AutoShape 12"/>
              <p:cNvSpPr>
                <a:spLocks noChangeAspect="1" noChangeArrowheads="1"/>
              </p:cNvSpPr>
              <p:nvPr/>
            </p:nvSpPr>
            <p:spPr bwMode="auto">
              <a:xfrm>
                <a:off x="2949" y="1843"/>
                <a:ext cx="295" cy="250"/>
              </a:xfrm>
              <a:prstGeom prst="hexagon">
                <a:avLst>
                  <a:gd name="adj" fmla="val 29500"/>
                  <a:gd name="vf" fmla="val 115470"/>
                </a:avLst>
              </a:prstGeom>
              <a:solidFill>
                <a:srgbClr val="33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1800"/>
              </a:p>
            </p:txBody>
          </p:sp>
          <p:sp>
            <p:nvSpPr>
              <p:cNvPr id="47127" name="AutoShape 13"/>
              <p:cNvSpPr>
                <a:spLocks noChangeAspect="1" noChangeArrowheads="1"/>
              </p:cNvSpPr>
              <p:nvPr/>
            </p:nvSpPr>
            <p:spPr bwMode="auto">
              <a:xfrm>
                <a:off x="2949" y="2308"/>
                <a:ext cx="295" cy="250"/>
              </a:xfrm>
              <a:prstGeom prst="hexagon">
                <a:avLst>
                  <a:gd name="adj" fmla="val 29500"/>
                  <a:gd name="vf" fmla="val 115470"/>
                </a:avLst>
              </a:prstGeom>
              <a:solidFill>
                <a:srgbClr val="33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1800"/>
              </a:p>
            </p:txBody>
          </p:sp>
          <p:sp>
            <p:nvSpPr>
              <p:cNvPr id="47128" name="AutoShape 14"/>
              <p:cNvSpPr>
                <a:spLocks noChangeAspect="1" noChangeArrowheads="1"/>
              </p:cNvSpPr>
              <p:nvPr/>
            </p:nvSpPr>
            <p:spPr bwMode="auto">
              <a:xfrm>
                <a:off x="2586" y="2524"/>
                <a:ext cx="295" cy="250"/>
              </a:xfrm>
              <a:prstGeom prst="hexagon">
                <a:avLst>
                  <a:gd name="adj" fmla="val 29500"/>
                  <a:gd name="vf" fmla="val 115470"/>
                </a:avLst>
              </a:prstGeom>
              <a:solidFill>
                <a:srgbClr val="33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1800"/>
              </a:p>
            </p:txBody>
          </p:sp>
          <p:sp>
            <p:nvSpPr>
              <p:cNvPr id="47129" name="Oval 15"/>
              <p:cNvSpPr>
                <a:spLocks noChangeAspect="1" noChangeArrowheads="1"/>
              </p:cNvSpPr>
              <p:nvPr/>
            </p:nvSpPr>
            <p:spPr bwMode="auto">
              <a:xfrm>
                <a:off x="2156" y="1435"/>
                <a:ext cx="182" cy="181"/>
              </a:xfrm>
              <a:prstGeom prst="ellipse">
                <a:avLst/>
              </a:prstGeom>
              <a:solidFill>
                <a:srgbClr val="FF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1800"/>
              </a:p>
            </p:txBody>
          </p:sp>
          <p:sp>
            <p:nvSpPr>
              <p:cNvPr id="47130" name="Oval 16"/>
              <p:cNvSpPr>
                <a:spLocks noChangeAspect="1" noChangeArrowheads="1"/>
              </p:cNvSpPr>
              <p:nvPr/>
            </p:nvSpPr>
            <p:spPr bwMode="auto">
              <a:xfrm>
                <a:off x="2155" y="2115"/>
                <a:ext cx="182" cy="181"/>
              </a:xfrm>
              <a:prstGeom prst="ellipse">
                <a:avLst/>
              </a:prstGeom>
              <a:solidFill>
                <a:srgbClr val="FF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1800"/>
              </a:p>
            </p:txBody>
          </p:sp>
          <p:sp>
            <p:nvSpPr>
              <p:cNvPr id="47131" name="Oval 17"/>
              <p:cNvSpPr>
                <a:spLocks noChangeAspect="1" noChangeArrowheads="1"/>
              </p:cNvSpPr>
              <p:nvPr/>
            </p:nvSpPr>
            <p:spPr bwMode="auto">
              <a:xfrm>
                <a:off x="2154" y="2795"/>
                <a:ext cx="182" cy="181"/>
              </a:xfrm>
              <a:prstGeom prst="ellipse">
                <a:avLst/>
              </a:prstGeom>
              <a:solidFill>
                <a:srgbClr val="FF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1800"/>
              </a:p>
            </p:txBody>
          </p:sp>
          <p:sp>
            <p:nvSpPr>
              <p:cNvPr id="47132" name="Oval 18"/>
              <p:cNvSpPr>
                <a:spLocks noChangeAspect="1" noChangeArrowheads="1"/>
              </p:cNvSpPr>
              <p:nvPr/>
            </p:nvSpPr>
            <p:spPr bwMode="auto">
              <a:xfrm>
                <a:off x="2745" y="2795"/>
                <a:ext cx="182" cy="181"/>
              </a:xfrm>
              <a:prstGeom prst="ellipse">
                <a:avLst/>
              </a:prstGeom>
              <a:solidFill>
                <a:srgbClr val="FF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1800"/>
              </a:p>
            </p:txBody>
          </p:sp>
          <p:sp>
            <p:nvSpPr>
              <p:cNvPr id="47133" name="Oval 19"/>
              <p:cNvSpPr>
                <a:spLocks noChangeAspect="1" noChangeArrowheads="1"/>
              </p:cNvSpPr>
              <p:nvPr/>
            </p:nvSpPr>
            <p:spPr bwMode="auto">
              <a:xfrm>
                <a:off x="3425" y="2795"/>
                <a:ext cx="182" cy="181"/>
              </a:xfrm>
              <a:prstGeom prst="ellipse">
                <a:avLst/>
              </a:prstGeom>
              <a:solidFill>
                <a:srgbClr val="FF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1800"/>
              </a:p>
            </p:txBody>
          </p:sp>
          <p:sp>
            <p:nvSpPr>
              <p:cNvPr id="47134" name="Oval 20"/>
              <p:cNvSpPr>
                <a:spLocks noChangeAspect="1" noChangeArrowheads="1"/>
              </p:cNvSpPr>
              <p:nvPr/>
            </p:nvSpPr>
            <p:spPr bwMode="auto">
              <a:xfrm>
                <a:off x="2158" y="1753"/>
                <a:ext cx="182" cy="181"/>
              </a:xfrm>
              <a:prstGeom prst="ellipse">
                <a:avLst/>
              </a:prstGeom>
              <a:solidFill>
                <a:srgbClr val="66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1800"/>
              </a:p>
            </p:txBody>
          </p:sp>
          <p:sp>
            <p:nvSpPr>
              <p:cNvPr id="47135" name="Oval 21"/>
              <p:cNvSpPr>
                <a:spLocks noChangeAspect="1" noChangeArrowheads="1"/>
              </p:cNvSpPr>
              <p:nvPr/>
            </p:nvSpPr>
            <p:spPr bwMode="auto">
              <a:xfrm>
                <a:off x="2157" y="2433"/>
                <a:ext cx="182" cy="181"/>
              </a:xfrm>
              <a:prstGeom prst="ellipse">
                <a:avLst/>
              </a:prstGeom>
              <a:solidFill>
                <a:srgbClr val="66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1800"/>
              </a:p>
            </p:txBody>
          </p:sp>
          <p:sp>
            <p:nvSpPr>
              <p:cNvPr id="47136" name="Oval 22"/>
              <p:cNvSpPr>
                <a:spLocks noChangeAspect="1" noChangeArrowheads="1"/>
              </p:cNvSpPr>
              <p:nvPr/>
            </p:nvSpPr>
            <p:spPr bwMode="auto">
              <a:xfrm>
                <a:off x="3426" y="2387"/>
                <a:ext cx="182" cy="181"/>
              </a:xfrm>
              <a:prstGeom prst="ellipse">
                <a:avLst/>
              </a:prstGeom>
              <a:solidFill>
                <a:srgbClr val="66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1800"/>
              </a:p>
            </p:txBody>
          </p:sp>
          <p:sp>
            <p:nvSpPr>
              <p:cNvPr id="47137" name="Oval 23"/>
              <p:cNvSpPr>
                <a:spLocks noChangeAspect="1" noChangeArrowheads="1"/>
              </p:cNvSpPr>
              <p:nvPr/>
            </p:nvSpPr>
            <p:spPr bwMode="auto">
              <a:xfrm>
                <a:off x="3426" y="1979"/>
                <a:ext cx="182" cy="181"/>
              </a:xfrm>
              <a:prstGeom prst="ellipse">
                <a:avLst/>
              </a:prstGeom>
              <a:solidFill>
                <a:srgbClr val="66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1800"/>
              </a:p>
            </p:txBody>
          </p:sp>
          <p:sp>
            <p:nvSpPr>
              <p:cNvPr id="47138" name="Oval 24"/>
              <p:cNvSpPr>
                <a:spLocks noChangeAspect="1" noChangeArrowheads="1"/>
              </p:cNvSpPr>
              <p:nvPr/>
            </p:nvSpPr>
            <p:spPr bwMode="auto">
              <a:xfrm>
                <a:off x="3424" y="1435"/>
                <a:ext cx="182" cy="181"/>
              </a:xfrm>
              <a:prstGeom prst="ellipse">
                <a:avLst/>
              </a:prstGeom>
              <a:solidFill>
                <a:srgbClr val="66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1800"/>
              </a:p>
            </p:txBody>
          </p:sp>
          <p:sp>
            <p:nvSpPr>
              <p:cNvPr id="47139" name="Oval 25"/>
              <p:cNvSpPr>
                <a:spLocks noChangeAspect="1" noChangeArrowheads="1"/>
              </p:cNvSpPr>
              <p:nvPr/>
            </p:nvSpPr>
            <p:spPr bwMode="auto">
              <a:xfrm>
                <a:off x="3063" y="1435"/>
                <a:ext cx="182" cy="181"/>
              </a:xfrm>
              <a:prstGeom prst="ellipse">
                <a:avLst/>
              </a:prstGeom>
              <a:solidFill>
                <a:srgbClr val="66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1800"/>
              </a:p>
            </p:txBody>
          </p:sp>
        </p:grpSp>
        <p:sp>
          <p:nvSpPr>
            <p:cNvPr id="47112" name="Text Box 26"/>
            <p:cNvSpPr txBox="1">
              <a:spLocks noChangeArrowheads="1"/>
            </p:cNvSpPr>
            <p:nvPr/>
          </p:nvSpPr>
          <p:spPr bwMode="auto">
            <a:xfrm>
              <a:off x="4043" y="709"/>
              <a:ext cx="118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800"/>
                <a:t>Unterschiedliche</a:t>
              </a:r>
            </a:p>
            <a:p>
              <a:pPr eaLnBrk="1" hangingPunct="1">
                <a:spcBef>
                  <a:spcPct val="0"/>
                </a:spcBef>
                <a:buFontTx/>
                <a:buNone/>
              </a:pPr>
              <a:r>
                <a:rPr lang="de-DE" altLang="de-DE" sz="1800"/>
                <a:t>Datenmodelle</a:t>
              </a:r>
            </a:p>
          </p:txBody>
        </p:sp>
        <p:sp>
          <p:nvSpPr>
            <p:cNvPr id="47113" name="Text Box 27"/>
            <p:cNvSpPr txBox="1">
              <a:spLocks noChangeArrowheads="1"/>
            </p:cNvSpPr>
            <p:nvPr/>
          </p:nvSpPr>
          <p:spPr bwMode="auto">
            <a:xfrm>
              <a:off x="4195" y="3261"/>
              <a:ext cx="102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800"/>
                <a:t>Eigene Server</a:t>
              </a:r>
            </a:p>
          </p:txBody>
        </p:sp>
        <p:sp>
          <p:nvSpPr>
            <p:cNvPr id="47114" name="Text Box 28"/>
            <p:cNvSpPr txBox="1">
              <a:spLocks noChangeArrowheads="1"/>
            </p:cNvSpPr>
            <p:nvPr/>
          </p:nvSpPr>
          <p:spPr bwMode="auto">
            <a:xfrm>
              <a:off x="435" y="3261"/>
              <a:ext cx="122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800"/>
                <a:t>Unterschiedliche </a:t>
              </a:r>
            </a:p>
            <a:p>
              <a:pPr eaLnBrk="1" hangingPunct="1">
                <a:spcBef>
                  <a:spcPct val="0"/>
                </a:spcBef>
                <a:buFontTx/>
                <a:buNone/>
              </a:pPr>
              <a:r>
                <a:rPr lang="de-DE" altLang="de-DE" sz="1800"/>
                <a:t>User Interfaces</a:t>
              </a:r>
            </a:p>
          </p:txBody>
        </p:sp>
        <p:sp>
          <p:nvSpPr>
            <p:cNvPr id="47115" name="Text Box 29"/>
            <p:cNvSpPr txBox="1">
              <a:spLocks noChangeArrowheads="1"/>
            </p:cNvSpPr>
            <p:nvPr/>
          </p:nvSpPr>
          <p:spPr bwMode="auto">
            <a:xfrm>
              <a:off x="435" y="799"/>
              <a:ext cx="94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800"/>
                <a:t>Redundante </a:t>
              </a:r>
            </a:p>
            <a:p>
              <a:pPr eaLnBrk="1" hangingPunct="1">
                <a:spcBef>
                  <a:spcPct val="0"/>
                </a:spcBef>
                <a:buFontTx/>
                <a:buNone/>
              </a:pPr>
              <a:r>
                <a:rPr lang="de-DE" altLang="de-DE" sz="1800"/>
                <a:t>Funktionen</a:t>
              </a:r>
            </a:p>
          </p:txBody>
        </p:sp>
        <p:sp>
          <p:nvSpPr>
            <p:cNvPr id="47116" name="Text Box 30"/>
            <p:cNvSpPr txBox="1">
              <a:spLocks noChangeArrowheads="1"/>
            </p:cNvSpPr>
            <p:nvPr/>
          </p:nvSpPr>
          <p:spPr bwMode="auto">
            <a:xfrm>
              <a:off x="435" y="1933"/>
              <a:ext cx="122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800"/>
                <a:t>Unterschiedliche </a:t>
              </a:r>
            </a:p>
            <a:p>
              <a:pPr eaLnBrk="1" hangingPunct="1">
                <a:spcBef>
                  <a:spcPct val="0"/>
                </a:spcBef>
                <a:buFontTx/>
                <a:buNone/>
              </a:pPr>
              <a:r>
                <a:rPr lang="de-DE" altLang="de-DE" sz="1800"/>
                <a:t>Software Logistik</a:t>
              </a:r>
            </a:p>
          </p:txBody>
        </p:sp>
        <p:sp>
          <p:nvSpPr>
            <p:cNvPr id="47117" name="Text Box 31"/>
            <p:cNvSpPr txBox="1">
              <a:spLocks noChangeArrowheads="1"/>
            </p:cNvSpPr>
            <p:nvPr/>
          </p:nvSpPr>
          <p:spPr bwMode="auto">
            <a:xfrm>
              <a:off x="4105" y="1933"/>
              <a:ext cx="122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800"/>
                <a:t>Unterschiedliche </a:t>
              </a:r>
            </a:p>
            <a:p>
              <a:pPr eaLnBrk="1" hangingPunct="1">
                <a:spcBef>
                  <a:spcPct val="0"/>
                </a:spcBef>
                <a:buFontTx/>
                <a:buNone/>
              </a:pPr>
              <a:r>
                <a:rPr lang="de-DE" altLang="de-DE" sz="1800"/>
                <a:t>Administration</a:t>
              </a:r>
            </a:p>
          </p:txBody>
        </p:sp>
      </p:grpSp>
      <p:pic>
        <p:nvPicPr>
          <p:cNvPr id="89120" name="Picture 32" descr="IMGA0774"/>
          <p:cNvPicPr>
            <a:picLocks noChangeAspect="1" noChangeArrowheads="1"/>
          </p:cNvPicPr>
          <p:nvPr/>
        </p:nvPicPr>
        <p:blipFill>
          <a:blip r:embed="rId3">
            <a:lum bright="12000"/>
            <a:extLst>
              <a:ext uri="{28A0092B-C50C-407E-A947-70E740481C1C}">
                <a14:useLocalDpi xmlns:a14="http://schemas.microsoft.com/office/drawing/2010/main" val="0"/>
              </a:ext>
            </a:extLst>
          </a:blip>
          <a:srcRect t="13116"/>
          <a:stretch>
            <a:fillRect/>
          </a:stretch>
        </p:blipFill>
        <p:spPr bwMode="auto">
          <a:xfrm>
            <a:off x="152400" y="188913"/>
            <a:ext cx="8839200" cy="560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21" name="Text Box 33"/>
          <p:cNvSpPr txBox="1">
            <a:spLocks noChangeArrowheads="1"/>
          </p:cNvSpPr>
          <p:nvPr/>
        </p:nvSpPr>
        <p:spPr bwMode="auto">
          <a:xfrm>
            <a:off x="395288" y="333375"/>
            <a:ext cx="3195637" cy="457200"/>
          </a:xfrm>
          <a:prstGeom prst="rect">
            <a:avLst/>
          </a:prstGeom>
          <a:solidFill>
            <a:srgbClr val="0000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2400" b="1">
                <a:solidFill>
                  <a:schemeClr val="bg1"/>
                </a:solidFill>
              </a:rPr>
              <a:t>Wo ist das Problem?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9121"/>
                                        </p:tgtEl>
                                        <p:attrNameLst>
                                          <p:attrName>style.visibility</p:attrName>
                                        </p:attrNameLst>
                                      </p:cBhvr>
                                      <p:to>
                                        <p:strVal val="visible"/>
                                      </p:to>
                                    </p:set>
                                    <p:anim calcmode="lin" valueType="num">
                                      <p:cBhvr additive="base">
                                        <p:cTn id="7" dur="500" fill="hold"/>
                                        <p:tgtEl>
                                          <p:spTgt spid="89121"/>
                                        </p:tgtEl>
                                        <p:attrNameLst>
                                          <p:attrName>ppt_x</p:attrName>
                                        </p:attrNameLst>
                                      </p:cBhvr>
                                      <p:tavLst>
                                        <p:tav tm="0">
                                          <p:val>
                                            <p:strVal val="0-#ppt_w/2"/>
                                          </p:val>
                                        </p:tav>
                                        <p:tav tm="100000">
                                          <p:val>
                                            <p:strVal val="#ppt_x"/>
                                          </p:val>
                                        </p:tav>
                                      </p:tavLst>
                                    </p:anim>
                                    <p:anim calcmode="lin" valueType="num">
                                      <p:cBhvr additive="base">
                                        <p:cTn id="8" dur="500" fill="hold"/>
                                        <p:tgtEl>
                                          <p:spTgt spid="8912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xit" presetSubtype="4" fill="hold" nodeType="clickEffect">
                                  <p:stCondLst>
                                    <p:cond delay="0"/>
                                  </p:stCondLst>
                                  <p:childTnLst>
                                    <p:anim calcmode="lin" valueType="num">
                                      <p:cBhvr additive="base">
                                        <p:cTn id="12" dur="500"/>
                                        <p:tgtEl>
                                          <p:spTgt spid="89120"/>
                                        </p:tgtEl>
                                        <p:attrNameLst>
                                          <p:attrName>ppt_x</p:attrName>
                                        </p:attrNameLst>
                                      </p:cBhvr>
                                      <p:tavLst>
                                        <p:tav tm="0">
                                          <p:val>
                                            <p:strVal val="ppt_x"/>
                                          </p:val>
                                        </p:tav>
                                        <p:tav tm="100000">
                                          <p:val>
                                            <p:strVal val="ppt_x"/>
                                          </p:val>
                                        </p:tav>
                                      </p:tavLst>
                                    </p:anim>
                                    <p:anim calcmode="lin" valueType="num">
                                      <p:cBhvr additive="base">
                                        <p:cTn id="13" dur="500"/>
                                        <p:tgtEl>
                                          <p:spTgt spid="89120"/>
                                        </p:tgtEl>
                                        <p:attrNameLst>
                                          <p:attrName>ppt_y</p:attrName>
                                        </p:attrNameLst>
                                      </p:cBhvr>
                                      <p:tavLst>
                                        <p:tav tm="0">
                                          <p:val>
                                            <p:strVal val="ppt_y"/>
                                          </p:val>
                                        </p:tav>
                                        <p:tav tm="100000">
                                          <p:val>
                                            <p:strVal val="1+ppt_h/2"/>
                                          </p:val>
                                        </p:tav>
                                      </p:tavLst>
                                    </p:anim>
                                    <p:set>
                                      <p:cBhvr>
                                        <p:cTn id="14" dur="1" fill="hold">
                                          <p:stCondLst>
                                            <p:cond delay="499"/>
                                          </p:stCondLst>
                                        </p:cTn>
                                        <p:tgtEl>
                                          <p:spTgt spid="89120"/>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xit" presetSubtype="4" fill="hold" grpId="1" nodeType="clickEffect">
                                  <p:stCondLst>
                                    <p:cond delay="0"/>
                                  </p:stCondLst>
                                  <p:childTnLst>
                                    <p:anim calcmode="lin" valueType="num">
                                      <p:cBhvr additive="base">
                                        <p:cTn id="18" dur="500"/>
                                        <p:tgtEl>
                                          <p:spTgt spid="89121"/>
                                        </p:tgtEl>
                                        <p:attrNameLst>
                                          <p:attrName>ppt_x</p:attrName>
                                        </p:attrNameLst>
                                      </p:cBhvr>
                                      <p:tavLst>
                                        <p:tav tm="0">
                                          <p:val>
                                            <p:strVal val="ppt_x"/>
                                          </p:val>
                                        </p:tav>
                                        <p:tav tm="100000">
                                          <p:val>
                                            <p:strVal val="ppt_x"/>
                                          </p:val>
                                        </p:tav>
                                      </p:tavLst>
                                    </p:anim>
                                    <p:anim calcmode="lin" valueType="num">
                                      <p:cBhvr additive="base">
                                        <p:cTn id="19" dur="500"/>
                                        <p:tgtEl>
                                          <p:spTgt spid="89121"/>
                                        </p:tgtEl>
                                        <p:attrNameLst>
                                          <p:attrName>ppt_y</p:attrName>
                                        </p:attrNameLst>
                                      </p:cBhvr>
                                      <p:tavLst>
                                        <p:tav tm="0">
                                          <p:val>
                                            <p:strVal val="ppt_y"/>
                                          </p:val>
                                        </p:tav>
                                        <p:tav tm="100000">
                                          <p:val>
                                            <p:strVal val="1+ppt_h/2"/>
                                          </p:val>
                                        </p:tav>
                                      </p:tavLst>
                                    </p:anim>
                                    <p:set>
                                      <p:cBhvr>
                                        <p:cTn id="20" dur="1" fill="hold">
                                          <p:stCondLst>
                                            <p:cond delay="499"/>
                                          </p:stCondLst>
                                        </p:cTn>
                                        <p:tgtEl>
                                          <p:spTgt spid="89121"/>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89090"/>
                                        </p:tgtEl>
                                        <p:attrNameLst>
                                          <p:attrName>style.visibility</p:attrName>
                                        </p:attrNameLst>
                                      </p:cBhvr>
                                      <p:to>
                                        <p:strVal val="visible"/>
                                      </p:to>
                                    </p:set>
                                    <p:animEffect transition="in" filter="blinds(horizontal)">
                                      <p:cBhvr>
                                        <p:cTn id="25" dur="500"/>
                                        <p:tgtEl>
                                          <p:spTgt spid="890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121" grpId="0" animBg="1" autoUpdateAnimBg="0"/>
      <p:bldP spid="89121"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Foliennummernplatzhalter 3"/>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052B4660-4077-493B-8E2E-FE11F3A380CB}" type="slidenum">
              <a:rPr lang="de-DE" altLang="de-DE" sz="1400" smtClean="0"/>
              <a:pPr eaLnBrk="1" hangingPunct="1">
                <a:spcBef>
                  <a:spcPct val="0"/>
                </a:spcBef>
                <a:buFontTx/>
                <a:buNone/>
              </a:pPr>
              <a:t>36</a:t>
            </a:fld>
            <a:endParaRPr lang="de-DE" altLang="de-DE" sz="1400" dirty="0" smtClean="0"/>
          </a:p>
        </p:txBody>
      </p:sp>
      <p:grpSp>
        <p:nvGrpSpPr>
          <p:cNvPr id="147458" name="Group 2"/>
          <p:cNvGrpSpPr>
            <a:grpSpLocks/>
          </p:cNvGrpSpPr>
          <p:nvPr/>
        </p:nvGrpSpPr>
        <p:grpSpPr bwMode="auto">
          <a:xfrm>
            <a:off x="34925" y="404813"/>
            <a:ext cx="9144000" cy="5562600"/>
            <a:chOff x="22" y="255"/>
            <a:chExt cx="5760" cy="3504"/>
          </a:xfrm>
        </p:grpSpPr>
        <p:sp>
          <p:nvSpPr>
            <p:cNvPr id="48155" name="Rectangle 3"/>
            <p:cNvSpPr>
              <a:spLocks noChangeArrowheads="1"/>
            </p:cNvSpPr>
            <p:nvPr/>
          </p:nvSpPr>
          <p:spPr bwMode="auto">
            <a:xfrm>
              <a:off x="22" y="255"/>
              <a:ext cx="5760" cy="3493"/>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endParaRPr lang="de-DE" altLang="de-DE" sz="2400">
                <a:latin typeface="Times New Roman" pitchFamily="18" charset="0"/>
              </a:endParaRPr>
            </a:p>
          </p:txBody>
        </p:sp>
        <p:sp>
          <p:nvSpPr>
            <p:cNvPr id="48156" name="Rectangle 4"/>
            <p:cNvSpPr>
              <a:spLocks noChangeArrowheads="1"/>
            </p:cNvSpPr>
            <p:nvPr/>
          </p:nvSpPr>
          <p:spPr bwMode="auto">
            <a:xfrm>
              <a:off x="106" y="1167"/>
              <a:ext cx="5541" cy="2448"/>
            </a:xfrm>
            <a:prstGeom prst="rect">
              <a:avLst/>
            </a:prstGeom>
            <a:solidFill>
              <a:srgbClr val="9C7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2000"/>
            </a:p>
          </p:txBody>
        </p:sp>
        <p:sp>
          <p:nvSpPr>
            <p:cNvPr id="48157" name="Freeform 5"/>
            <p:cNvSpPr>
              <a:spLocks/>
            </p:cNvSpPr>
            <p:nvPr/>
          </p:nvSpPr>
          <p:spPr bwMode="auto">
            <a:xfrm>
              <a:off x="128" y="2039"/>
              <a:ext cx="5474" cy="1353"/>
            </a:xfrm>
            <a:custGeom>
              <a:avLst/>
              <a:gdLst>
                <a:gd name="T0" fmla="*/ 0 w 5598"/>
                <a:gd name="T1" fmla="*/ 554 h 1353"/>
                <a:gd name="T2" fmla="*/ 0 w 5598"/>
                <a:gd name="T3" fmla="*/ 1353 h 1353"/>
                <a:gd name="T4" fmla="*/ 4184 w 5598"/>
                <a:gd name="T5" fmla="*/ 1353 h 1353"/>
                <a:gd name="T6" fmla="*/ 4184 w 5598"/>
                <a:gd name="T7" fmla="*/ 246 h 1353"/>
                <a:gd name="T8" fmla="*/ 2621 w 5598"/>
                <a:gd name="T9" fmla="*/ 246 h 1353"/>
                <a:gd name="T10" fmla="*/ 2621 w 5598"/>
                <a:gd name="T11" fmla="*/ 0 h 1353"/>
                <a:gd name="T12" fmla="*/ 2023 w 5598"/>
                <a:gd name="T13" fmla="*/ 1 h 1353"/>
                <a:gd name="T14" fmla="*/ 2023 w 5598"/>
                <a:gd name="T15" fmla="*/ 554 h 1353"/>
                <a:gd name="T16" fmla="*/ 0 w 5598"/>
                <a:gd name="T17" fmla="*/ 554 h 13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598" h="1353">
                  <a:moveTo>
                    <a:pt x="0" y="554"/>
                  </a:moveTo>
                  <a:lnTo>
                    <a:pt x="0" y="1353"/>
                  </a:lnTo>
                  <a:lnTo>
                    <a:pt x="5598" y="1353"/>
                  </a:lnTo>
                  <a:lnTo>
                    <a:pt x="5598" y="246"/>
                  </a:lnTo>
                  <a:lnTo>
                    <a:pt x="3506" y="246"/>
                  </a:lnTo>
                  <a:lnTo>
                    <a:pt x="3506" y="0"/>
                  </a:lnTo>
                  <a:lnTo>
                    <a:pt x="2707" y="1"/>
                  </a:lnTo>
                  <a:lnTo>
                    <a:pt x="2707" y="554"/>
                  </a:lnTo>
                  <a:lnTo>
                    <a:pt x="0" y="554"/>
                  </a:lnTo>
                  <a:close/>
                </a:path>
              </a:pathLst>
            </a:custGeom>
            <a:solidFill>
              <a:srgbClr val="FF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48158" name="Freeform 6"/>
            <p:cNvSpPr>
              <a:spLocks/>
            </p:cNvSpPr>
            <p:nvPr/>
          </p:nvSpPr>
          <p:spPr bwMode="auto">
            <a:xfrm>
              <a:off x="1256" y="2901"/>
              <a:ext cx="926" cy="245"/>
            </a:xfrm>
            <a:custGeom>
              <a:avLst/>
              <a:gdLst>
                <a:gd name="T0" fmla="*/ 98 w 923"/>
                <a:gd name="T1" fmla="*/ 245 h 245"/>
                <a:gd name="T2" fmla="*/ 863 w 923"/>
                <a:gd name="T3" fmla="*/ 245 h 245"/>
                <a:gd name="T4" fmla="*/ 883 w 923"/>
                <a:gd name="T5" fmla="*/ 243 h 245"/>
                <a:gd name="T6" fmla="*/ 901 w 923"/>
                <a:gd name="T7" fmla="*/ 238 h 245"/>
                <a:gd name="T8" fmla="*/ 918 w 923"/>
                <a:gd name="T9" fmla="*/ 229 h 245"/>
                <a:gd name="T10" fmla="*/ 933 w 923"/>
                <a:gd name="T11" fmla="*/ 216 h 245"/>
                <a:gd name="T12" fmla="*/ 945 w 923"/>
                <a:gd name="T13" fmla="*/ 202 h 245"/>
                <a:gd name="T14" fmla="*/ 954 w 923"/>
                <a:gd name="T15" fmla="*/ 185 h 245"/>
                <a:gd name="T16" fmla="*/ 960 w 923"/>
                <a:gd name="T17" fmla="*/ 166 h 245"/>
                <a:gd name="T18" fmla="*/ 962 w 923"/>
                <a:gd name="T19" fmla="*/ 148 h 245"/>
                <a:gd name="T20" fmla="*/ 962 w 923"/>
                <a:gd name="T21" fmla="*/ 97 h 245"/>
                <a:gd name="T22" fmla="*/ 960 w 923"/>
                <a:gd name="T23" fmla="*/ 79 h 245"/>
                <a:gd name="T24" fmla="*/ 954 w 923"/>
                <a:gd name="T25" fmla="*/ 60 h 245"/>
                <a:gd name="T26" fmla="*/ 945 w 923"/>
                <a:gd name="T27" fmla="*/ 43 h 245"/>
                <a:gd name="T28" fmla="*/ 933 w 923"/>
                <a:gd name="T29" fmla="*/ 28 h 245"/>
                <a:gd name="T30" fmla="*/ 918 w 923"/>
                <a:gd name="T31" fmla="*/ 16 h 245"/>
                <a:gd name="T32" fmla="*/ 901 w 923"/>
                <a:gd name="T33" fmla="*/ 7 h 245"/>
                <a:gd name="T34" fmla="*/ 883 w 923"/>
                <a:gd name="T35" fmla="*/ 2 h 245"/>
                <a:gd name="T36" fmla="*/ 863 w 923"/>
                <a:gd name="T37" fmla="*/ 0 h 245"/>
                <a:gd name="T38" fmla="*/ 98 w 923"/>
                <a:gd name="T39" fmla="*/ 0 h 245"/>
                <a:gd name="T40" fmla="*/ 79 w 923"/>
                <a:gd name="T41" fmla="*/ 2 h 245"/>
                <a:gd name="T42" fmla="*/ 60 w 923"/>
                <a:gd name="T43" fmla="*/ 7 h 245"/>
                <a:gd name="T44" fmla="*/ 43 w 923"/>
                <a:gd name="T45" fmla="*/ 16 h 245"/>
                <a:gd name="T46" fmla="*/ 29 w 923"/>
                <a:gd name="T47" fmla="*/ 28 h 245"/>
                <a:gd name="T48" fmla="*/ 16 w 923"/>
                <a:gd name="T49" fmla="*/ 43 h 245"/>
                <a:gd name="T50" fmla="*/ 7 w 923"/>
                <a:gd name="T51" fmla="*/ 60 h 245"/>
                <a:gd name="T52" fmla="*/ 2 w 923"/>
                <a:gd name="T53" fmla="*/ 79 h 245"/>
                <a:gd name="T54" fmla="*/ 0 w 923"/>
                <a:gd name="T55" fmla="*/ 97 h 245"/>
                <a:gd name="T56" fmla="*/ 0 w 923"/>
                <a:gd name="T57" fmla="*/ 148 h 245"/>
                <a:gd name="T58" fmla="*/ 2 w 923"/>
                <a:gd name="T59" fmla="*/ 166 h 245"/>
                <a:gd name="T60" fmla="*/ 7 w 923"/>
                <a:gd name="T61" fmla="*/ 185 h 245"/>
                <a:gd name="T62" fmla="*/ 16 w 923"/>
                <a:gd name="T63" fmla="*/ 202 h 245"/>
                <a:gd name="T64" fmla="*/ 29 w 923"/>
                <a:gd name="T65" fmla="*/ 216 h 245"/>
                <a:gd name="T66" fmla="*/ 43 w 923"/>
                <a:gd name="T67" fmla="*/ 229 h 245"/>
                <a:gd name="T68" fmla="*/ 60 w 923"/>
                <a:gd name="T69" fmla="*/ 238 h 245"/>
                <a:gd name="T70" fmla="*/ 79 w 923"/>
                <a:gd name="T71" fmla="*/ 243 h 245"/>
                <a:gd name="T72" fmla="*/ 98 w 923"/>
                <a:gd name="T73" fmla="*/ 245 h 24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23" h="245">
                  <a:moveTo>
                    <a:pt x="98" y="245"/>
                  </a:moveTo>
                  <a:lnTo>
                    <a:pt x="824" y="245"/>
                  </a:lnTo>
                  <a:lnTo>
                    <a:pt x="844" y="243"/>
                  </a:lnTo>
                  <a:lnTo>
                    <a:pt x="862" y="238"/>
                  </a:lnTo>
                  <a:lnTo>
                    <a:pt x="879" y="229"/>
                  </a:lnTo>
                  <a:lnTo>
                    <a:pt x="894" y="216"/>
                  </a:lnTo>
                  <a:lnTo>
                    <a:pt x="906" y="202"/>
                  </a:lnTo>
                  <a:lnTo>
                    <a:pt x="915" y="185"/>
                  </a:lnTo>
                  <a:lnTo>
                    <a:pt x="921" y="166"/>
                  </a:lnTo>
                  <a:lnTo>
                    <a:pt x="923" y="148"/>
                  </a:lnTo>
                  <a:lnTo>
                    <a:pt x="923" y="97"/>
                  </a:lnTo>
                  <a:lnTo>
                    <a:pt x="921" y="79"/>
                  </a:lnTo>
                  <a:lnTo>
                    <a:pt x="915" y="60"/>
                  </a:lnTo>
                  <a:lnTo>
                    <a:pt x="906" y="43"/>
                  </a:lnTo>
                  <a:lnTo>
                    <a:pt x="894" y="28"/>
                  </a:lnTo>
                  <a:lnTo>
                    <a:pt x="879" y="16"/>
                  </a:lnTo>
                  <a:lnTo>
                    <a:pt x="862" y="7"/>
                  </a:lnTo>
                  <a:lnTo>
                    <a:pt x="844" y="2"/>
                  </a:lnTo>
                  <a:lnTo>
                    <a:pt x="824" y="0"/>
                  </a:lnTo>
                  <a:lnTo>
                    <a:pt x="98" y="0"/>
                  </a:lnTo>
                  <a:lnTo>
                    <a:pt x="79" y="2"/>
                  </a:lnTo>
                  <a:lnTo>
                    <a:pt x="60" y="7"/>
                  </a:lnTo>
                  <a:lnTo>
                    <a:pt x="43" y="16"/>
                  </a:lnTo>
                  <a:lnTo>
                    <a:pt x="29" y="28"/>
                  </a:lnTo>
                  <a:lnTo>
                    <a:pt x="16" y="43"/>
                  </a:lnTo>
                  <a:lnTo>
                    <a:pt x="7" y="60"/>
                  </a:lnTo>
                  <a:lnTo>
                    <a:pt x="2" y="79"/>
                  </a:lnTo>
                  <a:lnTo>
                    <a:pt x="0" y="97"/>
                  </a:lnTo>
                  <a:lnTo>
                    <a:pt x="0" y="148"/>
                  </a:lnTo>
                  <a:lnTo>
                    <a:pt x="2" y="166"/>
                  </a:lnTo>
                  <a:lnTo>
                    <a:pt x="7" y="185"/>
                  </a:lnTo>
                  <a:lnTo>
                    <a:pt x="16" y="202"/>
                  </a:lnTo>
                  <a:lnTo>
                    <a:pt x="29" y="216"/>
                  </a:lnTo>
                  <a:lnTo>
                    <a:pt x="43" y="229"/>
                  </a:lnTo>
                  <a:lnTo>
                    <a:pt x="60" y="238"/>
                  </a:lnTo>
                  <a:lnTo>
                    <a:pt x="79" y="243"/>
                  </a:lnTo>
                  <a:lnTo>
                    <a:pt x="98" y="245"/>
                  </a:lnTo>
                  <a:close/>
                </a:path>
              </a:pathLst>
            </a:custGeom>
            <a:solidFill>
              <a:srgbClr val="FFFF66"/>
            </a:solidFill>
            <a:ln w="12700">
              <a:solidFill>
                <a:srgbClr val="000000"/>
              </a:solidFill>
              <a:prstDash val="solid"/>
              <a:round/>
              <a:headEnd/>
              <a:tailEnd/>
            </a:ln>
          </p:spPr>
          <p:txBody>
            <a:bodyPr/>
            <a:lstStyle/>
            <a:p>
              <a:endParaRPr lang="de-DE"/>
            </a:p>
          </p:txBody>
        </p:sp>
        <p:sp>
          <p:nvSpPr>
            <p:cNvPr id="48159" name="Rectangle 7"/>
            <p:cNvSpPr>
              <a:spLocks noChangeArrowheads="1"/>
            </p:cNvSpPr>
            <p:nvPr/>
          </p:nvSpPr>
          <p:spPr bwMode="auto">
            <a:xfrm>
              <a:off x="1394" y="2981"/>
              <a:ext cx="648" cy="86"/>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900">
                  <a:solidFill>
                    <a:srgbClr val="000000"/>
                  </a:solidFill>
                </a:rPr>
                <a:t>Integration Directory</a:t>
              </a:r>
              <a:endParaRPr lang="de-DE" altLang="de-DE" sz="2400"/>
            </a:p>
          </p:txBody>
        </p:sp>
        <p:sp>
          <p:nvSpPr>
            <p:cNvPr id="48160" name="Rectangle 8"/>
            <p:cNvSpPr>
              <a:spLocks noChangeArrowheads="1"/>
            </p:cNvSpPr>
            <p:nvPr/>
          </p:nvSpPr>
          <p:spPr bwMode="auto">
            <a:xfrm>
              <a:off x="2849" y="1497"/>
              <a:ext cx="741" cy="370"/>
            </a:xfrm>
            <a:prstGeom prst="rect">
              <a:avLst/>
            </a:prstGeom>
            <a:solidFill>
              <a:srgbClr val="FFFF66"/>
            </a:solidFill>
            <a:ln w="7938">
              <a:solidFill>
                <a:srgbClr val="000000"/>
              </a:solidFill>
              <a:miter lim="800000"/>
              <a:headEnd/>
              <a:tailEnd/>
            </a:ln>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2000"/>
            </a:p>
          </p:txBody>
        </p:sp>
        <p:sp>
          <p:nvSpPr>
            <p:cNvPr id="48161" name="Rectangle 9"/>
            <p:cNvSpPr>
              <a:spLocks noChangeArrowheads="1"/>
            </p:cNvSpPr>
            <p:nvPr/>
          </p:nvSpPr>
          <p:spPr bwMode="auto">
            <a:xfrm>
              <a:off x="2824" y="1522"/>
              <a:ext cx="742" cy="369"/>
            </a:xfrm>
            <a:prstGeom prst="rect">
              <a:avLst/>
            </a:prstGeom>
            <a:solidFill>
              <a:srgbClr val="FFFF66"/>
            </a:solidFill>
            <a:ln w="7938">
              <a:solidFill>
                <a:srgbClr val="000000"/>
              </a:solidFill>
              <a:miter lim="800000"/>
              <a:headEnd/>
              <a:tailEnd/>
            </a:ln>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2000"/>
            </a:p>
          </p:txBody>
        </p:sp>
        <p:sp>
          <p:nvSpPr>
            <p:cNvPr id="48162" name="Rectangle 10"/>
            <p:cNvSpPr>
              <a:spLocks noChangeArrowheads="1"/>
            </p:cNvSpPr>
            <p:nvPr/>
          </p:nvSpPr>
          <p:spPr bwMode="auto">
            <a:xfrm>
              <a:off x="2799" y="1547"/>
              <a:ext cx="742" cy="369"/>
            </a:xfrm>
            <a:prstGeom prst="rect">
              <a:avLst/>
            </a:prstGeom>
            <a:solidFill>
              <a:srgbClr val="FFFF66"/>
            </a:solidFill>
            <a:ln w="12700">
              <a:solidFill>
                <a:srgbClr val="000000"/>
              </a:solidFill>
              <a:miter lim="800000"/>
              <a:headEnd/>
              <a:tailEnd/>
            </a:ln>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2000"/>
            </a:p>
          </p:txBody>
        </p:sp>
        <p:sp>
          <p:nvSpPr>
            <p:cNvPr id="48163" name="Rectangle 11"/>
            <p:cNvSpPr>
              <a:spLocks noChangeArrowheads="1"/>
            </p:cNvSpPr>
            <p:nvPr/>
          </p:nvSpPr>
          <p:spPr bwMode="auto">
            <a:xfrm>
              <a:off x="2972" y="1647"/>
              <a:ext cx="416" cy="86"/>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900">
                  <a:solidFill>
                    <a:srgbClr val="000000"/>
                  </a:solidFill>
                </a:rPr>
                <a:t>Existing SAP</a:t>
              </a:r>
              <a:endParaRPr lang="de-DE" altLang="de-DE" sz="2400"/>
            </a:p>
          </p:txBody>
        </p:sp>
        <p:sp>
          <p:nvSpPr>
            <p:cNvPr id="48164" name="Rectangle 12"/>
            <p:cNvSpPr>
              <a:spLocks noChangeArrowheads="1"/>
            </p:cNvSpPr>
            <p:nvPr/>
          </p:nvSpPr>
          <p:spPr bwMode="auto">
            <a:xfrm>
              <a:off x="2995" y="1731"/>
              <a:ext cx="352" cy="86"/>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900">
                  <a:solidFill>
                    <a:srgbClr val="000000"/>
                  </a:solidFill>
                </a:rPr>
                <a:t>Application</a:t>
              </a:r>
              <a:endParaRPr lang="de-DE" altLang="de-DE" sz="2400"/>
            </a:p>
          </p:txBody>
        </p:sp>
        <p:sp>
          <p:nvSpPr>
            <p:cNvPr id="48165" name="Rectangle 13"/>
            <p:cNvSpPr>
              <a:spLocks noChangeArrowheads="1"/>
            </p:cNvSpPr>
            <p:nvPr/>
          </p:nvSpPr>
          <p:spPr bwMode="auto">
            <a:xfrm>
              <a:off x="2923" y="2162"/>
              <a:ext cx="494" cy="246"/>
            </a:xfrm>
            <a:prstGeom prst="rect">
              <a:avLst/>
            </a:prstGeom>
            <a:solidFill>
              <a:srgbClr val="FFFF66"/>
            </a:solidFill>
            <a:ln w="12700">
              <a:solidFill>
                <a:srgbClr val="000000"/>
              </a:solidFill>
              <a:miter lim="800000"/>
              <a:headEnd/>
              <a:tailEnd/>
            </a:ln>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2000"/>
            </a:p>
          </p:txBody>
        </p:sp>
        <p:sp>
          <p:nvSpPr>
            <p:cNvPr id="48166" name="Rectangle 14"/>
            <p:cNvSpPr>
              <a:spLocks noChangeArrowheads="1"/>
            </p:cNvSpPr>
            <p:nvPr/>
          </p:nvSpPr>
          <p:spPr bwMode="auto">
            <a:xfrm>
              <a:off x="2971" y="2242"/>
              <a:ext cx="416" cy="86"/>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900">
                  <a:solidFill>
                    <a:srgbClr val="000000"/>
                  </a:solidFill>
                </a:rPr>
                <a:t>SAP Adapter</a:t>
              </a:r>
              <a:endParaRPr lang="de-DE" altLang="de-DE" sz="2400"/>
            </a:p>
          </p:txBody>
        </p:sp>
        <p:sp>
          <p:nvSpPr>
            <p:cNvPr id="48167" name="Rectangle 15"/>
            <p:cNvSpPr>
              <a:spLocks noChangeArrowheads="1"/>
            </p:cNvSpPr>
            <p:nvPr/>
          </p:nvSpPr>
          <p:spPr bwMode="auto">
            <a:xfrm>
              <a:off x="4578" y="1497"/>
              <a:ext cx="741" cy="370"/>
            </a:xfrm>
            <a:prstGeom prst="rect">
              <a:avLst/>
            </a:prstGeom>
            <a:solidFill>
              <a:srgbClr val="FFFF66"/>
            </a:solidFill>
            <a:ln w="7938">
              <a:solidFill>
                <a:srgbClr val="000000"/>
              </a:solidFill>
              <a:miter lim="800000"/>
              <a:headEnd/>
              <a:tailEnd/>
            </a:ln>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2000"/>
            </a:p>
          </p:txBody>
        </p:sp>
        <p:sp>
          <p:nvSpPr>
            <p:cNvPr id="48168" name="Rectangle 16"/>
            <p:cNvSpPr>
              <a:spLocks noChangeArrowheads="1"/>
            </p:cNvSpPr>
            <p:nvPr/>
          </p:nvSpPr>
          <p:spPr bwMode="auto">
            <a:xfrm>
              <a:off x="4554" y="1522"/>
              <a:ext cx="740" cy="369"/>
            </a:xfrm>
            <a:prstGeom prst="rect">
              <a:avLst/>
            </a:prstGeom>
            <a:solidFill>
              <a:srgbClr val="FFFF66"/>
            </a:solidFill>
            <a:ln w="7938">
              <a:solidFill>
                <a:srgbClr val="000000"/>
              </a:solidFill>
              <a:miter lim="800000"/>
              <a:headEnd/>
              <a:tailEnd/>
            </a:ln>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2000"/>
            </a:p>
          </p:txBody>
        </p:sp>
        <p:sp>
          <p:nvSpPr>
            <p:cNvPr id="48169" name="Rectangle 17"/>
            <p:cNvSpPr>
              <a:spLocks noChangeArrowheads="1"/>
            </p:cNvSpPr>
            <p:nvPr/>
          </p:nvSpPr>
          <p:spPr bwMode="auto">
            <a:xfrm>
              <a:off x="4528" y="1547"/>
              <a:ext cx="742" cy="369"/>
            </a:xfrm>
            <a:prstGeom prst="rect">
              <a:avLst/>
            </a:prstGeom>
            <a:solidFill>
              <a:srgbClr val="FFFF66"/>
            </a:solidFill>
            <a:ln w="12700">
              <a:solidFill>
                <a:srgbClr val="000000"/>
              </a:solidFill>
              <a:miter lim="800000"/>
              <a:headEnd/>
              <a:tailEnd/>
            </a:ln>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2000"/>
            </a:p>
          </p:txBody>
        </p:sp>
        <p:sp>
          <p:nvSpPr>
            <p:cNvPr id="48170" name="Rectangle 18"/>
            <p:cNvSpPr>
              <a:spLocks noChangeArrowheads="1"/>
            </p:cNvSpPr>
            <p:nvPr/>
          </p:nvSpPr>
          <p:spPr bwMode="auto">
            <a:xfrm>
              <a:off x="4757" y="1647"/>
              <a:ext cx="293" cy="86"/>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900">
                  <a:solidFill>
                    <a:srgbClr val="000000"/>
                  </a:solidFill>
                </a:rPr>
                <a:t>3rd Party</a:t>
              </a:r>
              <a:endParaRPr lang="de-DE" altLang="de-DE" sz="2400"/>
            </a:p>
          </p:txBody>
        </p:sp>
        <p:sp>
          <p:nvSpPr>
            <p:cNvPr id="48171" name="Rectangle 19"/>
            <p:cNvSpPr>
              <a:spLocks noChangeArrowheads="1"/>
            </p:cNvSpPr>
            <p:nvPr/>
          </p:nvSpPr>
          <p:spPr bwMode="auto">
            <a:xfrm>
              <a:off x="4725" y="1731"/>
              <a:ext cx="352" cy="86"/>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900">
                  <a:solidFill>
                    <a:srgbClr val="000000"/>
                  </a:solidFill>
                </a:rPr>
                <a:t>Application</a:t>
              </a:r>
              <a:endParaRPr lang="de-DE" altLang="de-DE" sz="2400"/>
            </a:p>
          </p:txBody>
        </p:sp>
        <p:sp>
          <p:nvSpPr>
            <p:cNvPr id="48172" name="Freeform 20"/>
            <p:cNvSpPr>
              <a:spLocks/>
            </p:cNvSpPr>
            <p:nvPr/>
          </p:nvSpPr>
          <p:spPr bwMode="auto">
            <a:xfrm>
              <a:off x="205" y="2901"/>
              <a:ext cx="927" cy="245"/>
            </a:xfrm>
            <a:custGeom>
              <a:avLst/>
              <a:gdLst>
                <a:gd name="T0" fmla="*/ 98 w 923"/>
                <a:gd name="T1" fmla="*/ 245 h 245"/>
                <a:gd name="T2" fmla="*/ 876 w 923"/>
                <a:gd name="T3" fmla="*/ 245 h 245"/>
                <a:gd name="T4" fmla="*/ 896 w 923"/>
                <a:gd name="T5" fmla="*/ 243 h 245"/>
                <a:gd name="T6" fmla="*/ 914 w 923"/>
                <a:gd name="T7" fmla="*/ 238 h 245"/>
                <a:gd name="T8" fmla="*/ 931 w 923"/>
                <a:gd name="T9" fmla="*/ 229 h 245"/>
                <a:gd name="T10" fmla="*/ 946 w 923"/>
                <a:gd name="T11" fmla="*/ 216 h 245"/>
                <a:gd name="T12" fmla="*/ 958 w 923"/>
                <a:gd name="T13" fmla="*/ 202 h 245"/>
                <a:gd name="T14" fmla="*/ 967 w 923"/>
                <a:gd name="T15" fmla="*/ 185 h 245"/>
                <a:gd name="T16" fmla="*/ 973 w 923"/>
                <a:gd name="T17" fmla="*/ 166 h 245"/>
                <a:gd name="T18" fmla="*/ 975 w 923"/>
                <a:gd name="T19" fmla="*/ 148 h 245"/>
                <a:gd name="T20" fmla="*/ 975 w 923"/>
                <a:gd name="T21" fmla="*/ 97 h 245"/>
                <a:gd name="T22" fmla="*/ 973 w 923"/>
                <a:gd name="T23" fmla="*/ 79 h 245"/>
                <a:gd name="T24" fmla="*/ 967 w 923"/>
                <a:gd name="T25" fmla="*/ 60 h 245"/>
                <a:gd name="T26" fmla="*/ 958 w 923"/>
                <a:gd name="T27" fmla="*/ 43 h 245"/>
                <a:gd name="T28" fmla="*/ 946 w 923"/>
                <a:gd name="T29" fmla="*/ 28 h 245"/>
                <a:gd name="T30" fmla="*/ 931 w 923"/>
                <a:gd name="T31" fmla="*/ 16 h 245"/>
                <a:gd name="T32" fmla="*/ 914 w 923"/>
                <a:gd name="T33" fmla="*/ 7 h 245"/>
                <a:gd name="T34" fmla="*/ 896 w 923"/>
                <a:gd name="T35" fmla="*/ 2 h 245"/>
                <a:gd name="T36" fmla="*/ 876 w 923"/>
                <a:gd name="T37" fmla="*/ 0 h 245"/>
                <a:gd name="T38" fmla="*/ 98 w 923"/>
                <a:gd name="T39" fmla="*/ 0 h 245"/>
                <a:gd name="T40" fmla="*/ 79 w 923"/>
                <a:gd name="T41" fmla="*/ 2 h 245"/>
                <a:gd name="T42" fmla="*/ 60 w 923"/>
                <a:gd name="T43" fmla="*/ 7 h 245"/>
                <a:gd name="T44" fmla="*/ 43 w 923"/>
                <a:gd name="T45" fmla="*/ 16 h 245"/>
                <a:gd name="T46" fmla="*/ 29 w 923"/>
                <a:gd name="T47" fmla="*/ 28 h 245"/>
                <a:gd name="T48" fmla="*/ 16 w 923"/>
                <a:gd name="T49" fmla="*/ 43 h 245"/>
                <a:gd name="T50" fmla="*/ 7 w 923"/>
                <a:gd name="T51" fmla="*/ 60 h 245"/>
                <a:gd name="T52" fmla="*/ 2 w 923"/>
                <a:gd name="T53" fmla="*/ 79 h 245"/>
                <a:gd name="T54" fmla="*/ 0 w 923"/>
                <a:gd name="T55" fmla="*/ 97 h 245"/>
                <a:gd name="T56" fmla="*/ 0 w 923"/>
                <a:gd name="T57" fmla="*/ 148 h 245"/>
                <a:gd name="T58" fmla="*/ 2 w 923"/>
                <a:gd name="T59" fmla="*/ 166 h 245"/>
                <a:gd name="T60" fmla="*/ 7 w 923"/>
                <a:gd name="T61" fmla="*/ 185 h 245"/>
                <a:gd name="T62" fmla="*/ 16 w 923"/>
                <a:gd name="T63" fmla="*/ 202 h 245"/>
                <a:gd name="T64" fmla="*/ 29 w 923"/>
                <a:gd name="T65" fmla="*/ 216 h 245"/>
                <a:gd name="T66" fmla="*/ 43 w 923"/>
                <a:gd name="T67" fmla="*/ 229 h 245"/>
                <a:gd name="T68" fmla="*/ 60 w 923"/>
                <a:gd name="T69" fmla="*/ 238 h 245"/>
                <a:gd name="T70" fmla="*/ 79 w 923"/>
                <a:gd name="T71" fmla="*/ 243 h 245"/>
                <a:gd name="T72" fmla="*/ 98 w 923"/>
                <a:gd name="T73" fmla="*/ 245 h 24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23" h="245">
                  <a:moveTo>
                    <a:pt x="98" y="245"/>
                  </a:moveTo>
                  <a:lnTo>
                    <a:pt x="824" y="245"/>
                  </a:lnTo>
                  <a:lnTo>
                    <a:pt x="844" y="243"/>
                  </a:lnTo>
                  <a:lnTo>
                    <a:pt x="862" y="238"/>
                  </a:lnTo>
                  <a:lnTo>
                    <a:pt x="879" y="229"/>
                  </a:lnTo>
                  <a:lnTo>
                    <a:pt x="894" y="216"/>
                  </a:lnTo>
                  <a:lnTo>
                    <a:pt x="906" y="202"/>
                  </a:lnTo>
                  <a:lnTo>
                    <a:pt x="915" y="185"/>
                  </a:lnTo>
                  <a:lnTo>
                    <a:pt x="921" y="166"/>
                  </a:lnTo>
                  <a:lnTo>
                    <a:pt x="923" y="148"/>
                  </a:lnTo>
                  <a:lnTo>
                    <a:pt x="923" y="97"/>
                  </a:lnTo>
                  <a:lnTo>
                    <a:pt x="921" y="79"/>
                  </a:lnTo>
                  <a:lnTo>
                    <a:pt x="915" y="60"/>
                  </a:lnTo>
                  <a:lnTo>
                    <a:pt x="906" y="43"/>
                  </a:lnTo>
                  <a:lnTo>
                    <a:pt x="894" y="28"/>
                  </a:lnTo>
                  <a:lnTo>
                    <a:pt x="879" y="16"/>
                  </a:lnTo>
                  <a:lnTo>
                    <a:pt x="862" y="7"/>
                  </a:lnTo>
                  <a:lnTo>
                    <a:pt x="844" y="2"/>
                  </a:lnTo>
                  <a:lnTo>
                    <a:pt x="824" y="0"/>
                  </a:lnTo>
                  <a:lnTo>
                    <a:pt x="98" y="0"/>
                  </a:lnTo>
                  <a:lnTo>
                    <a:pt x="79" y="2"/>
                  </a:lnTo>
                  <a:lnTo>
                    <a:pt x="60" y="7"/>
                  </a:lnTo>
                  <a:lnTo>
                    <a:pt x="43" y="16"/>
                  </a:lnTo>
                  <a:lnTo>
                    <a:pt x="29" y="28"/>
                  </a:lnTo>
                  <a:lnTo>
                    <a:pt x="16" y="43"/>
                  </a:lnTo>
                  <a:lnTo>
                    <a:pt x="7" y="60"/>
                  </a:lnTo>
                  <a:lnTo>
                    <a:pt x="2" y="79"/>
                  </a:lnTo>
                  <a:lnTo>
                    <a:pt x="0" y="97"/>
                  </a:lnTo>
                  <a:lnTo>
                    <a:pt x="0" y="148"/>
                  </a:lnTo>
                  <a:lnTo>
                    <a:pt x="2" y="166"/>
                  </a:lnTo>
                  <a:lnTo>
                    <a:pt x="7" y="185"/>
                  </a:lnTo>
                  <a:lnTo>
                    <a:pt x="16" y="202"/>
                  </a:lnTo>
                  <a:lnTo>
                    <a:pt x="29" y="216"/>
                  </a:lnTo>
                  <a:lnTo>
                    <a:pt x="43" y="229"/>
                  </a:lnTo>
                  <a:lnTo>
                    <a:pt x="60" y="238"/>
                  </a:lnTo>
                  <a:lnTo>
                    <a:pt x="79" y="243"/>
                  </a:lnTo>
                  <a:lnTo>
                    <a:pt x="98" y="245"/>
                  </a:lnTo>
                  <a:close/>
                </a:path>
              </a:pathLst>
            </a:custGeom>
            <a:solidFill>
              <a:srgbClr val="FFFF66"/>
            </a:solidFill>
            <a:ln w="12700">
              <a:solidFill>
                <a:srgbClr val="000000"/>
              </a:solidFill>
              <a:prstDash val="solid"/>
              <a:round/>
              <a:headEnd/>
              <a:tailEnd/>
            </a:ln>
          </p:spPr>
          <p:txBody>
            <a:bodyPr/>
            <a:lstStyle/>
            <a:p>
              <a:endParaRPr lang="de-DE"/>
            </a:p>
          </p:txBody>
        </p:sp>
        <p:sp>
          <p:nvSpPr>
            <p:cNvPr id="48173" name="Rectangle 21"/>
            <p:cNvSpPr>
              <a:spLocks noChangeArrowheads="1"/>
            </p:cNvSpPr>
            <p:nvPr/>
          </p:nvSpPr>
          <p:spPr bwMode="auto">
            <a:xfrm>
              <a:off x="323" y="2981"/>
              <a:ext cx="704" cy="86"/>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900">
                  <a:solidFill>
                    <a:srgbClr val="000000"/>
                  </a:solidFill>
                </a:rPr>
                <a:t>Integration Repository</a:t>
              </a:r>
              <a:endParaRPr lang="de-DE" altLang="de-DE" sz="2400"/>
            </a:p>
          </p:txBody>
        </p:sp>
        <p:sp>
          <p:nvSpPr>
            <p:cNvPr id="48174" name="Rectangle 22"/>
            <p:cNvSpPr>
              <a:spLocks noChangeArrowheads="1"/>
            </p:cNvSpPr>
            <p:nvPr/>
          </p:nvSpPr>
          <p:spPr bwMode="auto">
            <a:xfrm>
              <a:off x="4701" y="2113"/>
              <a:ext cx="495" cy="246"/>
            </a:xfrm>
            <a:prstGeom prst="rect">
              <a:avLst/>
            </a:prstGeom>
            <a:solidFill>
              <a:srgbClr val="FFFF66"/>
            </a:solidFill>
            <a:ln w="7938">
              <a:solidFill>
                <a:srgbClr val="000000"/>
              </a:solidFill>
              <a:miter lim="800000"/>
              <a:headEnd/>
              <a:tailEnd/>
            </a:ln>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2000"/>
            </a:p>
          </p:txBody>
        </p:sp>
        <p:sp>
          <p:nvSpPr>
            <p:cNvPr id="48175" name="Rectangle 23"/>
            <p:cNvSpPr>
              <a:spLocks noChangeArrowheads="1"/>
            </p:cNvSpPr>
            <p:nvPr/>
          </p:nvSpPr>
          <p:spPr bwMode="auto">
            <a:xfrm>
              <a:off x="4677" y="2137"/>
              <a:ext cx="494" cy="247"/>
            </a:xfrm>
            <a:prstGeom prst="rect">
              <a:avLst/>
            </a:prstGeom>
            <a:solidFill>
              <a:srgbClr val="FFFF66"/>
            </a:solidFill>
            <a:ln w="7938">
              <a:solidFill>
                <a:srgbClr val="000000"/>
              </a:solidFill>
              <a:miter lim="800000"/>
              <a:headEnd/>
              <a:tailEnd/>
            </a:ln>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2000"/>
            </a:p>
          </p:txBody>
        </p:sp>
        <p:sp>
          <p:nvSpPr>
            <p:cNvPr id="48176" name="Rectangle 24"/>
            <p:cNvSpPr>
              <a:spLocks noChangeArrowheads="1"/>
            </p:cNvSpPr>
            <p:nvPr/>
          </p:nvSpPr>
          <p:spPr bwMode="auto">
            <a:xfrm>
              <a:off x="4652" y="2162"/>
              <a:ext cx="495" cy="246"/>
            </a:xfrm>
            <a:prstGeom prst="rect">
              <a:avLst/>
            </a:prstGeom>
            <a:solidFill>
              <a:srgbClr val="FFFF66"/>
            </a:solidFill>
            <a:ln w="12700">
              <a:solidFill>
                <a:srgbClr val="000000"/>
              </a:solidFill>
              <a:miter lim="800000"/>
              <a:headEnd/>
              <a:tailEnd/>
            </a:ln>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2000"/>
            </a:p>
          </p:txBody>
        </p:sp>
        <p:sp>
          <p:nvSpPr>
            <p:cNvPr id="48177" name="Rectangle 25"/>
            <p:cNvSpPr>
              <a:spLocks noChangeArrowheads="1"/>
            </p:cNvSpPr>
            <p:nvPr/>
          </p:nvSpPr>
          <p:spPr bwMode="auto">
            <a:xfrm>
              <a:off x="4738" y="2201"/>
              <a:ext cx="332" cy="86"/>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900">
                  <a:solidFill>
                    <a:srgbClr val="000000"/>
                  </a:solidFill>
                </a:rPr>
                <a:t>Adapter to</a:t>
              </a:r>
              <a:endParaRPr lang="de-DE" altLang="de-DE" sz="2400"/>
            </a:p>
          </p:txBody>
        </p:sp>
        <p:sp>
          <p:nvSpPr>
            <p:cNvPr id="48178" name="Rectangle 26"/>
            <p:cNvSpPr>
              <a:spLocks noChangeArrowheads="1"/>
            </p:cNvSpPr>
            <p:nvPr/>
          </p:nvSpPr>
          <p:spPr bwMode="auto">
            <a:xfrm>
              <a:off x="4757" y="2284"/>
              <a:ext cx="293" cy="86"/>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900">
                  <a:solidFill>
                    <a:srgbClr val="000000"/>
                  </a:solidFill>
                </a:rPr>
                <a:t>3rd Party</a:t>
              </a:r>
              <a:endParaRPr lang="de-DE" altLang="de-DE" sz="2400"/>
            </a:p>
          </p:txBody>
        </p:sp>
        <p:sp>
          <p:nvSpPr>
            <p:cNvPr id="48179" name="Rectangle 27"/>
            <p:cNvSpPr>
              <a:spLocks noChangeArrowheads="1"/>
            </p:cNvSpPr>
            <p:nvPr/>
          </p:nvSpPr>
          <p:spPr bwMode="auto">
            <a:xfrm>
              <a:off x="3788" y="2162"/>
              <a:ext cx="494" cy="246"/>
            </a:xfrm>
            <a:prstGeom prst="rect">
              <a:avLst/>
            </a:prstGeom>
            <a:solidFill>
              <a:srgbClr val="FFFF66"/>
            </a:solidFill>
            <a:ln w="12700">
              <a:solidFill>
                <a:srgbClr val="000000"/>
              </a:solidFill>
              <a:miter lim="800000"/>
              <a:headEnd/>
              <a:tailEnd/>
            </a:ln>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2000"/>
            </a:p>
          </p:txBody>
        </p:sp>
        <p:sp>
          <p:nvSpPr>
            <p:cNvPr id="48180" name="Rectangle 28"/>
            <p:cNvSpPr>
              <a:spLocks noChangeArrowheads="1"/>
            </p:cNvSpPr>
            <p:nvPr/>
          </p:nvSpPr>
          <p:spPr bwMode="auto">
            <a:xfrm>
              <a:off x="3873" y="2201"/>
              <a:ext cx="333" cy="86"/>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900">
                  <a:solidFill>
                    <a:srgbClr val="000000"/>
                  </a:solidFill>
                </a:rPr>
                <a:t>Adapter to</a:t>
              </a:r>
              <a:endParaRPr lang="de-DE" altLang="de-DE" sz="2400"/>
            </a:p>
          </p:txBody>
        </p:sp>
        <p:sp>
          <p:nvSpPr>
            <p:cNvPr id="48181" name="Rectangle 29"/>
            <p:cNvSpPr>
              <a:spLocks noChangeArrowheads="1"/>
            </p:cNvSpPr>
            <p:nvPr/>
          </p:nvSpPr>
          <p:spPr bwMode="auto">
            <a:xfrm>
              <a:off x="3960" y="2284"/>
              <a:ext cx="165" cy="86"/>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900">
                  <a:solidFill>
                    <a:srgbClr val="000000"/>
                  </a:solidFill>
                </a:rPr>
                <a:t>.NET</a:t>
              </a:r>
              <a:endParaRPr lang="de-DE" altLang="de-DE" sz="2400"/>
            </a:p>
          </p:txBody>
        </p:sp>
        <p:sp>
          <p:nvSpPr>
            <p:cNvPr id="48182" name="Line 30"/>
            <p:cNvSpPr>
              <a:spLocks noChangeShapeType="1"/>
            </p:cNvSpPr>
            <p:nvPr/>
          </p:nvSpPr>
          <p:spPr bwMode="auto">
            <a:xfrm>
              <a:off x="3170" y="1916"/>
              <a:ext cx="1" cy="9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183" name="Line 31"/>
            <p:cNvSpPr>
              <a:spLocks noChangeShapeType="1"/>
            </p:cNvSpPr>
            <p:nvPr/>
          </p:nvSpPr>
          <p:spPr bwMode="auto">
            <a:xfrm>
              <a:off x="3170" y="2070"/>
              <a:ext cx="1" cy="9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184" name="Freeform 32"/>
            <p:cNvSpPr>
              <a:spLocks/>
            </p:cNvSpPr>
            <p:nvPr/>
          </p:nvSpPr>
          <p:spPr bwMode="auto">
            <a:xfrm>
              <a:off x="3140" y="2007"/>
              <a:ext cx="60" cy="63"/>
            </a:xfrm>
            <a:custGeom>
              <a:avLst/>
              <a:gdLst>
                <a:gd name="T0" fmla="*/ 30 w 60"/>
                <a:gd name="T1" fmla="*/ 0 h 63"/>
                <a:gd name="T2" fmla="*/ 41 w 60"/>
                <a:gd name="T3" fmla="*/ 2 h 63"/>
                <a:gd name="T4" fmla="*/ 50 w 60"/>
                <a:gd name="T5" fmla="*/ 8 h 63"/>
                <a:gd name="T6" fmla="*/ 56 w 60"/>
                <a:gd name="T7" fmla="*/ 16 h 63"/>
                <a:gd name="T8" fmla="*/ 60 w 60"/>
                <a:gd name="T9" fmla="*/ 26 h 63"/>
                <a:gd name="T10" fmla="*/ 60 w 60"/>
                <a:gd name="T11" fmla="*/ 37 h 63"/>
                <a:gd name="T12" fmla="*/ 56 w 60"/>
                <a:gd name="T13" fmla="*/ 47 h 63"/>
                <a:gd name="T14" fmla="*/ 50 w 60"/>
                <a:gd name="T15" fmla="*/ 56 h 63"/>
                <a:gd name="T16" fmla="*/ 41 w 60"/>
                <a:gd name="T17" fmla="*/ 61 h 63"/>
                <a:gd name="T18" fmla="*/ 30 w 60"/>
                <a:gd name="T19" fmla="*/ 63 h 63"/>
                <a:gd name="T20" fmla="*/ 20 w 60"/>
                <a:gd name="T21" fmla="*/ 61 h 63"/>
                <a:gd name="T22" fmla="*/ 10 w 60"/>
                <a:gd name="T23" fmla="*/ 56 h 63"/>
                <a:gd name="T24" fmla="*/ 3 w 60"/>
                <a:gd name="T25" fmla="*/ 47 h 63"/>
                <a:gd name="T26" fmla="*/ 0 w 60"/>
                <a:gd name="T27" fmla="*/ 37 h 63"/>
                <a:gd name="T28" fmla="*/ 0 w 60"/>
                <a:gd name="T29" fmla="*/ 26 h 63"/>
                <a:gd name="T30" fmla="*/ 3 w 60"/>
                <a:gd name="T31" fmla="*/ 16 h 63"/>
                <a:gd name="T32" fmla="*/ 10 w 60"/>
                <a:gd name="T33" fmla="*/ 8 h 63"/>
                <a:gd name="T34" fmla="*/ 20 w 60"/>
                <a:gd name="T35" fmla="*/ 2 h 63"/>
                <a:gd name="T36" fmla="*/ 30 w 60"/>
                <a:gd name="T37" fmla="*/ 0 h 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0" h="63">
                  <a:moveTo>
                    <a:pt x="30" y="0"/>
                  </a:moveTo>
                  <a:lnTo>
                    <a:pt x="41" y="2"/>
                  </a:lnTo>
                  <a:lnTo>
                    <a:pt x="50" y="8"/>
                  </a:lnTo>
                  <a:lnTo>
                    <a:pt x="56" y="16"/>
                  </a:lnTo>
                  <a:lnTo>
                    <a:pt x="60" y="26"/>
                  </a:lnTo>
                  <a:lnTo>
                    <a:pt x="60" y="37"/>
                  </a:lnTo>
                  <a:lnTo>
                    <a:pt x="56" y="47"/>
                  </a:lnTo>
                  <a:lnTo>
                    <a:pt x="50" y="56"/>
                  </a:lnTo>
                  <a:lnTo>
                    <a:pt x="41" y="61"/>
                  </a:lnTo>
                  <a:lnTo>
                    <a:pt x="30" y="63"/>
                  </a:lnTo>
                  <a:lnTo>
                    <a:pt x="20" y="61"/>
                  </a:lnTo>
                  <a:lnTo>
                    <a:pt x="10" y="56"/>
                  </a:lnTo>
                  <a:lnTo>
                    <a:pt x="3" y="47"/>
                  </a:lnTo>
                  <a:lnTo>
                    <a:pt x="0" y="37"/>
                  </a:lnTo>
                  <a:lnTo>
                    <a:pt x="0" y="26"/>
                  </a:lnTo>
                  <a:lnTo>
                    <a:pt x="3" y="16"/>
                  </a:lnTo>
                  <a:lnTo>
                    <a:pt x="10" y="8"/>
                  </a:lnTo>
                  <a:lnTo>
                    <a:pt x="20" y="2"/>
                  </a:lnTo>
                  <a:lnTo>
                    <a:pt x="30" y="0"/>
                  </a:lnTo>
                  <a:close/>
                </a:path>
              </a:pathLst>
            </a:custGeom>
            <a:solidFill>
              <a:srgbClr val="FFFF66"/>
            </a:solidFill>
            <a:ln w="12700">
              <a:solidFill>
                <a:srgbClr val="000000"/>
              </a:solidFill>
              <a:prstDash val="solid"/>
              <a:round/>
              <a:headEnd/>
              <a:tailEnd/>
            </a:ln>
          </p:spPr>
          <p:txBody>
            <a:bodyPr/>
            <a:lstStyle/>
            <a:p>
              <a:endParaRPr lang="de-DE"/>
            </a:p>
          </p:txBody>
        </p:sp>
        <p:sp>
          <p:nvSpPr>
            <p:cNvPr id="48185" name="Line 33"/>
            <p:cNvSpPr>
              <a:spLocks noChangeShapeType="1"/>
            </p:cNvSpPr>
            <p:nvPr/>
          </p:nvSpPr>
          <p:spPr bwMode="auto">
            <a:xfrm>
              <a:off x="4899" y="1916"/>
              <a:ext cx="1" cy="9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186" name="Line 34"/>
            <p:cNvSpPr>
              <a:spLocks noChangeShapeType="1"/>
            </p:cNvSpPr>
            <p:nvPr/>
          </p:nvSpPr>
          <p:spPr bwMode="auto">
            <a:xfrm>
              <a:off x="4899" y="2070"/>
              <a:ext cx="1" cy="9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187" name="Freeform 35"/>
            <p:cNvSpPr>
              <a:spLocks/>
            </p:cNvSpPr>
            <p:nvPr/>
          </p:nvSpPr>
          <p:spPr bwMode="auto">
            <a:xfrm>
              <a:off x="4869" y="2007"/>
              <a:ext cx="60" cy="63"/>
            </a:xfrm>
            <a:custGeom>
              <a:avLst/>
              <a:gdLst>
                <a:gd name="T0" fmla="*/ 30 w 60"/>
                <a:gd name="T1" fmla="*/ 0 h 63"/>
                <a:gd name="T2" fmla="*/ 41 w 60"/>
                <a:gd name="T3" fmla="*/ 2 h 63"/>
                <a:gd name="T4" fmla="*/ 50 w 60"/>
                <a:gd name="T5" fmla="*/ 8 h 63"/>
                <a:gd name="T6" fmla="*/ 57 w 60"/>
                <a:gd name="T7" fmla="*/ 16 h 63"/>
                <a:gd name="T8" fmla="*/ 60 w 60"/>
                <a:gd name="T9" fmla="*/ 26 h 63"/>
                <a:gd name="T10" fmla="*/ 60 w 60"/>
                <a:gd name="T11" fmla="*/ 37 h 63"/>
                <a:gd name="T12" fmla="*/ 57 w 60"/>
                <a:gd name="T13" fmla="*/ 47 h 63"/>
                <a:gd name="T14" fmla="*/ 50 w 60"/>
                <a:gd name="T15" fmla="*/ 56 h 63"/>
                <a:gd name="T16" fmla="*/ 41 w 60"/>
                <a:gd name="T17" fmla="*/ 61 h 63"/>
                <a:gd name="T18" fmla="*/ 30 w 60"/>
                <a:gd name="T19" fmla="*/ 63 h 63"/>
                <a:gd name="T20" fmla="*/ 20 w 60"/>
                <a:gd name="T21" fmla="*/ 61 h 63"/>
                <a:gd name="T22" fmla="*/ 10 w 60"/>
                <a:gd name="T23" fmla="*/ 56 h 63"/>
                <a:gd name="T24" fmla="*/ 4 w 60"/>
                <a:gd name="T25" fmla="*/ 47 h 63"/>
                <a:gd name="T26" fmla="*/ 0 w 60"/>
                <a:gd name="T27" fmla="*/ 37 h 63"/>
                <a:gd name="T28" fmla="*/ 0 w 60"/>
                <a:gd name="T29" fmla="*/ 26 h 63"/>
                <a:gd name="T30" fmla="*/ 4 w 60"/>
                <a:gd name="T31" fmla="*/ 16 h 63"/>
                <a:gd name="T32" fmla="*/ 10 w 60"/>
                <a:gd name="T33" fmla="*/ 8 h 63"/>
                <a:gd name="T34" fmla="*/ 20 w 60"/>
                <a:gd name="T35" fmla="*/ 2 h 63"/>
                <a:gd name="T36" fmla="*/ 30 w 60"/>
                <a:gd name="T37" fmla="*/ 0 h 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0" h="63">
                  <a:moveTo>
                    <a:pt x="30" y="0"/>
                  </a:moveTo>
                  <a:lnTo>
                    <a:pt x="41" y="2"/>
                  </a:lnTo>
                  <a:lnTo>
                    <a:pt x="50" y="8"/>
                  </a:lnTo>
                  <a:lnTo>
                    <a:pt x="57" y="16"/>
                  </a:lnTo>
                  <a:lnTo>
                    <a:pt x="60" y="26"/>
                  </a:lnTo>
                  <a:lnTo>
                    <a:pt x="60" y="37"/>
                  </a:lnTo>
                  <a:lnTo>
                    <a:pt x="57" y="47"/>
                  </a:lnTo>
                  <a:lnTo>
                    <a:pt x="50" y="56"/>
                  </a:lnTo>
                  <a:lnTo>
                    <a:pt x="41" y="61"/>
                  </a:lnTo>
                  <a:lnTo>
                    <a:pt x="30" y="63"/>
                  </a:lnTo>
                  <a:lnTo>
                    <a:pt x="20" y="61"/>
                  </a:lnTo>
                  <a:lnTo>
                    <a:pt x="10" y="56"/>
                  </a:lnTo>
                  <a:lnTo>
                    <a:pt x="4" y="47"/>
                  </a:lnTo>
                  <a:lnTo>
                    <a:pt x="0" y="37"/>
                  </a:lnTo>
                  <a:lnTo>
                    <a:pt x="0" y="26"/>
                  </a:lnTo>
                  <a:lnTo>
                    <a:pt x="4" y="16"/>
                  </a:lnTo>
                  <a:lnTo>
                    <a:pt x="10" y="8"/>
                  </a:lnTo>
                  <a:lnTo>
                    <a:pt x="20" y="2"/>
                  </a:lnTo>
                  <a:lnTo>
                    <a:pt x="30" y="0"/>
                  </a:lnTo>
                  <a:close/>
                </a:path>
              </a:pathLst>
            </a:custGeom>
            <a:solidFill>
              <a:srgbClr val="FFFF66"/>
            </a:solidFill>
            <a:ln w="12700">
              <a:solidFill>
                <a:srgbClr val="000000"/>
              </a:solidFill>
              <a:prstDash val="solid"/>
              <a:round/>
              <a:headEnd/>
              <a:tailEnd/>
            </a:ln>
          </p:spPr>
          <p:txBody>
            <a:bodyPr/>
            <a:lstStyle/>
            <a:p>
              <a:endParaRPr lang="de-DE"/>
            </a:p>
          </p:txBody>
        </p:sp>
        <p:sp>
          <p:nvSpPr>
            <p:cNvPr id="48188" name="Line 36"/>
            <p:cNvSpPr>
              <a:spLocks noChangeShapeType="1"/>
            </p:cNvSpPr>
            <p:nvPr/>
          </p:nvSpPr>
          <p:spPr bwMode="auto">
            <a:xfrm>
              <a:off x="3170" y="2408"/>
              <a:ext cx="1" cy="215"/>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189" name="Line 37"/>
            <p:cNvSpPr>
              <a:spLocks noChangeShapeType="1"/>
            </p:cNvSpPr>
            <p:nvPr/>
          </p:nvSpPr>
          <p:spPr bwMode="auto">
            <a:xfrm>
              <a:off x="3170" y="2685"/>
              <a:ext cx="1" cy="154"/>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190" name="Freeform 38"/>
            <p:cNvSpPr>
              <a:spLocks/>
            </p:cNvSpPr>
            <p:nvPr/>
          </p:nvSpPr>
          <p:spPr bwMode="auto">
            <a:xfrm>
              <a:off x="3140" y="2623"/>
              <a:ext cx="60" cy="62"/>
            </a:xfrm>
            <a:custGeom>
              <a:avLst/>
              <a:gdLst>
                <a:gd name="T0" fmla="*/ 30 w 60"/>
                <a:gd name="T1" fmla="*/ 0 h 62"/>
                <a:gd name="T2" fmla="*/ 41 w 60"/>
                <a:gd name="T3" fmla="*/ 2 h 62"/>
                <a:gd name="T4" fmla="*/ 50 w 60"/>
                <a:gd name="T5" fmla="*/ 8 h 62"/>
                <a:gd name="T6" fmla="*/ 56 w 60"/>
                <a:gd name="T7" fmla="*/ 16 h 62"/>
                <a:gd name="T8" fmla="*/ 60 w 60"/>
                <a:gd name="T9" fmla="*/ 25 h 62"/>
                <a:gd name="T10" fmla="*/ 60 w 60"/>
                <a:gd name="T11" fmla="*/ 37 h 62"/>
                <a:gd name="T12" fmla="*/ 56 w 60"/>
                <a:gd name="T13" fmla="*/ 46 h 62"/>
                <a:gd name="T14" fmla="*/ 50 w 60"/>
                <a:gd name="T15" fmla="*/ 54 h 62"/>
                <a:gd name="T16" fmla="*/ 41 w 60"/>
                <a:gd name="T17" fmla="*/ 60 h 62"/>
                <a:gd name="T18" fmla="*/ 30 w 60"/>
                <a:gd name="T19" fmla="*/ 62 h 62"/>
                <a:gd name="T20" fmla="*/ 20 w 60"/>
                <a:gd name="T21" fmla="*/ 60 h 62"/>
                <a:gd name="T22" fmla="*/ 10 w 60"/>
                <a:gd name="T23" fmla="*/ 54 h 62"/>
                <a:gd name="T24" fmla="*/ 3 w 60"/>
                <a:gd name="T25" fmla="*/ 46 h 62"/>
                <a:gd name="T26" fmla="*/ 0 w 60"/>
                <a:gd name="T27" fmla="*/ 37 h 62"/>
                <a:gd name="T28" fmla="*/ 0 w 60"/>
                <a:gd name="T29" fmla="*/ 25 h 62"/>
                <a:gd name="T30" fmla="*/ 3 w 60"/>
                <a:gd name="T31" fmla="*/ 16 h 62"/>
                <a:gd name="T32" fmla="*/ 10 w 60"/>
                <a:gd name="T33" fmla="*/ 8 h 62"/>
                <a:gd name="T34" fmla="*/ 20 w 60"/>
                <a:gd name="T35" fmla="*/ 2 h 62"/>
                <a:gd name="T36" fmla="*/ 30 w 60"/>
                <a:gd name="T37" fmla="*/ 0 h 6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0" h="62">
                  <a:moveTo>
                    <a:pt x="30" y="0"/>
                  </a:moveTo>
                  <a:lnTo>
                    <a:pt x="41" y="2"/>
                  </a:lnTo>
                  <a:lnTo>
                    <a:pt x="50" y="8"/>
                  </a:lnTo>
                  <a:lnTo>
                    <a:pt x="56" y="16"/>
                  </a:lnTo>
                  <a:lnTo>
                    <a:pt x="60" y="25"/>
                  </a:lnTo>
                  <a:lnTo>
                    <a:pt x="60" y="37"/>
                  </a:lnTo>
                  <a:lnTo>
                    <a:pt x="56" y="46"/>
                  </a:lnTo>
                  <a:lnTo>
                    <a:pt x="50" y="54"/>
                  </a:lnTo>
                  <a:lnTo>
                    <a:pt x="41" y="60"/>
                  </a:lnTo>
                  <a:lnTo>
                    <a:pt x="30" y="62"/>
                  </a:lnTo>
                  <a:lnTo>
                    <a:pt x="20" y="60"/>
                  </a:lnTo>
                  <a:lnTo>
                    <a:pt x="10" y="54"/>
                  </a:lnTo>
                  <a:lnTo>
                    <a:pt x="3" y="46"/>
                  </a:lnTo>
                  <a:lnTo>
                    <a:pt x="0" y="37"/>
                  </a:lnTo>
                  <a:lnTo>
                    <a:pt x="0" y="25"/>
                  </a:lnTo>
                  <a:lnTo>
                    <a:pt x="3" y="16"/>
                  </a:lnTo>
                  <a:lnTo>
                    <a:pt x="10" y="8"/>
                  </a:lnTo>
                  <a:lnTo>
                    <a:pt x="20" y="2"/>
                  </a:lnTo>
                  <a:lnTo>
                    <a:pt x="30" y="0"/>
                  </a:lnTo>
                  <a:close/>
                </a:path>
              </a:pathLst>
            </a:custGeom>
            <a:solidFill>
              <a:srgbClr val="FFFF66"/>
            </a:solidFill>
            <a:ln w="12700">
              <a:solidFill>
                <a:srgbClr val="000000"/>
              </a:solidFill>
              <a:prstDash val="solid"/>
              <a:round/>
              <a:headEnd/>
              <a:tailEnd/>
            </a:ln>
          </p:spPr>
          <p:txBody>
            <a:bodyPr/>
            <a:lstStyle/>
            <a:p>
              <a:endParaRPr lang="de-DE"/>
            </a:p>
          </p:txBody>
        </p:sp>
        <p:sp>
          <p:nvSpPr>
            <p:cNvPr id="48191" name="Line 39"/>
            <p:cNvSpPr>
              <a:spLocks noChangeShapeType="1"/>
            </p:cNvSpPr>
            <p:nvPr/>
          </p:nvSpPr>
          <p:spPr bwMode="auto">
            <a:xfrm>
              <a:off x="4899" y="2408"/>
              <a:ext cx="1" cy="215"/>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192" name="Line 40"/>
            <p:cNvSpPr>
              <a:spLocks noChangeShapeType="1"/>
            </p:cNvSpPr>
            <p:nvPr/>
          </p:nvSpPr>
          <p:spPr bwMode="auto">
            <a:xfrm>
              <a:off x="4899" y="2685"/>
              <a:ext cx="1" cy="154"/>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193" name="Freeform 41"/>
            <p:cNvSpPr>
              <a:spLocks/>
            </p:cNvSpPr>
            <p:nvPr/>
          </p:nvSpPr>
          <p:spPr bwMode="auto">
            <a:xfrm>
              <a:off x="4869" y="2623"/>
              <a:ext cx="60" cy="62"/>
            </a:xfrm>
            <a:custGeom>
              <a:avLst/>
              <a:gdLst>
                <a:gd name="T0" fmla="*/ 30 w 60"/>
                <a:gd name="T1" fmla="*/ 0 h 62"/>
                <a:gd name="T2" fmla="*/ 41 w 60"/>
                <a:gd name="T3" fmla="*/ 2 h 62"/>
                <a:gd name="T4" fmla="*/ 50 w 60"/>
                <a:gd name="T5" fmla="*/ 8 h 62"/>
                <a:gd name="T6" fmla="*/ 57 w 60"/>
                <a:gd name="T7" fmla="*/ 16 h 62"/>
                <a:gd name="T8" fmla="*/ 60 w 60"/>
                <a:gd name="T9" fmla="*/ 25 h 62"/>
                <a:gd name="T10" fmla="*/ 60 w 60"/>
                <a:gd name="T11" fmla="*/ 37 h 62"/>
                <a:gd name="T12" fmla="*/ 57 w 60"/>
                <a:gd name="T13" fmla="*/ 46 h 62"/>
                <a:gd name="T14" fmla="*/ 50 w 60"/>
                <a:gd name="T15" fmla="*/ 54 h 62"/>
                <a:gd name="T16" fmla="*/ 41 w 60"/>
                <a:gd name="T17" fmla="*/ 60 h 62"/>
                <a:gd name="T18" fmla="*/ 30 w 60"/>
                <a:gd name="T19" fmla="*/ 62 h 62"/>
                <a:gd name="T20" fmla="*/ 20 w 60"/>
                <a:gd name="T21" fmla="*/ 60 h 62"/>
                <a:gd name="T22" fmla="*/ 10 w 60"/>
                <a:gd name="T23" fmla="*/ 54 h 62"/>
                <a:gd name="T24" fmla="*/ 4 w 60"/>
                <a:gd name="T25" fmla="*/ 46 h 62"/>
                <a:gd name="T26" fmla="*/ 0 w 60"/>
                <a:gd name="T27" fmla="*/ 37 h 62"/>
                <a:gd name="T28" fmla="*/ 0 w 60"/>
                <a:gd name="T29" fmla="*/ 25 h 62"/>
                <a:gd name="T30" fmla="*/ 4 w 60"/>
                <a:gd name="T31" fmla="*/ 16 h 62"/>
                <a:gd name="T32" fmla="*/ 10 w 60"/>
                <a:gd name="T33" fmla="*/ 8 h 62"/>
                <a:gd name="T34" fmla="*/ 20 w 60"/>
                <a:gd name="T35" fmla="*/ 2 h 62"/>
                <a:gd name="T36" fmla="*/ 30 w 60"/>
                <a:gd name="T37" fmla="*/ 0 h 6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0" h="62">
                  <a:moveTo>
                    <a:pt x="30" y="0"/>
                  </a:moveTo>
                  <a:lnTo>
                    <a:pt x="41" y="2"/>
                  </a:lnTo>
                  <a:lnTo>
                    <a:pt x="50" y="8"/>
                  </a:lnTo>
                  <a:lnTo>
                    <a:pt x="57" y="16"/>
                  </a:lnTo>
                  <a:lnTo>
                    <a:pt x="60" y="25"/>
                  </a:lnTo>
                  <a:lnTo>
                    <a:pt x="60" y="37"/>
                  </a:lnTo>
                  <a:lnTo>
                    <a:pt x="57" y="46"/>
                  </a:lnTo>
                  <a:lnTo>
                    <a:pt x="50" y="54"/>
                  </a:lnTo>
                  <a:lnTo>
                    <a:pt x="41" y="60"/>
                  </a:lnTo>
                  <a:lnTo>
                    <a:pt x="30" y="62"/>
                  </a:lnTo>
                  <a:lnTo>
                    <a:pt x="20" y="60"/>
                  </a:lnTo>
                  <a:lnTo>
                    <a:pt x="10" y="54"/>
                  </a:lnTo>
                  <a:lnTo>
                    <a:pt x="4" y="46"/>
                  </a:lnTo>
                  <a:lnTo>
                    <a:pt x="0" y="37"/>
                  </a:lnTo>
                  <a:lnTo>
                    <a:pt x="0" y="25"/>
                  </a:lnTo>
                  <a:lnTo>
                    <a:pt x="4" y="16"/>
                  </a:lnTo>
                  <a:lnTo>
                    <a:pt x="10" y="8"/>
                  </a:lnTo>
                  <a:lnTo>
                    <a:pt x="20" y="2"/>
                  </a:lnTo>
                  <a:lnTo>
                    <a:pt x="30" y="0"/>
                  </a:lnTo>
                  <a:close/>
                </a:path>
              </a:pathLst>
            </a:custGeom>
            <a:solidFill>
              <a:srgbClr val="FFFF66"/>
            </a:solidFill>
            <a:ln w="12700">
              <a:solidFill>
                <a:srgbClr val="000000"/>
              </a:solidFill>
              <a:prstDash val="solid"/>
              <a:round/>
              <a:headEnd/>
              <a:tailEnd/>
            </a:ln>
          </p:spPr>
          <p:txBody>
            <a:bodyPr/>
            <a:lstStyle/>
            <a:p>
              <a:endParaRPr lang="de-DE"/>
            </a:p>
          </p:txBody>
        </p:sp>
        <p:sp>
          <p:nvSpPr>
            <p:cNvPr id="48194" name="Rectangle 42"/>
            <p:cNvSpPr>
              <a:spLocks noChangeArrowheads="1"/>
            </p:cNvSpPr>
            <p:nvPr/>
          </p:nvSpPr>
          <p:spPr bwMode="auto">
            <a:xfrm>
              <a:off x="205" y="2655"/>
              <a:ext cx="493" cy="172"/>
            </a:xfrm>
            <a:prstGeom prst="rect">
              <a:avLst/>
            </a:prstGeom>
            <a:solidFill>
              <a:srgbClr val="FFFF66"/>
            </a:solidFill>
            <a:ln w="12700">
              <a:solidFill>
                <a:srgbClr val="000000"/>
              </a:solidFill>
              <a:miter lim="800000"/>
              <a:headEnd/>
              <a:tailEnd/>
            </a:ln>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2000"/>
            </a:p>
          </p:txBody>
        </p:sp>
        <p:sp>
          <p:nvSpPr>
            <p:cNvPr id="48195" name="Rectangle 43"/>
            <p:cNvSpPr>
              <a:spLocks noChangeArrowheads="1"/>
            </p:cNvSpPr>
            <p:nvPr/>
          </p:nvSpPr>
          <p:spPr bwMode="auto">
            <a:xfrm>
              <a:off x="365" y="2656"/>
              <a:ext cx="185" cy="86"/>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900">
                  <a:solidFill>
                    <a:srgbClr val="000000"/>
                  </a:solidFill>
                </a:rPr>
                <a:t>Proxy</a:t>
              </a:r>
              <a:endParaRPr lang="de-DE" altLang="de-DE" sz="2400"/>
            </a:p>
          </p:txBody>
        </p:sp>
        <p:sp>
          <p:nvSpPr>
            <p:cNvPr id="48196" name="Rectangle 44"/>
            <p:cNvSpPr>
              <a:spLocks noChangeArrowheads="1"/>
            </p:cNvSpPr>
            <p:nvPr/>
          </p:nvSpPr>
          <p:spPr bwMode="auto">
            <a:xfrm>
              <a:off x="295" y="2740"/>
              <a:ext cx="325" cy="86"/>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900">
                  <a:solidFill>
                    <a:srgbClr val="000000"/>
                  </a:solidFill>
                </a:rPr>
                <a:t>Generator</a:t>
              </a:r>
              <a:endParaRPr lang="de-DE" altLang="de-DE" sz="2400"/>
            </a:p>
          </p:txBody>
        </p:sp>
        <p:sp>
          <p:nvSpPr>
            <p:cNvPr id="48197" name="Line 45"/>
            <p:cNvSpPr>
              <a:spLocks noChangeShapeType="1"/>
            </p:cNvSpPr>
            <p:nvPr/>
          </p:nvSpPr>
          <p:spPr bwMode="auto">
            <a:xfrm flipV="1">
              <a:off x="452" y="2854"/>
              <a:ext cx="1" cy="4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198" name="Freeform 46"/>
            <p:cNvSpPr>
              <a:spLocks/>
            </p:cNvSpPr>
            <p:nvPr/>
          </p:nvSpPr>
          <p:spPr bwMode="auto">
            <a:xfrm>
              <a:off x="434" y="2827"/>
              <a:ext cx="36" cy="35"/>
            </a:xfrm>
            <a:custGeom>
              <a:avLst/>
              <a:gdLst>
                <a:gd name="T0" fmla="*/ 31 w 35"/>
                <a:gd name="T1" fmla="*/ 0 h 35"/>
                <a:gd name="T2" fmla="*/ 48 w 35"/>
                <a:gd name="T3" fmla="*/ 35 h 35"/>
                <a:gd name="T4" fmla="*/ 46 w 35"/>
                <a:gd name="T5" fmla="*/ 34 h 35"/>
                <a:gd name="T6" fmla="*/ 44 w 35"/>
                <a:gd name="T7" fmla="*/ 33 h 35"/>
                <a:gd name="T8" fmla="*/ 42 w 35"/>
                <a:gd name="T9" fmla="*/ 33 h 35"/>
                <a:gd name="T10" fmla="*/ 40 w 35"/>
                <a:gd name="T11" fmla="*/ 32 h 35"/>
                <a:gd name="T12" fmla="*/ 38 w 35"/>
                <a:gd name="T13" fmla="*/ 32 h 35"/>
                <a:gd name="T14" fmla="*/ 36 w 35"/>
                <a:gd name="T15" fmla="*/ 31 h 35"/>
                <a:gd name="T16" fmla="*/ 34 w 35"/>
                <a:gd name="T17" fmla="*/ 31 h 35"/>
                <a:gd name="T18" fmla="*/ 32 w 35"/>
                <a:gd name="T19" fmla="*/ 31 h 35"/>
                <a:gd name="T20" fmla="*/ 17 w 35"/>
                <a:gd name="T21" fmla="*/ 31 h 35"/>
                <a:gd name="T22" fmla="*/ 14 w 35"/>
                <a:gd name="T23" fmla="*/ 31 h 35"/>
                <a:gd name="T24" fmla="*/ 12 w 35"/>
                <a:gd name="T25" fmla="*/ 31 h 35"/>
                <a:gd name="T26" fmla="*/ 10 w 35"/>
                <a:gd name="T27" fmla="*/ 32 h 35"/>
                <a:gd name="T28" fmla="*/ 8 w 35"/>
                <a:gd name="T29" fmla="*/ 32 h 35"/>
                <a:gd name="T30" fmla="*/ 6 w 35"/>
                <a:gd name="T31" fmla="*/ 33 h 35"/>
                <a:gd name="T32" fmla="*/ 4 w 35"/>
                <a:gd name="T33" fmla="*/ 33 h 35"/>
                <a:gd name="T34" fmla="*/ 2 w 35"/>
                <a:gd name="T35" fmla="*/ 34 h 35"/>
                <a:gd name="T36" fmla="*/ 0 w 35"/>
                <a:gd name="T37" fmla="*/ 35 h 35"/>
                <a:gd name="T38" fmla="*/ 31 w 35"/>
                <a:gd name="T39" fmla="*/ 0 h 3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5" h="35">
                  <a:moveTo>
                    <a:pt x="18" y="0"/>
                  </a:moveTo>
                  <a:lnTo>
                    <a:pt x="35" y="35"/>
                  </a:lnTo>
                  <a:lnTo>
                    <a:pt x="33" y="34"/>
                  </a:lnTo>
                  <a:lnTo>
                    <a:pt x="31" y="33"/>
                  </a:lnTo>
                  <a:lnTo>
                    <a:pt x="29" y="33"/>
                  </a:lnTo>
                  <a:lnTo>
                    <a:pt x="27" y="32"/>
                  </a:lnTo>
                  <a:lnTo>
                    <a:pt x="25" y="32"/>
                  </a:lnTo>
                  <a:lnTo>
                    <a:pt x="23" y="31"/>
                  </a:lnTo>
                  <a:lnTo>
                    <a:pt x="21" y="31"/>
                  </a:lnTo>
                  <a:lnTo>
                    <a:pt x="19" y="31"/>
                  </a:lnTo>
                  <a:lnTo>
                    <a:pt x="17" y="31"/>
                  </a:lnTo>
                  <a:lnTo>
                    <a:pt x="14" y="31"/>
                  </a:lnTo>
                  <a:lnTo>
                    <a:pt x="12" y="31"/>
                  </a:lnTo>
                  <a:lnTo>
                    <a:pt x="10" y="32"/>
                  </a:lnTo>
                  <a:lnTo>
                    <a:pt x="8" y="32"/>
                  </a:lnTo>
                  <a:lnTo>
                    <a:pt x="6" y="33"/>
                  </a:lnTo>
                  <a:lnTo>
                    <a:pt x="4" y="33"/>
                  </a:lnTo>
                  <a:lnTo>
                    <a:pt x="2" y="34"/>
                  </a:lnTo>
                  <a:lnTo>
                    <a:pt x="0" y="35"/>
                  </a:lnTo>
                  <a:lnTo>
                    <a:pt x="18" y="0"/>
                  </a:lnTo>
                  <a:close/>
                </a:path>
              </a:pathLst>
            </a:custGeom>
            <a:solidFill>
              <a:srgbClr val="FF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48199" name="Line 47"/>
            <p:cNvSpPr>
              <a:spLocks noChangeShapeType="1"/>
            </p:cNvSpPr>
            <p:nvPr/>
          </p:nvSpPr>
          <p:spPr bwMode="auto">
            <a:xfrm flipV="1">
              <a:off x="4035" y="2685"/>
              <a:ext cx="1" cy="154"/>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200" name="Line 48"/>
            <p:cNvSpPr>
              <a:spLocks noChangeShapeType="1"/>
            </p:cNvSpPr>
            <p:nvPr/>
          </p:nvSpPr>
          <p:spPr bwMode="auto">
            <a:xfrm flipV="1">
              <a:off x="4035" y="2408"/>
              <a:ext cx="1" cy="215"/>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201" name="Freeform 49"/>
            <p:cNvSpPr>
              <a:spLocks/>
            </p:cNvSpPr>
            <p:nvPr/>
          </p:nvSpPr>
          <p:spPr bwMode="auto">
            <a:xfrm>
              <a:off x="4003" y="2623"/>
              <a:ext cx="63" cy="62"/>
            </a:xfrm>
            <a:custGeom>
              <a:avLst/>
              <a:gdLst>
                <a:gd name="T0" fmla="*/ 45 w 62"/>
                <a:gd name="T1" fmla="*/ 62 h 62"/>
                <a:gd name="T2" fmla="*/ 20 w 62"/>
                <a:gd name="T3" fmla="*/ 60 h 62"/>
                <a:gd name="T4" fmla="*/ 12 w 62"/>
                <a:gd name="T5" fmla="*/ 54 h 62"/>
                <a:gd name="T6" fmla="*/ 5 w 62"/>
                <a:gd name="T7" fmla="*/ 46 h 62"/>
                <a:gd name="T8" fmla="*/ 0 w 62"/>
                <a:gd name="T9" fmla="*/ 37 h 62"/>
                <a:gd name="T10" fmla="*/ 0 w 62"/>
                <a:gd name="T11" fmla="*/ 25 h 62"/>
                <a:gd name="T12" fmla="*/ 5 w 62"/>
                <a:gd name="T13" fmla="*/ 16 h 62"/>
                <a:gd name="T14" fmla="*/ 12 w 62"/>
                <a:gd name="T15" fmla="*/ 8 h 62"/>
                <a:gd name="T16" fmla="*/ 20 w 62"/>
                <a:gd name="T17" fmla="*/ 2 h 62"/>
                <a:gd name="T18" fmla="*/ 45 w 62"/>
                <a:gd name="T19" fmla="*/ 0 h 62"/>
                <a:gd name="T20" fmla="*/ 55 w 62"/>
                <a:gd name="T21" fmla="*/ 2 h 62"/>
                <a:gd name="T22" fmla="*/ 64 w 62"/>
                <a:gd name="T23" fmla="*/ 8 h 62"/>
                <a:gd name="T24" fmla="*/ 71 w 62"/>
                <a:gd name="T25" fmla="*/ 16 h 62"/>
                <a:gd name="T26" fmla="*/ 75 w 62"/>
                <a:gd name="T27" fmla="*/ 25 h 62"/>
                <a:gd name="T28" fmla="*/ 75 w 62"/>
                <a:gd name="T29" fmla="*/ 37 h 62"/>
                <a:gd name="T30" fmla="*/ 71 w 62"/>
                <a:gd name="T31" fmla="*/ 46 h 62"/>
                <a:gd name="T32" fmla="*/ 64 w 62"/>
                <a:gd name="T33" fmla="*/ 54 h 62"/>
                <a:gd name="T34" fmla="*/ 55 w 62"/>
                <a:gd name="T35" fmla="*/ 60 h 62"/>
                <a:gd name="T36" fmla="*/ 45 w 62"/>
                <a:gd name="T37" fmla="*/ 62 h 6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2" h="62">
                  <a:moveTo>
                    <a:pt x="32" y="62"/>
                  </a:moveTo>
                  <a:lnTo>
                    <a:pt x="20" y="60"/>
                  </a:lnTo>
                  <a:lnTo>
                    <a:pt x="12" y="54"/>
                  </a:lnTo>
                  <a:lnTo>
                    <a:pt x="5" y="46"/>
                  </a:lnTo>
                  <a:lnTo>
                    <a:pt x="0" y="37"/>
                  </a:lnTo>
                  <a:lnTo>
                    <a:pt x="0" y="25"/>
                  </a:lnTo>
                  <a:lnTo>
                    <a:pt x="5" y="16"/>
                  </a:lnTo>
                  <a:lnTo>
                    <a:pt x="12" y="8"/>
                  </a:lnTo>
                  <a:lnTo>
                    <a:pt x="20" y="2"/>
                  </a:lnTo>
                  <a:lnTo>
                    <a:pt x="32" y="0"/>
                  </a:lnTo>
                  <a:lnTo>
                    <a:pt x="42" y="2"/>
                  </a:lnTo>
                  <a:lnTo>
                    <a:pt x="51" y="8"/>
                  </a:lnTo>
                  <a:lnTo>
                    <a:pt x="58" y="16"/>
                  </a:lnTo>
                  <a:lnTo>
                    <a:pt x="62" y="25"/>
                  </a:lnTo>
                  <a:lnTo>
                    <a:pt x="62" y="37"/>
                  </a:lnTo>
                  <a:lnTo>
                    <a:pt x="58" y="46"/>
                  </a:lnTo>
                  <a:lnTo>
                    <a:pt x="51" y="54"/>
                  </a:lnTo>
                  <a:lnTo>
                    <a:pt x="42" y="60"/>
                  </a:lnTo>
                  <a:lnTo>
                    <a:pt x="32" y="62"/>
                  </a:lnTo>
                  <a:close/>
                </a:path>
              </a:pathLst>
            </a:custGeom>
            <a:solidFill>
              <a:srgbClr val="FFFF66"/>
            </a:solidFill>
            <a:ln w="12700">
              <a:solidFill>
                <a:srgbClr val="000000"/>
              </a:solidFill>
              <a:prstDash val="solid"/>
              <a:round/>
              <a:headEnd/>
              <a:tailEnd/>
            </a:ln>
          </p:spPr>
          <p:txBody>
            <a:bodyPr/>
            <a:lstStyle/>
            <a:p>
              <a:endParaRPr lang="de-DE"/>
            </a:p>
          </p:txBody>
        </p:sp>
        <p:sp>
          <p:nvSpPr>
            <p:cNvPr id="48202" name="Line 50"/>
            <p:cNvSpPr>
              <a:spLocks noChangeShapeType="1"/>
            </p:cNvSpPr>
            <p:nvPr/>
          </p:nvSpPr>
          <p:spPr bwMode="auto">
            <a:xfrm>
              <a:off x="1132" y="3023"/>
              <a:ext cx="2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203" name="Line 51"/>
            <p:cNvSpPr>
              <a:spLocks noChangeShapeType="1"/>
            </p:cNvSpPr>
            <p:nvPr/>
          </p:nvSpPr>
          <p:spPr bwMode="auto">
            <a:xfrm>
              <a:off x="1173" y="3023"/>
              <a:ext cx="2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204" name="Line 52"/>
            <p:cNvSpPr>
              <a:spLocks noChangeShapeType="1"/>
            </p:cNvSpPr>
            <p:nvPr/>
          </p:nvSpPr>
          <p:spPr bwMode="auto">
            <a:xfrm>
              <a:off x="1215" y="3023"/>
              <a:ext cx="13"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205" name="Freeform 53"/>
            <p:cNvSpPr>
              <a:spLocks/>
            </p:cNvSpPr>
            <p:nvPr/>
          </p:nvSpPr>
          <p:spPr bwMode="auto">
            <a:xfrm>
              <a:off x="1219" y="3006"/>
              <a:ext cx="37" cy="35"/>
            </a:xfrm>
            <a:custGeom>
              <a:avLst/>
              <a:gdLst>
                <a:gd name="T0" fmla="*/ 49 w 36"/>
                <a:gd name="T1" fmla="*/ 17 h 35"/>
                <a:gd name="T2" fmla="*/ 0 w 36"/>
                <a:gd name="T3" fmla="*/ 35 h 35"/>
                <a:gd name="T4" fmla="*/ 1 w 36"/>
                <a:gd name="T5" fmla="*/ 33 h 35"/>
                <a:gd name="T6" fmla="*/ 2 w 36"/>
                <a:gd name="T7" fmla="*/ 31 h 35"/>
                <a:gd name="T8" fmla="*/ 2 w 36"/>
                <a:gd name="T9" fmla="*/ 29 h 35"/>
                <a:gd name="T10" fmla="*/ 3 w 36"/>
                <a:gd name="T11" fmla="*/ 27 h 35"/>
                <a:gd name="T12" fmla="*/ 3 w 36"/>
                <a:gd name="T13" fmla="*/ 25 h 35"/>
                <a:gd name="T14" fmla="*/ 4 w 36"/>
                <a:gd name="T15" fmla="*/ 23 h 35"/>
                <a:gd name="T16" fmla="*/ 4 w 36"/>
                <a:gd name="T17" fmla="*/ 21 h 35"/>
                <a:gd name="T18" fmla="*/ 4 w 36"/>
                <a:gd name="T19" fmla="*/ 19 h 35"/>
                <a:gd name="T20" fmla="*/ 4 w 36"/>
                <a:gd name="T21" fmla="*/ 16 h 35"/>
                <a:gd name="T22" fmla="*/ 4 w 36"/>
                <a:gd name="T23" fmla="*/ 14 h 35"/>
                <a:gd name="T24" fmla="*/ 4 w 36"/>
                <a:gd name="T25" fmla="*/ 12 h 35"/>
                <a:gd name="T26" fmla="*/ 3 w 36"/>
                <a:gd name="T27" fmla="*/ 10 h 35"/>
                <a:gd name="T28" fmla="*/ 3 w 36"/>
                <a:gd name="T29" fmla="*/ 8 h 35"/>
                <a:gd name="T30" fmla="*/ 2 w 36"/>
                <a:gd name="T31" fmla="*/ 6 h 35"/>
                <a:gd name="T32" fmla="*/ 2 w 36"/>
                <a:gd name="T33" fmla="*/ 4 h 35"/>
                <a:gd name="T34" fmla="*/ 1 w 36"/>
                <a:gd name="T35" fmla="*/ 2 h 35"/>
                <a:gd name="T36" fmla="*/ 0 w 36"/>
                <a:gd name="T37" fmla="*/ 0 h 35"/>
                <a:gd name="T38" fmla="*/ 49 w 36"/>
                <a:gd name="T39" fmla="*/ 17 h 3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6" h="35">
                  <a:moveTo>
                    <a:pt x="36" y="17"/>
                  </a:moveTo>
                  <a:lnTo>
                    <a:pt x="0" y="35"/>
                  </a:lnTo>
                  <a:lnTo>
                    <a:pt x="1" y="33"/>
                  </a:lnTo>
                  <a:lnTo>
                    <a:pt x="2" y="31"/>
                  </a:lnTo>
                  <a:lnTo>
                    <a:pt x="2" y="29"/>
                  </a:lnTo>
                  <a:lnTo>
                    <a:pt x="3" y="27"/>
                  </a:lnTo>
                  <a:lnTo>
                    <a:pt x="3" y="25"/>
                  </a:lnTo>
                  <a:lnTo>
                    <a:pt x="4" y="23"/>
                  </a:lnTo>
                  <a:lnTo>
                    <a:pt x="4" y="21"/>
                  </a:lnTo>
                  <a:lnTo>
                    <a:pt x="4" y="19"/>
                  </a:lnTo>
                  <a:lnTo>
                    <a:pt x="4" y="16"/>
                  </a:lnTo>
                  <a:lnTo>
                    <a:pt x="4" y="14"/>
                  </a:lnTo>
                  <a:lnTo>
                    <a:pt x="4" y="12"/>
                  </a:lnTo>
                  <a:lnTo>
                    <a:pt x="3" y="10"/>
                  </a:lnTo>
                  <a:lnTo>
                    <a:pt x="3" y="8"/>
                  </a:lnTo>
                  <a:lnTo>
                    <a:pt x="2" y="6"/>
                  </a:lnTo>
                  <a:lnTo>
                    <a:pt x="2" y="4"/>
                  </a:lnTo>
                  <a:lnTo>
                    <a:pt x="1" y="2"/>
                  </a:lnTo>
                  <a:lnTo>
                    <a:pt x="0" y="0"/>
                  </a:lnTo>
                  <a:lnTo>
                    <a:pt x="36" y="17"/>
                  </a:lnTo>
                  <a:close/>
                </a:path>
              </a:pathLst>
            </a:custGeom>
            <a:solidFill>
              <a:srgbClr val="FF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48206" name="Rectangle 54"/>
            <p:cNvSpPr>
              <a:spLocks noChangeArrowheads="1"/>
            </p:cNvSpPr>
            <p:nvPr/>
          </p:nvSpPr>
          <p:spPr bwMode="auto">
            <a:xfrm>
              <a:off x="872" y="1251"/>
              <a:ext cx="1853" cy="1231"/>
            </a:xfrm>
            <a:prstGeom prst="rect">
              <a:avLst/>
            </a:prstGeom>
            <a:solidFill>
              <a:srgbClr val="FFFF66"/>
            </a:solidFill>
            <a:ln w="7938">
              <a:solidFill>
                <a:srgbClr val="000000"/>
              </a:solidFill>
              <a:miter lim="800000"/>
              <a:headEnd/>
              <a:tailEnd/>
            </a:ln>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2000"/>
            </a:p>
          </p:txBody>
        </p:sp>
        <p:sp>
          <p:nvSpPr>
            <p:cNvPr id="48207" name="Rectangle 55"/>
            <p:cNvSpPr>
              <a:spLocks noChangeArrowheads="1"/>
            </p:cNvSpPr>
            <p:nvPr/>
          </p:nvSpPr>
          <p:spPr bwMode="auto">
            <a:xfrm>
              <a:off x="847" y="1276"/>
              <a:ext cx="1853" cy="1231"/>
            </a:xfrm>
            <a:prstGeom prst="rect">
              <a:avLst/>
            </a:prstGeom>
            <a:solidFill>
              <a:srgbClr val="FFFF66"/>
            </a:solidFill>
            <a:ln w="7938">
              <a:solidFill>
                <a:srgbClr val="000000"/>
              </a:solidFill>
              <a:miter lim="800000"/>
              <a:headEnd/>
              <a:tailEnd/>
            </a:ln>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2000"/>
            </a:p>
          </p:txBody>
        </p:sp>
        <p:sp>
          <p:nvSpPr>
            <p:cNvPr id="48208" name="Rectangle 56"/>
            <p:cNvSpPr>
              <a:spLocks noChangeArrowheads="1"/>
            </p:cNvSpPr>
            <p:nvPr/>
          </p:nvSpPr>
          <p:spPr bwMode="auto">
            <a:xfrm>
              <a:off x="823" y="1300"/>
              <a:ext cx="1852" cy="1231"/>
            </a:xfrm>
            <a:prstGeom prst="rect">
              <a:avLst/>
            </a:prstGeom>
            <a:solidFill>
              <a:srgbClr val="FFFF66"/>
            </a:solidFill>
            <a:ln w="12700">
              <a:solidFill>
                <a:srgbClr val="000000"/>
              </a:solidFill>
              <a:miter lim="800000"/>
              <a:headEnd/>
              <a:tailEnd/>
            </a:ln>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2000"/>
            </a:p>
          </p:txBody>
        </p:sp>
        <p:sp>
          <p:nvSpPr>
            <p:cNvPr id="48209" name="Rectangle 57"/>
            <p:cNvSpPr>
              <a:spLocks noChangeArrowheads="1"/>
            </p:cNvSpPr>
            <p:nvPr/>
          </p:nvSpPr>
          <p:spPr bwMode="auto">
            <a:xfrm>
              <a:off x="1253" y="1324"/>
              <a:ext cx="1078" cy="115"/>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200" b="1">
                  <a:solidFill>
                    <a:srgbClr val="000000"/>
                  </a:solidFill>
                </a:rPr>
                <a:t>Web Application Server</a:t>
              </a:r>
              <a:endParaRPr lang="de-DE" altLang="de-DE" sz="1200" b="1"/>
            </a:p>
          </p:txBody>
        </p:sp>
        <p:sp>
          <p:nvSpPr>
            <p:cNvPr id="48210" name="Rectangle 58"/>
            <p:cNvSpPr>
              <a:spLocks noChangeArrowheads="1"/>
            </p:cNvSpPr>
            <p:nvPr/>
          </p:nvSpPr>
          <p:spPr bwMode="auto">
            <a:xfrm>
              <a:off x="946" y="2162"/>
              <a:ext cx="1606" cy="246"/>
            </a:xfrm>
            <a:prstGeom prst="rect">
              <a:avLst/>
            </a:prstGeom>
            <a:solidFill>
              <a:srgbClr val="FFFF66"/>
            </a:solidFill>
            <a:ln w="12700">
              <a:solidFill>
                <a:srgbClr val="000000"/>
              </a:solidFill>
              <a:miter lim="800000"/>
              <a:headEnd/>
              <a:tailEnd/>
            </a:ln>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2000"/>
            </a:p>
          </p:txBody>
        </p:sp>
        <p:sp>
          <p:nvSpPr>
            <p:cNvPr id="48211" name="Rectangle 59"/>
            <p:cNvSpPr>
              <a:spLocks noChangeArrowheads="1"/>
            </p:cNvSpPr>
            <p:nvPr/>
          </p:nvSpPr>
          <p:spPr bwMode="auto">
            <a:xfrm>
              <a:off x="1301" y="2242"/>
              <a:ext cx="845" cy="115"/>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200" b="1">
                  <a:solidFill>
                    <a:srgbClr val="000000"/>
                  </a:solidFill>
                </a:rPr>
                <a:t>Integration Engine</a:t>
              </a:r>
              <a:endParaRPr lang="de-DE" altLang="de-DE" sz="1200" b="1"/>
            </a:p>
          </p:txBody>
        </p:sp>
        <p:sp>
          <p:nvSpPr>
            <p:cNvPr id="48212" name="Rectangle 60"/>
            <p:cNvSpPr>
              <a:spLocks noChangeArrowheads="1"/>
            </p:cNvSpPr>
            <p:nvPr/>
          </p:nvSpPr>
          <p:spPr bwMode="auto">
            <a:xfrm>
              <a:off x="1861" y="1497"/>
              <a:ext cx="740" cy="370"/>
            </a:xfrm>
            <a:prstGeom prst="rect">
              <a:avLst/>
            </a:prstGeom>
            <a:solidFill>
              <a:srgbClr val="FFFF66"/>
            </a:solidFill>
            <a:ln w="7938">
              <a:solidFill>
                <a:srgbClr val="000000"/>
              </a:solidFill>
              <a:miter lim="800000"/>
              <a:headEnd/>
              <a:tailEnd/>
            </a:ln>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2000"/>
            </a:p>
          </p:txBody>
        </p:sp>
        <p:sp>
          <p:nvSpPr>
            <p:cNvPr id="48213" name="Rectangle 61"/>
            <p:cNvSpPr>
              <a:spLocks noChangeArrowheads="1"/>
            </p:cNvSpPr>
            <p:nvPr/>
          </p:nvSpPr>
          <p:spPr bwMode="auto">
            <a:xfrm>
              <a:off x="1836" y="1522"/>
              <a:ext cx="741" cy="369"/>
            </a:xfrm>
            <a:prstGeom prst="rect">
              <a:avLst/>
            </a:prstGeom>
            <a:solidFill>
              <a:srgbClr val="FFFF66"/>
            </a:solidFill>
            <a:ln w="7938">
              <a:solidFill>
                <a:srgbClr val="000000"/>
              </a:solidFill>
              <a:miter lim="800000"/>
              <a:headEnd/>
              <a:tailEnd/>
            </a:ln>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2000"/>
            </a:p>
          </p:txBody>
        </p:sp>
        <p:sp>
          <p:nvSpPr>
            <p:cNvPr id="48214" name="Rectangle 62"/>
            <p:cNvSpPr>
              <a:spLocks noChangeArrowheads="1"/>
            </p:cNvSpPr>
            <p:nvPr/>
          </p:nvSpPr>
          <p:spPr bwMode="auto">
            <a:xfrm>
              <a:off x="1811" y="1547"/>
              <a:ext cx="741" cy="369"/>
            </a:xfrm>
            <a:prstGeom prst="rect">
              <a:avLst/>
            </a:prstGeom>
            <a:solidFill>
              <a:srgbClr val="FFFF66"/>
            </a:solidFill>
            <a:ln w="12700">
              <a:solidFill>
                <a:srgbClr val="000000"/>
              </a:solidFill>
              <a:miter lim="800000"/>
              <a:headEnd/>
              <a:tailEnd/>
            </a:ln>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2000"/>
            </a:p>
          </p:txBody>
        </p:sp>
        <p:sp>
          <p:nvSpPr>
            <p:cNvPr id="48215" name="Rectangle 63"/>
            <p:cNvSpPr>
              <a:spLocks noChangeArrowheads="1"/>
            </p:cNvSpPr>
            <p:nvPr/>
          </p:nvSpPr>
          <p:spPr bwMode="auto">
            <a:xfrm>
              <a:off x="1908" y="1570"/>
              <a:ext cx="564" cy="86"/>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900">
                  <a:solidFill>
                    <a:srgbClr val="000000"/>
                  </a:solidFill>
                </a:rPr>
                <a:t>ABAP Application</a:t>
              </a:r>
              <a:endParaRPr lang="de-DE" altLang="de-DE" sz="2400"/>
            </a:p>
          </p:txBody>
        </p:sp>
        <p:sp>
          <p:nvSpPr>
            <p:cNvPr id="48216" name="Rectangle 64"/>
            <p:cNvSpPr>
              <a:spLocks noChangeArrowheads="1"/>
            </p:cNvSpPr>
            <p:nvPr/>
          </p:nvSpPr>
          <p:spPr bwMode="auto">
            <a:xfrm>
              <a:off x="996" y="1497"/>
              <a:ext cx="741" cy="370"/>
            </a:xfrm>
            <a:prstGeom prst="rect">
              <a:avLst/>
            </a:prstGeom>
            <a:solidFill>
              <a:srgbClr val="FFFF66"/>
            </a:solidFill>
            <a:ln w="7938">
              <a:solidFill>
                <a:srgbClr val="000000"/>
              </a:solidFill>
              <a:miter lim="800000"/>
              <a:headEnd/>
              <a:tailEnd/>
            </a:ln>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2000"/>
            </a:p>
          </p:txBody>
        </p:sp>
        <p:sp>
          <p:nvSpPr>
            <p:cNvPr id="48217" name="Rectangle 65"/>
            <p:cNvSpPr>
              <a:spLocks noChangeArrowheads="1"/>
            </p:cNvSpPr>
            <p:nvPr/>
          </p:nvSpPr>
          <p:spPr bwMode="auto">
            <a:xfrm>
              <a:off x="970" y="1522"/>
              <a:ext cx="742" cy="369"/>
            </a:xfrm>
            <a:prstGeom prst="rect">
              <a:avLst/>
            </a:prstGeom>
            <a:solidFill>
              <a:srgbClr val="FFFF66"/>
            </a:solidFill>
            <a:ln w="7938">
              <a:solidFill>
                <a:srgbClr val="000000"/>
              </a:solidFill>
              <a:miter lim="800000"/>
              <a:headEnd/>
              <a:tailEnd/>
            </a:ln>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2000"/>
            </a:p>
          </p:txBody>
        </p:sp>
        <p:sp>
          <p:nvSpPr>
            <p:cNvPr id="48218" name="Rectangle 66"/>
            <p:cNvSpPr>
              <a:spLocks noChangeArrowheads="1"/>
            </p:cNvSpPr>
            <p:nvPr/>
          </p:nvSpPr>
          <p:spPr bwMode="auto">
            <a:xfrm>
              <a:off x="946" y="1547"/>
              <a:ext cx="741" cy="369"/>
            </a:xfrm>
            <a:prstGeom prst="rect">
              <a:avLst/>
            </a:prstGeom>
            <a:solidFill>
              <a:srgbClr val="FFFF66"/>
            </a:solidFill>
            <a:ln w="12700">
              <a:solidFill>
                <a:srgbClr val="000000"/>
              </a:solidFill>
              <a:miter lim="800000"/>
              <a:headEnd/>
              <a:tailEnd/>
            </a:ln>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2000"/>
            </a:p>
          </p:txBody>
        </p:sp>
        <p:sp>
          <p:nvSpPr>
            <p:cNvPr id="48219" name="Rectangle 67"/>
            <p:cNvSpPr>
              <a:spLocks noChangeArrowheads="1"/>
            </p:cNvSpPr>
            <p:nvPr/>
          </p:nvSpPr>
          <p:spPr bwMode="auto">
            <a:xfrm>
              <a:off x="1062" y="1570"/>
              <a:ext cx="524" cy="86"/>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900">
                  <a:solidFill>
                    <a:srgbClr val="000000"/>
                  </a:solidFill>
                </a:rPr>
                <a:t>Java Application</a:t>
              </a:r>
              <a:endParaRPr lang="de-DE" altLang="de-DE" sz="2400"/>
            </a:p>
          </p:txBody>
        </p:sp>
        <p:sp>
          <p:nvSpPr>
            <p:cNvPr id="48220" name="Rectangle 68"/>
            <p:cNvSpPr>
              <a:spLocks noChangeArrowheads="1"/>
            </p:cNvSpPr>
            <p:nvPr/>
          </p:nvSpPr>
          <p:spPr bwMode="auto">
            <a:xfrm>
              <a:off x="1922" y="1681"/>
              <a:ext cx="371" cy="124"/>
            </a:xfrm>
            <a:prstGeom prst="rect">
              <a:avLst/>
            </a:prstGeom>
            <a:solidFill>
              <a:srgbClr val="FFFF66"/>
            </a:solidFill>
            <a:ln w="7938">
              <a:solidFill>
                <a:srgbClr val="000000"/>
              </a:solidFill>
              <a:miter lim="800000"/>
              <a:headEnd/>
              <a:tailEnd/>
            </a:ln>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2000"/>
            </a:p>
          </p:txBody>
        </p:sp>
        <p:sp>
          <p:nvSpPr>
            <p:cNvPr id="48221" name="Rectangle 69"/>
            <p:cNvSpPr>
              <a:spLocks noChangeArrowheads="1"/>
            </p:cNvSpPr>
            <p:nvPr/>
          </p:nvSpPr>
          <p:spPr bwMode="auto">
            <a:xfrm>
              <a:off x="1897" y="1706"/>
              <a:ext cx="372" cy="123"/>
            </a:xfrm>
            <a:prstGeom prst="rect">
              <a:avLst/>
            </a:prstGeom>
            <a:solidFill>
              <a:srgbClr val="FFFF66"/>
            </a:solidFill>
            <a:ln w="7938">
              <a:solidFill>
                <a:srgbClr val="000000"/>
              </a:solidFill>
              <a:miter lim="800000"/>
              <a:headEnd/>
              <a:tailEnd/>
            </a:ln>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2000"/>
            </a:p>
          </p:txBody>
        </p:sp>
        <p:sp>
          <p:nvSpPr>
            <p:cNvPr id="48222" name="Rectangle 70"/>
            <p:cNvSpPr>
              <a:spLocks noChangeArrowheads="1"/>
            </p:cNvSpPr>
            <p:nvPr/>
          </p:nvSpPr>
          <p:spPr bwMode="auto">
            <a:xfrm>
              <a:off x="1873" y="1731"/>
              <a:ext cx="370" cy="123"/>
            </a:xfrm>
            <a:prstGeom prst="rect">
              <a:avLst/>
            </a:prstGeom>
            <a:solidFill>
              <a:srgbClr val="FFFF66"/>
            </a:solidFill>
            <a:ln w="12700">
              <a:solidFill>
                <a:srgbClr val="000000"/>
              </a:solidFill>
              <a:miter lim="800000"/>
              <a:headEnd/>
              <a:tailEnd/>
            </a:ln>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2000"/>
            </a:p>
          </p:txBody>
        </p:sp>
        <p:sp>
          <p:nvSpPr>
            <p:cNvPr id="48223" name="Rectangle 71"/>
            <p:cNvSpPr>
              <a:spLocks noChangeArrowheads="1"/>
            </p:cNvSpPr>
            <p:nvPr/>
          </p:nvSpPr>
          <p:spPr bwMode="auto">
            <a:xfrm>
              <a:off x="1970" y="1755"/>
              <a:ext cx="185" cy="86"/>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900">
                  <a:solidFill>
                    <a:srgbClr val="000000"/>
                  </a:solidFill>
                </a:rPr>
                <a:t>Proxy</a:t>
              </a:r>
              <a:endParaRPr lang="de-DE" altLang="de-DE" sz="2400"/>
            </a:p>
          </p:txBody>
        </p:sp>
        <p:sp>
          <p:nvSpPr>
            <p:cNvPr id="48224" name="Freeform 72"/>
            <p:cNvSpPr>
              <a:spLocks noEditPoints="1"/>
            </p:cNvSpPr>
            <p:nvPr/>
          </p:nvSpPr>
          <p:spPr bwMode="auto">
            <a:xfrm>
              <a:off x="2339" y="1817"/>
              <a:ext cx="118" cy="13"/>
            </a:xfrm>
            <a:custGeom>
              <a:avLst/>
              <a:gdLst>
                <a:gd name="T0" fmla="*/ 51 w 118"/>
                <a:gd name="T1" fmla="*/ 6 h 13"/>
                <a:gd name="T2" fmla="*/ 53 w 118"/>
                <a:gd name="T3" fmla="*/ 2 h 13"/>
                <a:gd name="T4" fmla="*/ 56 w 118"/>
                <a:gd name="T5" fmla="*/ 0 h 13"/>
                <a:gd name="T6" fmla="*/ 61 w 118"/>
                <a:gd name="T7" fmla="*/ 0 h 13"/>
                <a:gd name="T8" fmla="*/ 65 w 118"/>
                <a:gd name="T9" fmla="*/ 2 h 13"/>
                <a:gd name="T10" fmla="*/ 67 w 118"/>
                <a:gd name="T11" fmla="*/ 6 h 13"/>
                <a:gd name="T12" fmla="*/ 65 w 118"/>
                <a:gd name="T13" fmla="*/ 10 h 13"/>
                <a:gd name="T14" fmla="*/ 61 w 118"/>
                <a:gd name="T15" fmla="*/ 13 h 13"/>
                <a:gd name="T16" fmla="*/ 56 w 118"/>
                <a:gd name="T17" fmla="*/ 13 h 13"/>
                <a:gd name="T18" fmla="*/ 53 w 118"/>
                <a:gd name="T19" fmla="*/ 10 h 13"/>
                <a:gd name="T20" fmla="*/ 51 w 118"/>
                <a:gd name="T21" fmla="*/ 6 h 13"/>
                <a:gd name="T22" fmla="*/ 0 w 118"/>
                <a:gd name="T23" fmla="*/ 6 h 13"/>
                <a:gd name="T24" fmla="*/ 2 w 118"/>
                <a:gd name="T25" fmla="*/ 2 h 13"/>
                <a:gd name="T26" fmla="*/ 5 w 118"/>
                <a:gd name="T27" fmla="*/ 0 h 13"/>
                <a:gd name="T28" fmla="*/ 10 w 118"/>
                <a:gd name="T29" fmla="*/ 0 h 13"/>
                <a:gd name="T30" fmla="*/ 13 w 118"/>
                <a:gd name="T31" fmla="*/ 2 h 13"/>
                <a:gd name="T32" fmla="*/ 15 w 118"/>
                <a:gd name="T33" fmla="*/ 6 h 13"/>
                <a:gd name="T34" fmla="*/ 13 w 118"/>
                <a:gd name="T35" fmla="*/ 10 h 13"/>
                <a:gd name="T36" fmla="*/ 10 w 118"/>
                <a:gd name="T37" fmla="*/ 13 h 13"/>
                <a:gd name="T38" fmla="*/ 5 w 118"/>
                <a:gd name="T39" fmla="*/ 13 h 13"/>
                <a:gd name="T40" fmla="*/ 2 w 118"/>
                <a:gd name="T41" fmla="*/ 10 h 13"/>
                <a:gd name="T42" fmla="*/ 0 w 118"/>
                <a:gd name="T43" fmla="*/ 6 h 13"/>
                <a:gd name="T44" fmla="*/ 103 w 118"/>
                <a:gd name="T45" fmla="*/ 6 h 13"/>
                <a:gd name="T46" fmla="*/ 104 w 118"/>
                <a:gd name="T47" fmla="*/ 2 h 13"/>
                <a:gd name="T48" fmla="*/ 108 w 118"/>
                <a:gd name="T49" fmla="*/ 0 h 13"/>
                <a:gd name="T50" fmla="*/ 112 w 118"/>
                <a:gd name="T51" fmla="*/ 0 h 13"/>
                <a:gd name="T52" fmla="*/ 116 w 118"/>
                <a:gd name="T53" fmla="*/ 2 h 13"/>
                <a:gd name="T54" fmla="*/ 118 w 118"/>
                <a:gd name="T55" fmla="*/ 6 h 13"/>
                <a:gd name="T56" fmla="*/ 116 w 118"/>
                <a:gd name="T57" fmla="*/ 10 h 13"/>
                <a:gd name="T58" fmla="*/ 112 w 118"/>
                <a:gd name="T59" fmla="*/ 13 h 13"/>
                <a:gd name="T60" fmla="*/ 108 w 118"/>
                <a:gd name="T61" fmla="*/ 13 h 13"/>
                <a:gd name="T62" fmla="*/ 104 w 118"/>
                <a:gd name="T63" fmla="*/ 10 h 13"/>
                <a:gd name="T64" fmla="*/ 103 w 118"/>
                <a:gd name="T65" fmla="*/ 6 h 1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18" h="13">
                  <a:moveTo>
                    <a:pt x="51" y="6"/>
                  </a:moveTo>
                  <a:lnTo>
                    <a:pt x="53" y="2"/>
                  </a:lnTo>
                  <a:lnTo>
                    <a:pt x="56" y="0"/>
                  </a:lnTo>
                  <a:lnTo>
                    <a:pt x="61" y="0"/>
                  </a:lnTo>
                  <a:lnTo>
                    <a:pt x="65" y="2"/>
                  </a:lnTo>
                  <a:lnTo>
                    <a:pt x="67" y="6"/>
                  </a:lnTo>
                  <a:lnTo>
                    <a:pt x="65" y="10"/>
                  </a:lnTo>
                  <a:lnTo>
                    <a:pt x="61" y="13"/>
                  </a:lnTo>
                  <a:lnTo>
                    <a:pt x="56" y="13"/>
                  </a:lnTo>
                  <a:lnTo>
                    <a:pt x="53" y="10"/>
                  </a:lnTo>
                  <a:lnTo>
                    <a:pt x="51" y="6"/>
                  </a:lnTo>
                  <a:close/>
                  <a:moveTo>
                    <a:pt x="0" y="6"/>
                  </a:moveTo>
                  <a:lnTo>
                    <a:pt x="2" y="2"/>
                  </a:lnTo>
                  <a:lnTo>
                    <a:pt x="5" y="0"/>
                  </a:lnTo>
                  <a:lnTo>
                    <a:pt x="10" y="0"/>
                  </a:lnTo>
                  <a:lnTo>
                    <a:pt x="13" y="2"/>
                  </a:lnTo>
                  <a:lnTo>
                    <a:pt x="15" y="6"/>
                  </a:lnTo>
                  <a:lnTo>
                    <a:pt x="13" y="10"/>
                  </a:lnTo>
                  <a:lnTo>
                    <a:pt x="10" y="13"/>
                  </a:lnTo>
                  <a:lnTo>
                    <a:pt x="5" y="13"/>
                  </a:lnTo>
                  <a:lnTo>
                    <a:pt x="2" y="10"/>
                  </a:lnTo>
                  <a:lnTo>
                    <a:pt x="0" y="6"/>
                  </a:lnTo>
                  <a:close/>
                  <a:moveTo>
                    <a:pt x="103" y="6"/>
                  </a:moveTo>
                  <a:lnTo>
                    <a:pt x="104" y="2"/>
                  </a:lnTo>
                  <a:lnTo>
                    <a:pt x="108" y="0"/>
                  </a:lnTo>
                  <a:lnTo>
                    <a:pt x="112" y="0"/>
                  </a:lnTo>
                  <a:lnTo>
                    <a:pt x="116" y="2"/>
                  </a:lnTo>
                  <a:lnTo>
                    <a:pt x="118" y="6"/>
                  </a:lnTo>
                  <a:lnTo>
                    <a:pt x="116" y="10"/>
                  </a:lnTo>
                  <a:lnTo>
                    <a:pt x="112" y="13"/>
                  </a:lnTo>
                  <a:lnTo>
                    <a:pt x="108" y="13"/>
                  </a:lnTo>
                  <a:lnTo>
                    <a:pt x="104" y="10"/>
                  </a:lnTo>
                  <a:lnTo>
                    <a:pt x="103" y="6"/>
                  </a:lnTo>
                  <a:close/>
                </a:path>
              </a:pathLst>
            </a:custGeom>
            <a:solidFill>
              <a:srgbClr val="FFFF66"/>
            </a:solidFill>
            <a:ln w="3175">
              <a:solidFill>
                <a:srgbClr val="000000"/>
              </a:solidFill>
              <a:prstDash val="solid"/>
              <a:round/>
              <a:headEnd/>
              <a:tailEnd/>
            </a:ln>
          </p:spPr>
          <p:txBody>
            <a:bodyPr/>
            <a:lstStyle/>
            <a:p>
              <a:endParaRPr lang="de-DE"/>
            </a:p>
          </p:txBody>
        </p:sp>
        <p:sp>
          <p:nvSpPr>
            <p:cNvPr id="48225" name="Rectangle 73"/>
            <p:cNvSpPr>
              <a:spLocks noChangeArrowheads="1"/>
            </p:cNvSpPr>
            <p:nvPr/>
          </p:nvSpPr>
          <p:spPr bwMode="auto">
            <a:xfrm>
              <a:off x="1058" y="1681"/>
              <a:ext cx="370" cy="124"/>
            </a:xfrm>
            <a:prstGeom prst="rect">
              <a:avLst/>
            </a:prstGeom>
            <a:solidFill>
              <a:srgbClr val="FFFF66"/>
            </a:solidFill>
            <a:ln w="7938">
              <a:solidFill>
                <a:srgbClr val="000000"/>
              </a:solidFill>
              <a:miter lim="800000"/>
              <a:headEnd/>
              <a:tailEnd/>
            </a:ln>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2000"/>
            </a:p>
          </p:txBody>
        </p:sp>
        <p:sp>
          <p:nvSpPr>
            <p:cNvPr id="48226" name="Rectangle 74"/>
            <p:cNvSpPr>
              <a:spLocks noChangeArrowheads="1"/>
            </p:cNvSpPr>
            <p:nvPr/>
          </p:nvSpPr>
          <p:spPr bwMode="auto">
            <a:xfrm>
              <a:off x="1033" y="1706"/>
              <a:ext cx="371" cy="123"/>
            </a:xfrm>
            <a:prstGeom prst="rect">
              <a:avLst/>
            </a:prstGeom>
            <a:solidFill>
              <a:srgbClr val="FFFF66"/>
            </a:solidFill>
            <a:ln w="7938">
              <a:solidFill>
                <a:srgbClr val="000000"/>
              </a:solidFill>
              <a:miter lim="800000"/>
              <a:headEnd/>
              <a:tailEnd/>
            </a:ln>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2000"/>
            </a:p>
          </p:txBody>
        </p:sp>
        <p:sp>
          <p:nvSpPr>
            <p:cNvPr id="48227" name="Rectangle 75"/>
            <p:cNvSpPr>
              <a:spLocks noChangeArrowheads="1"/>
            </p:cNvSpPr>
            <p:nvPr/>
          </p:nvSpPr>
          <p:spPr bwMode="auto">
            <a:xfrm>
              <a:off x="1009" y="1731"/>
              <a:ext cx="370" cy="123"/>
            </a:xfrm>
            <a:prstGeom prst="rect">
              <a:avLst/>
            </a:prstGeom>
            <a:solidFill>
              <a:srgbClr val="FFFF66"/>
            </a:solidFill>
            <a:ln w="12700">
              <a:solidFill>
                <a:srgbClr val="000000"/>
              </a:solidFill>
              <a:miter lim="800000"/>
              <a:headEnd/>
              <a:tailEnd/>
            </a:ln>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2000"/>
            </a:p>
          </p:txBody>
        </p:sp>
        <p:sp>
          <p:nvSpPr>
            <p:cNvPr id="48228" name="Rectangle 76"/>
            <p:cNvSpPr>
              <a:spLocks noChangeArrowheads="1"/>
            </p:cNvSpPr>
            <p:nvPr/>
          </p:nvSpPr>
          <p:spPr bwMode="auto">
            <a:xfrm>
              <a:off x="1107" y="1755"/>
              <a:ext cx="185" cy="86"/>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900">
                  <a:solidFill>
                    <a:srgbClr val="000000"/>
                  </a:solidFill>
                </a:rPr>
                <a:t>Proxy</a:t>
              </a:r>
              <a:endParaRPr lang="de-DE" altLang="de-DE" sz="2400"/>
            </a:p>
          </p:txBody>
        </p:sp>
        <p:sp>
          <p:nvSpPr>
            <p:cNvPr id="48229" name="Freeform 77"/>
            <p:cNvSpPr>
              <a:spLocks noEditPoints="1"/>
            </p:cNvSpPr>
            <p:nvPr/>
          </p:nvSpPr>
          <p:spPr bwMode="auto">
            <a:xfrm>
              <a:off x="1473" y="1817"/>
              <a:ext cx="119" cy="13"/>
            </a:xfrm>
            <a:custGeom>
              <a:avLst/>
              <a:gdLst>
                <a:gd name="T0" fmla="*/ 52 w 118"/>
                <a:gd name="T1" fmla="*/ 6 h 13"/>
                <a:gd name="T2" fmla="*/ 54 w 118"/>
                <a:gd name="T3" fmla="*/ 2 h 13"/>
                <a:gd name="T4" fmla="*/ 58 w 118"/>
                <a:gd name="T5" fmla="*/ 0 h 13"/>
                <a:gd name="T6" fmla="*/ 75 w 118"/>
                <a:gd name="T7" fmla="*/ 0 h 13"/>
                <a:gd name="T8" fmla="*/ 78 w 118"/>
                <a:gd name="T9" fmla="*/ 2 h 13"/>
                <a:gd name="T10" fmla="*/ 80 w 118"/>
                <a:gd name="T11" fmla="*/ 6 h 13"/>
                <a:gd name="T12" fmla="*/ 78 w 118"/>
                <a:gd name="T13" fmla="*/ 10 h 13"/>
                <a:gd name="T14" fmla="*/ 75 w 118"/>
                <a:gd name="T15" fmla="*/ 13 h 13"/>
                <a:gd name="T16" fmla="*/ 58 w 118"/>
                <a:gd name="T17" fmla="*/ 13 h 13"/>
                <a:gd name="T18" fmla="*/ 54 w 118"/>
                <a:gd name="T19" fmla="*/ 10 h 13"/>
                <a:gd name="T20" fmla="*/ 52 w 118"/>
                <a:gd name="T21" fmla="*/ 6 h 13"/>
                <a:gd name="T22" fmla="*/ 0 w 118"/>
                <a:gd name="T23" fmla="*/ 6 h 13"/>
                <a:gd name="T24" fmla="*/ 2 w 118"/>
                <a:gd name="T25" fmla="*/ 2 h 13"/>
                <a:gd name="T26" fmla="*/ 6 w 118"/>
                <a:gd name="T27" fmla="*/ 0 h 13"/>
                <a:gd name="T28" fmla="*/ 11 w 118"/>
                <a:gd name="T29" fmla="*/ 0 h 13"/>
                <a:gd name="T30" fmla="*/ 14 w 118"/>
                <a:gd name="T31" fmla="*/ 2 h 13"/>
                <a:gd name="T32" fmla="*/ 16 w 118"/>
                <a:gd name="T33" fmla="*/ 6 h 13"/>
                <a:gd name="T34" fmla="*/ 14 w 118"/>
                <a:gd name="T35" fmla="*/ 10 h 13"/>
                <a:gd name="T36" fmla="*/ 11 w 118"/>
                <a:gd name="T37" fmla="*/ 13 h 13"/>
                <a:gd name="T38" fmla="*/ 6 w 118"/>
                <a:gd name="T39" fmla="*/ 13 h 13"/>
                <a:gd name="T40" fmla="*/ 2 w 118"/>
                <a:gd name="T41" fmla="*/ 10 h 13"/>
                <a:gd name="T42" fmla="*/ 0 w 118"/>
                <a:gd name="T43" fmla="*/ 6 h 13"/>
                <a:gd name="T44" fmla="*/ 117 w 118"/>
                <a:gd name="T45" fmla="*/ 6 h 13"/>
                <a:gd name="T46" fmla="*/ 118 w 118"/>
                <a:gd name="T47" fmla="*/ 2 h 13"/>
                <a:gd name="T48" fmla="*/ 122 w 118"/>
                <a:gd name="T49" fmla="*/ 0 h 13"/>
                <a:gd name="T50" fmla="*/ 126 w 118"/>
                <a:gd name="T51" fmla="*/ 0 h 13"/>
                <a:gd name="T52" fmla="*/ 130 w 118"/>
                <a:gd name="T53" fmla="*/ 2 h 13"/>
                <a:gd name="T54" fmla="*/ 131 w 118"/>
                <a:gd name="T55" fmla="*/ 6 h 13"/>
                <a:gd name="T56" fmla="*/ 130 w 118"/>
                <a:gd name="T57" fmla="*/ 10 h 13"/>
                <a:gd name="T58" fmla="*/ 126 w 118"/>
                <a:gd name="T59" fmla="*/ 13 h 13"/>
                <a:gd name="T60" fmla="*/ 122 w 118"/>
                <a:gd name="T61" fmla="*/ 13 h 13"/>
                <a:gd name="T62" fmla="*/ 118 w 118"/>
                <a:gd name="T63" fmla="*/ 10 h 13"/>
                <a:gd name="T64" fmla="*/ 117 w 118"/>
                <a:gd name="T65" fmla="*/ 6 h 1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18" h="13">
                  <a:moveTo>
                    <a:pt x="52" y="6"/>
                  </a:moveTo>
                  <a:lnTo>
                    <a:pt x="54" y="2"/>
                  </a:lnTo>
                  <a:lnTo>
                    <a:pt x="58" y="0"/>
                  </a:lnTo>
                  <a:lnTo>
                    <a:pt x="62" y="0"/>
                  </a:lnTo>
                  <a:lnTo>
                    <a:pt x="65" y="2"/>
                  </a:lnTo>
                  <a:lnTo>
                    <a:pt x="67" y="6"/>
                  </a:lnTo>
                  <a:lnTo>
                    <a:pt x="65" y="10"/>
                  </a:lnTo>
                  <a:lnTo>
                    <a:pt x="62" y="13"/>
                  </a:lnTo>
                  <a:lnTo>
                    <a:pt x="58" y="13"/>
                  </a:lnTo>
                  <a:lnTo>
                    <a:pt x="54" y="10"/>
                  </a:lnTo>
                  <a:lnTo>
                    <a:pt x="52" y="6"/>
                  </a:lnTo>
                  <a:close/>
                  <a:moveTo>
                    <a:pt x="0" y="6"/>
                  </a:moveTo>
                  <a:lnTo>
                    <a:pt x="2" y="2"/>
                  </a:lnTo>
                  <a:lnTo>
                    <a:pt x="6" y="0"/>
                  </a:lnTo>
                  <a:lnTo>
                    <a:pt x="11" y="0"/>
                  </a:lnTo>
                  <a:lnTo>
                    <a:pt x="14" y="2"/>
                  </a:lnTo>
                  <a:lnTo>
                    <a:pt x="16" y="6"/>
                  </a:lnTo>
                  <a:lnTo>
                    <a:pt x="14" y="10"/>
                  </a:lnTo>
                  <a:lnTo>
                    <a:pt x="11" y="13"/>
                  </a:lnTo>
                  <a:lnTo>
                    <a:pt x="6" y="13"/>
                  </a:lnTo>
                  <a:lnTo>
                    <a:pt x="2" y="10"/>
                  </a:lnTo>
                  <a:lnTo>
                    <a:pt x="0" y="6"/>
                  </a:lnTo>
                  <a:close/>
                  <a:moveTo>
                    <a:pt x="104" y="6"/>
                  </a:moveTo>
                  <a:lnTo>
                    <a:pt x="105" y="2"/>
                  </a:lnTo>
                  <a:lnTo>
                    <a:pt x="109" y="0"/>
                  </a:lnTo>
                  <a:lnTo>
                    <a:pt x="113" y="0"/>
                  </a:lnTo>
                  <a:lnTo>
                    <a:pt x="117" y="2"/>
                  </a:lnTo>
                  <a:lnTo>
                    <a:pt x="118" y="6"/>
                  </a:lnTo>
                  <a:lnTo>
                    <a:pt x="117" y="10"/>
                  </a:lnTo>
                  <a:lnTo>
                    <a:pt x="113" y="13"/>
                  </a:lnTo>
                  <a:lnTo>
                    <a:pt x="109" y="13"/>
                  </a:lnTo>
                  <a:lnTo>
                    <a:pt x="105" y="10"/>
                  </a:lnTo>
                  <a:lnTo>
                    <a:pt x="104" y="6"/>
                  </a:lnTo>
                  <a:close/>
                </a:path>
              </a:pathLst>
            </a:custGeom>
            <a:solidFill>
              <a:srgbClr val="FFFF66"/>
            </a:solidFill>
            <a:ln w="3175">
              <a:solidFill>
                <a:srgbClr val="000000"/>
              </a:solidFill>
              <a:prstDash val="solid"/>
              <a:round/>
              <a:headEnd/>
              <a:tailEnd/>
            </a:ln>
          </p:spPr>
          <p:txBody>
            <a:bodyPr/>
            <a:lstStyle/>
            <a:p>
              <a:endParaRPr lang="de-DE"/>
            </a:p>
          </p:txBody>
        </p:sp>
        <p:sp>
          <p:nvSpPr>
            <p:cNvPr id="48230" name="Line 78"/>
            <p:cNvSpPr>
              <a:spLocks noChangeShapeType="1"/>
            </p:cNvSpPr>
            <p:nvPr/>
          </p:nvSpPr>
          <p:spPr bwMode="auto">
            <a:xfrm flipV="1">
              <a:off x="2059" y="2070"/>
              <a:ext cx="1" cy="9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231" name="Line 79"/>
            <p:cNvSpPr>
              <a:spLocks noChangeShapeType="1"/>
            </p:cNvSpPr>
            <p:nvPr/>
          </p:nvSpPr>
          <p:spPr bwMode="auto">
            <a:xfrm flipV="1">
              <a:off x="2059" y="1854"/>
              <a:ext cx="1" cy="15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232" name="Freeform 80"/>
            <p:cNvSpPr>
              <a:spLocks/>
            </p:cNvSpPr>
            <p:nvPr/>
          </p:nvSpPr>
          <p:spPr bwMode="auto">
            <a:xfrm>
              <a:off x="2029" y="2007"/>
              <a:ext cx="60" cy="63"/>
            </a:xfrm>
            <a:custGeom>
              <a:avLst/>
              <a:gdLst>
                <a:gd name="T0" fmla="*/ 30 w 60"/>
                <a:gd name="T1" fmla="*/ 63 h 63"/>
                <a:gd name="T2" fmla="*/ 19 w 60"/>
                <a:gd name="T3" fmla="*/ 61 h 63"/>
                <a:gd name="T4" fmla="*/ 10 w 60"/>
                <a:gd name="T5" fmla="*/ 56 h 63"/>
                <a:gd name="T6" fmla="*/ 3 w 60"/>
                <a:gd name="T7" fmla="*/ 47 h 63"/>
                <a:gd name="T8" fmla="*/ 0 w 60"/>
                <a:gd name="T9" fmla="*/ 37 h 63"/>
                <a:gd name="T10" fmla="*/ 0 w 60"/>
                <a:gd name="T11" fmla="*/ 26 h 63"/>
                <a:gd name="T12" fmla="*/ 3 w 60"/>
                <a:gd name="T13" fmla="*/ 16 h 63"/>
                <a:gd name="T14" fmla="*/ 10 w 60"/>
                <a:gd name="T15" fmla="*/ 8 h 63"/>
                <a:gd name="T16" fmla="*/ 19 w 60"/>
                <a:gd name="T17" fmla="*/ 2 h 63"/>
                <a:gd name="T18" fmla="*/ 30 w 60"/>
                <a:gd name="T19" fmla="*/ 0 h 63"/>
                <a:gd name="T20" fmla="*/ 40 w 60"/>
                <a:gd name="T21" fmla="*/ 2 h 63"/>
                <a:gd name="T22" fmla="*/ 50 w 60"/>
                <a:gd name="T23" fmla="*/ 8 h 63"/>
                <a:gd name="T24" fmla="*/ 56 w 60"/>
                <a:gd name="T25" fmla="*/ 16 h 63"/>
                <a:gd name="T26" fmla="*/ 60 w 60"/>
                <a:gd name="T27" fmla="*/ 26 h 63"/>
                <a:gd name="T28" fmla="*/ 60 w 60"/>
                <a:gd name="T29" fmla="*/ 37 h 63"/>
                <a:gd name="T30" fmla="*/ 56 w 60"/>
                <a:gd name="T31" fmla="*/ 47 h 63"/>
                <a:gd name="T32" fmla="*/ 50 w 60"/>
                <a:gd name="T33" fmla="*/ 56 h 63"/>
                <a:gd name="T34" fmla="*/ 40 w 60"/>
                <a:gd name="T35" fmla="*/ 61 h 63"/>
                <a:gd name="T36" fmla="*/ 30 w 60"/>
                <a:gd name="T37" fmla="*/ 63 h 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0" h="63">
                  <a:moveTo>
                    <a:pt x="30" y="63"/>
                  </a:moveTo>
                  <a:lnTo>
                    <a:pt x="19" y="61"/>
                  </a:lnTo>
                  <a:lnTo>
                    <a:pt x="10" y="56"/>
                  </a:lnTo>
                  <a:lnTo>
                    <a:pt x="3" y="47"/>
                  </a:lnTo>
                  <a:lnTo>
                    <a:pt x="0" y="37"/>
                  </a:lnTo>
                  <a:lnTo>
                    <a:pt x="0" y="26"/>
                  </a:lnTo>
                  <a:lnTo>
                    <a:pt x="3" y="16"/>
                  </a:lnTo>
                  <a:lnTo>
                    <a:pt x="10" y="8"/>
                  </a:lnTo>
                  <a:lnTo>
                    <a:pt x="19" y="2"/>
                  </a:lnTo>
                  <a:lnTo>
                    <a:pt x="30" y="0"/>
                  </a:lnTo>
                  <a:lnTo>
                    <a:pt x="40" y="2"/>
                  </a:lnTo>
                  <a:lnTo>
                    <a:pt x="50" y="8"/>
                  </a:lnTo>
                  <a:lnTo>
                    <a:pt x="56" y="16"/>
                  </a:lnTo>
                  <a:lnTo>
                    <a:pt x="60" y="26"/>
                  </a:lnTo>
                  <a:lnTo>
                    <a:pt x="60" y="37"/>
                  </a:lnTo>
                  <a:lnTo>
                    <a:pt x="56" y="47"/>
                  </a:lnTo>
                  <a:lnTo>
                    <a:pt x="50" y="56"/>
                  </a:lnTo>
                  <a:lnTo>
                    <a:pt x="40" y="61"/>
                  </a:lnTo>
                  <a:lnTo>
                    <a:pt x="30" y="63"/>
                  </a:lnTo>
                  <a:close/>
                </a:path>
              </a:pathLst>
            </a:custGeom>
            <a:solidFill>
              <a:srgbClr val="FFFF66"/>
            </a:solidFill>
            <a:ln w="12700">
              <a:solidFill>
                <a:srgbClr val="000000"/>
              </a:solidFill>
              <a:prstDash val="solid"/>
              <a:round/>
              <a:headEnd/>
              <a:tailEnd/>
            </a:ln>
          </p:spPr>
          <p:txBody>
            <a:bodyPr/>
            <a:lstStyle/>
            <a:p>
              <a:endParaRPr lang="de-DE"/>
            </a:p>
          </p:txBody>
        </p:sp>
        <p:sp>
          <p:nvSpPr>
            <p:cNvPr id="48233" name="Rectangle 81"/>
            <p:cNvSpPr>
              <a:spLocks noChangeArrowheads="1"/>
            </p:cNvSpPr>
            <p:nvPr/>
          </p:nvSpPr>
          <p:spPr bwMode="auto">
            <a:xfrm>
              <a:off x="2367" y="2839"/>
              <a:ext cx="2606" cy="369"/>
            </a:xfrm>
            <a:prstGeom prst="rect">
              <a:avLst/>
            </a:prstGeom>
            <a:solidFill>
              <a:srgbClr val="FFFF66"/>
            </a:solidFill>
            <a:ln w="12700">
              <a:solidFill>
                <a:srgbClr val="000000"/>
              </a:solidFill>
              <a:miter lim="800000"/>
              <a:headEnd/>
              <a:tailEnd/>
            </a:ln>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2000"/>
            </a:p>
          </p:txBody>
        </p:sp>
        <p:sp>
          <p:nvSpPr>
            <p:cNvPr id="48234" name="Rectangle 82"/>
            <p:cNvSpPr>
              <a:spLocks noChangeArrowheads="1"/>
            </p:cNvSpPr>
            <p:nvPr/>
          </p:nvSpPr>
          <p:spPr bwMode="auto">
            <a:xfrm>
              <a:off x="3271" y="2863"/>
              <a:ext cx="821" cy="115"/>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200" b="1">
                  <a:solidFill>
                    <a:srgbClr val="000000"/>
                  </a:solidFill>
                </a:rPr>
                <a:t>Integration Server</a:t>
              </a:r>
              <a:endParaRPr lang="de-DE" altLang="de-DE" sz="1200" b="1"/>
            </a:p>
          </p:txBody>
        </p:sp>
        <p:sp>
          <p:nvSpPr>
            <p:cNvPr id="48235" name="Rectangle 83"/>
            <p:cNvSpPr>
              <a:spLocks noChangeArrowheads="1"/>
            </p:cNvSpPr>
            <p:nvPr/>
          </p:nvSpPr>
          <p:spPr bwMode="auto">
            <a:xfrm>
              <a:off x="2490" y="2901"/>
              <a:ext cx="742" cy="245"/>
            </a:xfrm>
            <a:prstGeom prst="rect">
              <a:avLst/>
            </a:prstGeom>
            <a:solidFill>
              <a:srgbClr val="FFFF66"/>
            </a:solidFill>
            <a:ln w="12700">
              <a:solidFill>
                <a:srgbClr val="000000"/>
              </a:solidFill>
              <a:miter lim="800000"/>
              <a:headEnd/>
              <a:tailEnd/>
            </a:ln>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2000"/>
            </a:p>
          </p:txBody>
        </p:sp>
        <p:sp>
          <p:nvSpPr>
            <p:cNvPr id="48236" name="Rectangle 84"/>
            <p:cNvSpPr>
              <a:spLocks noChangeArrowheads="1"/>
            </p:cNvSpPr>
            <p:nvPr/>
          </p:nvSpPr>
          <p:spPr bwMode="auto">
            <a:xfrm>
              <a:off x="2579" y="2981"/>
              <a:ext cx="584" cy="86"/>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900">
                  <a:solidFill>
                    <a:srgbClr val="000000"/>
                  </a:solidFill>
                </a:rPr>
                <a:t>Integration Engine</a:t>
              </a:r>
              <a:endParaRPr lang="de-DE" altLang="de-DE" sz="2400"/>
            </a:p>
          </p:txBody>
        </p:sp>
        <p:sp>
          <p:nvSpPr>
            <p:cNvPr id="48237" name="Rectangle 85"/>
            <p:cNvSpPr>
              <a:spLocks noChangeArrowheads="1"/>
            </p:cNvSpPr>
            <p:nvPr/>
          </p:nvSpPr>
          <p:spPr bwMode="auto">
            <a:xfrm>
              <a:off x="4097" y="2901"/>
              <a:ext cx="741" cy="245"/>
            </a:xfrm>
            <a:prstGeom prst="rect">
              <a:avLst/>
            </a:prstGeom>
            <a:solidFill>
              <a:srgbClr val="FFFF66"/>
            </a:solidFill>
            <a:ln w="12700">
              <a:solidFill>
                <a:srgbClr val="000000"/>
              </a:solidFill>
              <a:miter lim="800000"/>
              <a:headEnd/>
              <a:tailEnd/>
            </a:ln>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2000"/>
            </a:p>
          </p:txBody>
        </p:sp>
        <p:sp>
          <p:nvSpPr>
            <p:cNvPr id="48238" name="Rectangle 86"/>
            <p:cNvSpPr>
              <a:spLocks noChangeArrowheads="1"/>
            </p:cNvSpPr>
            <p:nvPr/>
          </p:nvSpPr>
          <p:spPr bwMode="auto">
            <a:xfrm>
              <a:off x="4134" y="2940"/>
              <a:ext cx="676" cy="86"/>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900">
                  <a:solidFill>
                    <a:srgbClr val="000000"/>
                  </a:solidFill>
                </a:rPr>
                <a:t>Additional Integration</a:t>
              </a:r>
              <a:endParaRPr lang="de-DE" altLang="de-DE" sz="2400"/>
            </a:p>
          </p:txBody>
        </p:sp>
        <p:sp>
          <p:nvSpPr>
            <p:cNvPr id="48239" name="Rectangle 87"/>
            <p:cNvSpPr>
              <a:spLocks noChangeArrowheads="1"/>
            </p:cNvSpPr>
            <p:nvPr/>
          </p:nvSpPr>
          <p:spPr bwMode="auto">
            <a:xfrm>
              <a:off x="4334" y="3023"/>
              <a:ext cx="277" cy="86"/>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900">
                  <a:solidFill>
                    <a:srgbClr val="000000"/>
                  </a:solidFill>
                </a:rPr>
                <a:t>Services</a:t>
              </a:r>
              <a:endParaRPr lang="de-DE" altLang="de-DE" sz="2400"/>
            </a:p>
          </p:txBody>
        </p:sp>
        <p:sp>
          <p:nvSpPr>
            <p:cNvPr id="48240" name="Rectangle 88"/>
            <p:cNvSpPr>
              <a:spLocks noChangeArrowheads="1"/>
            </p:cNvSpPr>
            <p:nvPr/>
          </p:nvSpPr>
          <p:spPr bwMode="auto">
            <a:xfrm>
              <a:off x="3713" y="1497"/>
              <a:ext cx="741" cy="370"/>
            </a:xfrm>
            <a:prstGeom prst="rect">
              <a:avLst/>
            </a:prstGeom>
            <a:solidFill>
              <a:srgbClr val="FFFF66"/>
            </a:solidFill>
            <a:ln w="7938">
              <a:solidFill>
                <a:srgbClr val="000000"/>
              </a:solidFill>
              <a:miter lim="800000"/>
              <a:headEnd/>
              <a:tailEnd/>
            </a:ln>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2000"/>
            </a:p>
          </p:txBody>
        </p:sp>
        <p:sp>
          <p:nvSpPr>
            <p:cNvPr id="48241" name="Rectangle 89"/>
            <p:cNvSpPr>
              <a:spLocks noChangeArrowheads="1"/>
            </p:cNvSpPr>
            <p:nvPr/>
          </p:nvSpPr>
          <p:spPr bwMode="auto">
            <a:xfrm>
              <a:off x="3689" y="1522"/>
              <a:ext cx="741" cy="369"/>
            </a:xfrm>
            <a:prstGeom prst="rect">
              <a:avLst/>
            </a:prstGeom>
            <a:solidFill>
              <a:srgbClr val="FFFF66"/>
            </a:solidFill>
            <a:ln w="7938">
              <a:solidFill>
                <a:srgbClr val="000000"/>
              </a:solidFill>
              <a:miter lim="800000"/>
              <a:headEnd/>
              <a:tailEnd/>
            </a:ln>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2000"/>
            </a:p>
          </p:txBody>
        </p:sp>
        <p:sp>
          <p:nvSpPr>
            <p:cNvPr id="48242" name="Rectangle 90"/>
            <p:cNvSpPr>
              <a:spLocks noChangeArrowheads="1"/>
            </p:cNvSpPr>
            <p:nvPr/>
          </p:nvSpPr>
          <p:spPr bwMode="auto">
            <a:xfrm>
              <a:off x="3664" y="1547"/>
              <a:ext cx="741" cy="369"/>
            </a:xfrm>
            <a:prstGeom prst="rect">
              <a:avLst/>
            </a:prstGeom>
            <a:solidFill>
              <a:srgbClr val="FFFF66"/>
            </a:solidFill>
            <a:ln w="12700">
              <a:solidFill>
                <a:srgbClr val="000000"/>
              </a:solidFill>
              <a:miter lim="800000"/>
              <a:headEnd/>
              <a:tailEnd/>
            </a:ln>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2000"/>
            </a:p>
          </p:txBody>
        </p:sp>
        <p:sp>
          <p:nvSpPr>
            <p:cNvPr id="48243" name="Rectangle 91"/>
            <p:cNvSpPr>
              <a:spLocks noChangeArrowheads="1"/>
            </p:cNvSpPr>
            <p:nvPr/>
          </p:nvSpPr>
          <p:spPr bwMode="auto">
            <a:xfrm>
              <a:off x="3775" y="1570"/>
              <a:ext cx="536" cy="86"/>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900">
                  <a:solidFill>
                    <a:srgbClr val="000000"/>
                  </a:solidFill>
                </a:rPr>
                <a:t>.NET Application</a:t>
              </a:r>
              <a:endParaRPr lang="de-DE" altLang="de-DE" sz="2400"/>
            </a:p>
          </p:txBody>
        </p:sp>
        <p:sp>
          <p:nvSpPr>
            <p:cNvPr id="48244" name="Rectangle 92"/>
            <p:cNvSpPr>
              <a:spLocks noChangeArrowheads="1"/>
            </p:cNvSpPr>
            <p:nvPr/>
          </p:nvSpPr>
          <p:spPr bwMode="auto">
            <a:xfrm>
              <a:off x="3775" y="1681"/>
              <a:ext cx="371" cy="124"/>
            </a:xfrm>
            <a:prstGeom prst="rect">
              <a:avLst/>
            </a:prstGeom>
            <a:solidFill>
              <a:srgbClr val="FFFF66"/>
            </a:solidFill>
            <a:ln w="7938">
              <a:solidFill>
                <a:srgbClr val="000000"/>
              </a:solidFill>
              <a:miter lim="800000"/>
              <a:headEnd/>
              <a:tailEnd/>
            </a:ln>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2000"/>
            </a:p>
          </p:txBody>
        </p:sp>
        <p:sp>
          <p:nvSpPr>
            <p:cNvPr id="48245" name="Rectangle 93"/>
            <p:cNvSpPr>
              <a:spLocks noChangeArrowheads="1"/>
            </p:cNvSpPr>
            <p:nvPr/>
          </p:nvSpPr>
          <p:spPr bwMode="auto">
            <a:xfrm>
              <a:off x="3750" y="1706"/>
              <a:ext cx="371" cy="123"/>
            </a:xfrm>
            <a:prstGeom prst="rect">
              <a:avLst/>
            </a:prstGeom>
            <a:solidFill>
              <a:srgbClr val="FFFF66"/>
            </a:solidFill>
            <a:ln w="7938">
              <a:solidFill>
                <a:srgbClr val="000000"/>
              </a:solidFill>
              <a:miter lim="800000"/>
              <a:headEnd/>
              <a:tailEnd/>
            </a:ln>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2000"/>
            </a:p>
          </p:txBody>
        </p:sp>
        <p:sp>
          <p:nvSpPr>
            <p:cNvPr id="48246" name="Rectangle 94"/>
            <p:cNvSpPr>
              <a:spLocks noChangeArrowheads="1"/>
            </p:cNvSpPr>
            <p:nvPr/>
          </p:nvSpPr>
          <p:spPr bwMode="auto">
            <a:xfrm>
              <a:off x="3725" y="1731"/>
              <a:ext cx="372" cy="123"/>
            </a:xfrm>
            <a:prstGeom prst="rect">
              <a:avLst/>
            </a:prstGeom>
            <a:solidFill>
              <a:srgbClr val="FFFF66"/>
            </a:solidFill>
            <a:ln w="12700">
              <a:solidFill>
                <a:srgbClr val="000000"/>
              </a:solidFill>
              <a:miter lim="800000"/>
              <a:headEnd/>
              <a:tailEnd/>
            </a:ln>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2000"/>
            </a:p>
          </p:txBody>
        </p:sp>
        <p:sp>
          <p:nvSpPr>
            <p:cNvPr id="48247" name="Rectangle 95"/>
            <p:cNvSpPr>
              <a:spLocks noChangeArrowheads="1"/>
            </p:cNvSpPr>
            <p:nvPr/>
          </p:nvSpPr>
          <p:spPr bwMode="auto">
            <a:xfrm>
              <a:off x="3824" y="1755"/>
              <a:ext cx="184" cy="86"/>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900">
                  <a:solidFill>
                    <a:srgbClr val="000000"/>
                  </a:solidFill>
                </a:rPr>
                <a:t>Proxy</a:t>
              </a:r>
              <a:endParaRPr lang="de-DE" altLang="de-DE" sz="2400"/>
            </a:p>
          </p:txBody>
        </p:sp>
        <p:sp>
          <p:nvSpPr>
            <p:cNvPr id="48248" name="Freeform 96"/>
            <p:cNvSpPr>
              <a:spLocks noEditPoints="1"/>
            </p:cNvSpPr>
            <p:nvPr/>
          </p:nvSpPr>
          <p:spPr bwMode="auto">
            <a:xfrm>
              <a:off x="4192" y="1817"/>
              <a:ext cx="119" cy="13"/>
            </a:xfrm>
            <a:custGeom>
              <a:avLst/>
              <a:gdLst>
                <a:gd name="T0" fmla="*/ 51 w 118"/>
                <a:gd name="T1" fmla="*/ 6 h 13"/>
                <a:gd name="T2" fmla="*/ 53 w 118"/>
                <a:gd name="T3" fmla="*/ 2 h 13"/>
                <a:gd name="T4" fmla="*/ 56 w 118"/>
                <a:gd name="T5" fmla="*/ 0 h 13"/>
                <a:gd name="T6" fmla="*/ 73 w 118"/>
                <a:gd name="T7" fmla="*/ 0 h 13"/>
                <a:gd name="T8" fmla="*/ 78 w 118"/>
                <a:gd name="T9" fmla="*/ 2 h 13"/>
                <a:gd name="T10" fmla="*/ 79 w 118"/>
                <a:gd name="T11" fmla="*/ 6 h 13"/>
                <a:gd name="T12" fmla="*/ 78 w 118"/>
                <a:gd name="T13" fmla="*/ 10 h 13"/>
                <a:gd name="T14" fmla="*/ 73 w 118"/>
                <a:gd name="T15" fmla="*/ 13 h 13"/>
                <a:gd name="T16" fmla="*/ 56 w 118"/>
                <a:gd name="T17" fmla="*/ 13 h 13"/>
                <a:gd name="T18" fmla="*/ 53 w 118"/>
                <a:gd name="T19" fmla="*/ 10 h 13"/>
                <a:gd name="T20" fmla="*/ 51 w 118"/>
                <a:gd name="T21" fmla="*/ 6 h 13"/>
                <a:gd name="T22" fmla="*/ 0 w 118"/>
                <a:gd name="T23" fmla="*/ 6 h 13"/>
                <a:gd name="T24" fmla="*/ 1 w 118"/>
                <a:gd name="T25" fmla="*/ 2 h 13"/>
                <a:gd name="T26" fmla="*/ 5 w 118"/>
                <a:gd name="T27" fmla="*/ 0 h 13"/>
                <a:gd name="T28" fmla="*/ 9 w 118"/>
                <a:gd name="T29" fmla="*/ 0 h 13"/>
                <a:gd name="T30" fmla="*/ 14 w 118"/>
                <a:gd name="T31" fmla="*/ 2 h 13"/>
                <a:gd name="T32" fmla="*/ 15 w 118"/>
                <a:gd name="T33" fmla="*/ 6 h 13"/>
                <a:gd name="T34" fmla="*/ 14 w 118"/>
                <a:gd name="T35" fmla="*/ 10 h 13"/>
                <a:gd name="T36" fmla="*/ 9 w 118"/>
                <a:gd name="T37" fmla="*/ 13 h 13"/>
                <a:gd name="T38" fmla="*/ 5 w 118"/>
                <a:gd name="T39" fmla="*/ 13 h 13"/>
                <a:gd name="T40" fmla="*/ 1 w 118"/>
                <a:gd name="T41" fmla="*/ 10 h 13"/>
                <a:gd name="T42" fmla="*/ 0 w 118"/>
                <a:gd name="T43" fmla="*/ 6 h 13"/>
                <a:gd name="T44" fmla="*/ 115 w 118"/>
                <a:gd name="T45" fmla="*/ 6 h 13"/>
                <a:gd name="T46" fmla="*/ 117 w 118"/>
                <a:gd name="T47" fmla="*/ 2 h 13"/>
                <a:gd name="T48" fmla="*/ 120 w 118"/>
                <a:gd name="T49" fmla="*/ 0 h 13"/>
                <a:gd name="T50" fmla="*/ 125 w 118"/>
                <a:gd name="T51" fmla="*/ 0 h 13"/>
                <a:gd name="T52" fmla="*/ 129 w 118"/>
                <a:gd name="T53" fmla="*/ 2 h 13"/>
                <a:gd name="T54" fmla="*/ 131 w 118"/>
                <a:gd name="T55" fmla="*/ 6 h 13"/>
                <a:gd name="T56" fmla="*/ 129 w 118"/>
                <a:gd name="T57" fmla="*/ 10 h 13"/>
                <a:gd name="T58" fmla="*/ 125 w 118"/>
                <a:gd name="T59" fmla="*/ 13 h 13"/>
                <a:gd name="T60" fmla="*/ 120 w 118"/>
                <a:gd name="T61" fmla="*/ 13 h 13"/>
                <a:gd name="T62" fmla="*/ 117 w 118"/>
                <a:gd name="T63" fmla="*/ 10 h 13"/>
                <a:gd name="T64" fmla="*/ 115 w 118"/>
                <a:gd name="T65" fmla="*/ 6 h 1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18" h="13">
                  <a:moveTo>
                    <a:pt x="51" y="6"/>
                  </a:moveTo>
                  <a:lnTo>
                    <a:pt x="53" y="2"/>
                  </a:lnTo>
                  <a:lnTo>
                    <a:pt x="56" y="0"/>
                  </a:lnTo>
                  <a:lnTo>
                    <a:pt x="60" y="0"/>
                  </a:lnTo>
                  <a:lnTo>
                    <a:pt x="65" y="2"/>
                  </a:lnTo>
                  <a:lnTo>
                    <a:pt x="66" y="6"/>
                  </a:lnTo>
                  <a:lnTo>
                    <a:pt x="65" y="10"/>
                  </a:lnTo>
                  <a:lnTo>
                    <a:pt x="60" y="13"/>
                  </a:lnTo>
                  <a:lnTo>
                    <a:pt x="56" y="13"/>
                  </a:lnTo>
                  <a:lnTo>
                    <a:pt x="53" y="10"/>
                  </a:lnTo>
                  <a:lnTo>
                    <a:pt x="51" y="6"/>
                  </a:lnTo>
                  <a:close/>
                  <a:moveTo>
                    <a:pt x="0" y="6"/>
                  </a:moveTo>
                  <a:lnTo>
                    <a:pt x="1" y="2"/>
                  </a:lnTo>
                  <a:lnTo>
                    <a:pt x="5" y="0"/>
                  </a:lnTo>
                  <a:lnTo>
                    <a:pt x="9" y="0"/>
                  </a:lnTo>
                  <a:lnTo>
                    <a:pt x="14" y="2"/>
                  </a:lnTo>
                  <a:lnTo>
                    <a:pt x="15" y="6"/>
                  </a:lnTo>
                  <a:lnTo>
                    <a:pt x="14" y="10"/>
                  </a:lnTo>
                  <a:lnTo>
                    <a:pt x="9" y="13"/>
                  </a:lnTo>
                  <a:lnTo>
                    <a:pt x="5" y="13"/>
                  </a:lnTo>
                  <a:lnTo>
                    <a:pt x="1" y="10"/>
                  </a:lnTo>
                  <a:lnTo>
                    <a:pt x="0" y="6"/>
                  </a:lnTo>
                  <a:close/>
                  <a:moveTo>
                    <a:pt x="102" y="6"/>
                  </a:moveTo>
                  <a:lnTo>
                    <a:pt x="104" y="2"/>
                  </a:lnTo>
                  <a:lnTo>
                    <a:pt x="107" y="0"/>
                  </a:lnTo>
                  <a:lnTo>
                    <a:pt x="112" y="0"/>
                  </a:lnTo>
                  <a:lnTo>
                    <a:pt x="116" y="2"/>
                  </a:lnTo>
                  <a:lnTo>
                    <a:pt x="118" y="6"/>
                  </a:lnTo>
                  <a:lnTo>
                    <a:pt x="116" y="10"/>
                  </a:lnTo>
                  <a:lnTo>
                    <a:pt x="112" y="13"/>
                  </a:lnTo>
                  <a:lnTo>
                    <a:pt x="107" y="13"/>
                  </a:lnTo>
                  <a:lnTo>
                    <a:pt x="104" y="10"/>
                  </a:lnTo>
                  <a:lnTo>
                    <a:pt x="102" y="6"/>
                  </a:lnTo>
                  <a:close/>
                </a:path>
              </a:pathLst>
            </a:custGeom>
            <a:solidFill>
              <a:srgbClr val="FFFF66"/>
            </a:solidFill>
            <a:ln w="3175">
              <a:solidFill>
                <a:srgbClr val="000000"/>
              </a:solidFill>
              <a:prstDash val="solid"/>
              <a:round/>
              <a:headEnd/>
              <a:tailEnd/>
            </a:ln>
          </p:spPr>
          <p:txBody>
            <a:bodyPr/>
            <a:lstStyle/>
            <a:p>
              <a:endParaRPr lang="de-DE"/>
            </a:p>
          </p:txBody>
        </p:sp>
        <p:sp>
          <p:nvSpPr>
            <p:cNvPr id="48249" name="Line 97"/>
            <p:cNvSpPr>
              <a:spLocks noChangeShapeType="1"/>
            </p:cNvSpPr>
            <p:nvPr/>
          </p:nvSpPr>
          <p:spPr bwMode="auto">
            <a:xfrm>
              <a:off x="3911" y="1854"/>
              <a:ext cx="1" cy="15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250" name="Line 98"/>
            <p:cNvSpPr>
              <a:spLocks noChangeShapeType="1"/>
            </p:cNvSpPr>
            <p:nvPr/>
          </p:nvSpPr>
          <p:spPr bwMode="auto">
            <a:xfrm>
              <a:off x="3911" y="2070"/>
              <a:ext cx="1" cy="9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251" name="Freeform 99"/>
            <p:cNvSpPr>
              <a:spLocks/>
            </p:cNvSpPr>
            <p:nvPr/>
          </p:nvSpPr>
          <p:spPr bwMode="auto">
            <a:xfrm>
              <a:off x="3881" y="2007"/>
              <a:ext cx="61" cy="63"/>
            </a:xfrm>
            <a:custGeom>
              <a:avLst/>
              <a:gdLst>
                <a:gd name="T0" fmla="*/ 30 w 61"/>
                <a:gd name="T1" fmla="*/ 0 h 63"/>
                <a:gd name="T2" fmla="*/ 41 w 61"/>
                <a:gd name="T3" fmla="*/ 2 h 63"/>
                <a:gd name="T4" fmla="*/ 50 w 61"/>
                <a:gd name="T5" fmla="*/ 8 h 63"/>
                <a:gd name="T6" fmla="*/ 57 w 61"/>
                <a:gd name="T7" fmla="*/ 16 h 63"/>
                <a:gd name="T8" fmla="*/ 61 w 61"/>
                <a:gd name="T9" fmla="*/ 26 h 63"/>
                <a:gd name="T10" fmla="*/ 61 w 61"/>
                <a:gd name="T11" fmla="*/ 37 h 63"/>
                <a:gd name="T12" fmla="*/ 57 w 61"/>
                <a:gd name="T13" fmla="*/ 47 h 63"/>
                <a:gd name="T14" fmla="*/ 50 w 61"/>
                <a:gd name="T15" fmla="*/ 56 h 63"/>
                <a:gd name="T16" fmla="*/ 41 w 61"/>
                <a:gd name="T17" fmla="*/ 61 h 63"/>
                <a:gd name="T18" fmla="*/ 30 w 61"/>
                <a:gd name="T19" fmla="*/ 63 h 63"/>
                <a:gd name="T20" fmla="*/ 19 w 61"/>
                <a:gd name="T21" fmla="*/ 61 h 63"/>
                <a:gd name="T22" fmla="*/ 10 w 61"/>
                <a:gd name="T23" fmla="*/ 56 h 63"/>
                <a:gd name="T24" fmla="*/ 4 w 61"/>
                <a:gd name="T25" fmla="*/ 47 h 63"/>
                <a:gd name="T26" fmla="*/ 0 w 61"/>
                <a:gd name="T27" fmla="*/ 37 h 63"/>
                <a:gd name="T28" fmla="*/ 0 w 61"/>
                <a:gd name="T29" fmla="*/ 26 h 63"/>
                <a:gd name="T30" fmla="*/ 4 w 61"/>
                <a:gd name="T31" fmla="*/ 16 h 63"/>
                <a:gd name="T32" fmla="*/ 10 w 61"/>
                <a:gd name="T33" fmla="*/ 8 h 63"/>
                <a:gd name="T34" fmla="*/ 19 w 61"/>
                <a:gd name="T35" fmla="*/ 2 h 63"/>
                <a:gd name="T36" fmla="*/ 30 w 61"/>
                <a:gd name="T37" fmla="*/ 0 h 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1" h="63">
                  <a:moveTo>
                    <a:pt x="30" y="0"/>
                  </a:moveTo>
                  <a:lnTo>
                    <a:pt x="41" y="2"/>
                  </a:lnTo>
                  <a:lnTo>
                    <a:pt x="50" y="8"/>
                  </a:lnTo>
                  <a:lnTo>
                    <a:pt x="57" y="16"/>
                  </a:lnTo>
                  <a:lnTo>
                    <a:pt x="61" y="26"/>
                  </a:lnTo>
                  <a:lnTo>
                    <a:pt x="61" y="37"/>
                  </a:lnTo>
                  <a:lnTo>
                    <a:pt x="57" y="47"/>
                  </a:lnTo>
                  <a:lnTo>
                    <a:pt x="50" y="56"/>
                  </a:lnTo>
                  <a:lnTo>
                    <a:pt x="41" y="61"/>
                  </a:lnTo>
                  <a:lnTo>
                    <a:pt x="30" y="63"/>
                  </a:lnTo>
                  <a:lnTo>
                    <a:pt x="19" y="61"/>
                  </a:lnTo>
                  <a:lnTo>
                    <a:pt x="10" y="56"/>
                  </a:lnTo>
                  <a:lnTo>
                    <a:pt x="4" y="47"/>
                  </a:lnTo>
                  <a:lnTo>
                    <a:pt x="0" y="37"/>
                  </a:lnTo>
                  <a:lnTo>
                    <a:pt x="0" y="26"/>
                  </a:lnTo>
                  <a:lnTo>
                    <a:pt x="4" y="16"/>
                  </a:lnTo>
                  <a:lnTo>
                    <a:pt x="10" y="8"/>
                  </a:lnTo>
                  <a:lnTo>
                    <a:pt x="19" y="2"/>
                  </a:lnTo>
                  <a:lnTo>
                    <a:pt x="30" y="0"/>
                  </a:lnTo>
                  <a:close/>
                </a:path>
              </a:pathLst>
            </a:custGeom>
            <a:solidFill>
              <a:srgbClr val="FFFF66"/>
            </a:solidFill>
            <a:ln w="12700">
              <a:solidFill>
                <a:srgbClr val="000000"/>
              </a:solidFill>
              <a:prstDash val="solid"/>
              <a:round/>
              <a:headEnd/>
              <a:tailEnd/>
            </a:ln>
          </p:spPr>
          <p:txBody>
            <a:bodyPr/>
            <a:lstStyle/>
            <a:p>
              <a:endParaRPr lang="de-DE"/>
            </a:p>
          </p:txBody>
        </p:sp>
        <p:sp>
          <p:nvSpPr>
            <p:cNvPr id="48252" name="Line 100"/>
            <p:cNvSpPr>
              <a:spLocks noChangeShapeType="1"/>
            </p:cNvSpPr>
            <p:nvPr/>
          </p:nvSpPr>
          <p:spPr bwMode="auto">
            <a:xfrm flipV="1">
              <a:off x="452" y="2634"/>
              <a:ext cx="1" cy="2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253" name="Line 101"/>
            <p:cNvSpPr>
              <a:spLocks noChangeShapeType="1"/>
            </p:cNvSpPr>
            <p:nvPr/>
          </p:nvSpPr>
          <p:spPr bwMode="auto">
            <a:xfrm flipV="1">
              <a:off x="452" y="2592"/>
              <a:ext cx="1" cy="2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254" name="Line 102"/>
            <p:cNvSpPr>
              <a:spLocks noChangeShapeType="1"/>
            </p:cNvSpPr>
            <p:nvPr/>
          </p:nvSpPr>
          <p:spPr bwMode="auto">
            <a:xfrm flipV="1">
              <a:off x="452" y="2550"/>
              <a:ext cx="1" cy="2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255" name="Line 103"/>
            <p:cNvSpPr>
              <a:spLocks noChangeShapeType="1"/>
            </p:cNvSpPr>
            <p:nvPr/>
          </p:nvSpPr>
          <p:spPr bwMode="auto">
            <a:xfrm flipV="1">
              <a:off x="452" y="2509"/>
              <a:ext cx="1" cy="2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256" name="Line 104"/>
            <p:cNvSpPr>
              <a:spLocks noChangeShapeType="1"/>
            </p:cNvSpPr>
            <p:nvPr/>
          </p:nvSpPr>
          <p:spPr bwMode="auto">
            <a:xfrm flipV="1">
              <a:off x="452" y="2467"/>
              <a:ext cx="1" cy="2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257" name="Line 105"/>
            <p:cNvSpPr>
              <a:spLocks noChangeShapeType="1"/>
            </p:cNvSpPr>
            <p:nvPr/>
          </p:nvSpPr>
          <p:spPr bwMode="auto">
            <a:xfrm flipV="1">
              <a:off x="452" y="2425"/>
              <a:ext cx="1" cy="2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258" name="Line 106"/>
            <p:cNvSpPr>
              <a:spLocks noChangeShapeType="1"/>
            </p:cNvSpPr>
            <p:nvPr/>
          </p:nvSpPr>
          <p:spPr bwMode="auto">
            <a:xfrm flipV="1">
              <a:off x="452" y="2384"/>
              <a:ext cx="1" cy="2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259" name="Line 107"/>
            <p:cNvSpPr>
              <a:spLocks noChangeShapeType="1"/>
            </p:cNvSpPr>
            <p:nvPr/>
          </p:nvSpPr>
          <p:spPr bwMode="auto">
            <a:xfrm flipV="1">
              <a:off x="452" y="2342"/>
              <a:ext cx="1" cy="2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260" name="Line 108"/>
            <p:cNvSpPr>
              <a:spLocks noChangeShapeType="1"/>
            </p:cNvSpPr>
            <p:nvPr/>
          </p:nvSpPr>
          <p:spPr bwMode="auto">
            <a:xfrm flipV="1">
              <a:off x="452" y="2300"/>
              <a:ext cx="1" cy="2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261" name="Line 109"/>
            <p:cNvSpPr>
              <a:spLocks noChangeShapeType="1"/>
            </p:cNvSpPr>
            <p:nvPr/>
          </p:nvSpPr>
          <p:spPr bwMode="auto">
            <a:xfrm flipV="1">
              <a:off x="452" y="2259"/>
              <a:ext cx="1" cy="2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262" name="Line 110"/>
            <p:cNvSpPr>
              <a:spLocks noChangeShapeType="1"/>
            </p:cNvSpPr>
            <p:nvPr/>
          </p:nvSpPr>
          <p:spPr bwMode="auto">
            <a:xfrm flipV="1">
              <a:off x="452" y="2217"/>
              <a:ext cx="1" cy="2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263" name="Line 111"/>
            <p:cNvSpPr>
              <a:spLocks noChangeShapeType="1"/>
            </p:cNvSpPr>
            <p:nvPr/>
          </p:nvSpPr>
          <p:spPr bwMode="auto">
            <a:xfrm flipV="1">
              <a:off x="452" y="2175"/>
              <a:ext cx="1" cy="2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264" name="Line 112"/>
            <p:cNvSpPr>
              <a:spLocks noChangeShapeType="1"/>
            </p:cNvSpPr>
            <p:nvPr/>
          </p:nvSpPr>
          <p:spPr bwMode="auto">
            <a:xfrm flipV="1">
              <a:off x="452" y="2133"/>
              <a:ext cx="1" cy="2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265" name="Line 113"/>
            <p:cNvSpPr>
              <a:spLocks noChangeShapeType="1"/>
            </p:cNvSpPr>
            <p:nvPr/>
          </p:nvSpPr>
          <p:spPr bwMode="auto">
            <a:xfrm flipV="1">
              <a:off x="452" y="2092"/>
              <a:ext cx="1" cy="2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266" name="Line 114"/>
            <p:cNvSpPr>
              <a:spLocks noChangeShapeType="1"/>
            </p:cNvSpPr>
            <p:nvPr/>
          </p:nvSpPr>
          <p:spPr bwMode="auto">
            <a:xfrm flipV="1">
              <a:off x="452" y="2050"/>
              <a:ext cx="1" cy="2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267" name="Line 115"/>
            <p:cNvSpPr>
              <a:spLocks noChangeShapeType="1"/>
            </p:cNvSpPr>
            <p:nvPr/>
          </p:nvSpPr>
          <p:spPr bwMode="auto">
            <a:xfrm flipV="1">
              <a:off x="452" y="2008"/>
              <a:ext cx="1" cy="2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268" name="Line 116"/>
            <p:cNvSpPr>
              <a:spLocks noChangeShapeType="1"/>
            </p:cNvSpPr>
            <p:nvPr/>
          </p:nvSpPr>
          <p:spPr bwMode="auto">
            <a:xfrm flipV="1">
              <a:off x="452" y="1967"/>
              <a:ext cx="1" cy="2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269" name="Line 117"/>
            <p:cNvSpPr>
              <a:spLocks noChangeShapeType="1"/>
            </p:cNvSpPr>
            <p:nvPr/>
          </p:nvSpPr>
          <p:spPr bwMode="auto">
            <a:xfrm flipV="1">
              <a:off x="452" y="1925"/>
              <a:ext cx="1" cy="2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270" name="Line 118"/>
            <p:cNvSpPr>
              <a:spLocks noChangeShapeType="1"/>
            </p:cNvSpPr>
            <p:nvPr/>
          </p:nvSpPr>
          <p:spPr bwMode="auto">
            <a:xfrm flipV="1">
              <a:off x="452" y="1883"/>
              <a:ext cx="1" cy="2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271" name="Line 119"/>
            <p:cNvSpPr>
              <a:spLocks noChangeShapeType="1"/>
            </p:cNvSpPr>
            <p:nvPr/>
          </p:nvSpPr>
          <p:spPr bwMode="auto">
            <a:xfrm flipV="1">
              <a:off x="452" y="1842"/>
              <a:ext cx="1" cy="2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272" name="Line 120"/>
            <p:cNvSpPr>
              <a:spLocks noChangeShapeType="1"/>
            </p:cNvSpPr>
            <p:nvPr/>
          </p:nvSpPr>
          <p:spPr bwMode="auto">
            <a:xfrm flipV="1">
              <a:off x="452" y="1842"/>
              <a:ext cx="1" cy="2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273" name="Freeform 121"/>
            <p:cNvSpPr>
              <a:spLocks/>
            </p:cNvSpPr>
            <p:nvPr/>
          </p:nvSpPr>
          <p:spPr bwMode="auto">
            <a:xfrm>
              <a:off x="457" y="1805"/>
              <a:ext cx="12" cy="17"/>
            </a:xfrm>
            <a:custGeom>
              <a:avLst/>
              <a:gdLst>
                <a:gd name="T0" fmla="*/ 0 w 11"/>
                <a:gd name="T1" fmla="*/ 34 h 16"/>
                <a:gd name="T2" fmla="*/ 2 w 11"/>
                <a:gd name="T3" fmla="*/ 24 h 16"/>
                <a:gd name="T4" fmla="*/ 27 w 11"/>
                <a:gd name="T5" fmla="*/ 2 h 16"/>
                <a:gd name="T6" fmla="*/ 32 w 11"/>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16">
                  <a:moveTo>
                    <a:pt x="0" y="16"/>
                  </a:moveTo>
                  <a:lnTo>
                    <a:pt x="2" y="11"/>
                  </a:lnTo>
                  <a:lnTo>
                    <a:pt x="9" y="2"/>
                  </a:lnTo>
                  <a:lnTo>
                    <a:pt x="11"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66"/>
                  </a:solidFill>
                </a14:hiddenFill>
              </a:ext>
            </a:extLst>
          </p:spPr>
          <p:txBody>
            <a:bodyPr/>
            <a:lstStyle/>
            <a:p>
              <a:endParaRPr lang="de-DE"/>
            </a:p>
          </p:txBody>
        </p:sp>
        <p:sp>
          <p:nvSpPr>
            <p:cNvPr id="48274" name="Freeform 122"/>
            <p:cNvSpPr>
              <a:spLocks/>
            </p:cNvSpPr>
            <p:nvPr/>
          </p:nvSpPr>
          <p:spPr bwMode="auto">
            <a:xfrm>
              <a:off x="487" y="1793"/>
              <a:ext cx="21" cy="2"/>
            </a:xfrm>
            <a:custGeom>
              <a:avLst/>
              <a:gdLst>
                <a:gd name="T0" fmla="*/ 0 w 20"/>
                <a:gd name="T1" fmla="*/ 2 h 2"/>
                <a:gd name="T2" fmla="*/ 2 w 20"/>
                <a:gd name="T3" fmla="*/ 1 h 2"/>
                <a:gd name="T4" fmla="*/ 27 w 20"/>
                <a:gd name="T5" fmla="*/ 0 h 2"/>
                <a:gd name="T6" fmla="*/ 36 w 20"/>
                <a:gd name="T7" fmla="*/ 0 h 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
                  <a:moveTo>
                    <a:pt x="0" y="2"/>
                  </a:moveTo>
                  <a:lnTo>
                    <a:pt x="2" y="1"/>
                  </a:lnTo>
                  <a:lnTo>
                    <a:pt x="14" y="0"/>
                  </a:lnTo>
                  <a:lnTo>
                    <a:pt x="20"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66"/>
                  </a:solidFill>
                </a14:hiddenFill>
              </a:ext>
            </a:extLst>
          </p:spPr>
          <p:txBody>
            <a:bodyPr/>
            <a:lstStyle/>
            <a:p>
              <a:endParaRPr lang="de-DE"/>
            </a:p>
          </p:txBody>
        </p:sp>
        <p:sp>
          <p:nvSpPr>
            <p:cNvPr id="48275" name="Line 123"/>
            <p:cNvSpPr>
              <a:spLocks noChangeShapeType="1"/>
            </p:cNvSpPr>
            <p:nvPr/>
          </p:nvSpPr>
          <p:spPr bwMode="auto">
            <a:xfrm>
              <a:off x="529" y="1793"/>
              <a:ext cx="20"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276" name="Line 124"/>
            <p:cNvSpPr>
              <a:spLocks noChangeShapeType="1"/>
            </p:cNvSpPr>
            <p:nvPr/>
          </p:nvSpPr>
          <p:spPr bwMode="auto">
            <a:xfrm>
              <a:off x="570" y="1793"/>
              <a:ext cx="2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277" name="Line 125"/>
            <p:cNvSpPr>
              <a:spLocks noChangeShapeType="1"/>
            </p:cNvSpPr>
            <p:nvPr/>
          </p:nvSpPr>
          <p:spPr bwMode="auto">
            <a:xfrm>
              <a:off x="612" y="1793"/>
              <a:ext cx="2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278" name="Line 126"/>
            <p:cNvSpPr>
              <a:spLocks noChangeShapeType="1"/>
            </p:cNvSpPr>
            <p:nvPr/>
          </p:nvSpPr>
          <p:spPr bwMode="auto">
            <a:xfrm>
              <a:off x="654" y="1793"/>
              <a:ext cx="20"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279" name="Line 127"/>
            <p:cNvSpPr>
              <a:spLocks noChangeShapeType="1"/>
            </p:cNvSpPr>
            <p:nvPr/>
          </p:nvSpPr>
          <p:spPr bwMode="auto">
            <a:xfrm>
              <a:off x="695" y="1793"/>
              <a:ext cx="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280" name="Freeform 128"/>
            <p:cNvSpPr>
              <a:spLocks/>
            </p:cNvSpPr>
            <p:nvPr/>
          </p:nvSpPr>
          <p:spPr bwMode="auto">
            <a:xfrm>
              <a:off x="688" y="1775"/>
              <a:ext cx="36" cy="35"/>
            </a:xfrm>
            <a:custGeom>
              <a:avLst/>
              <a:gdLst>
                <a:gd name="T0" fmla="*/ 48 w 35"/>
                <a:gd name="T1" fmla="*/ 18 h 35"/>
                <a:gd name="T2" fmla="*/ 0 w 35"/>
                <a:gd name="T3" fmla="*/ 35 h 35"/>
                <a:gd name="T4" fmla="*/ 1 w 35"/>
                <a:gd name="T5" fmla="*/ 33 h 35"/>
                <a:gd name="T6" fmla="*/ 2 w 35"/>
                <a:gd name="T7" fmla="*/ 31 h 35"/>
                <a:gd name="T8" fmla="*/ 2 w 35"/>
                <a:gd name="T9" fmla="*/ 29 h 35"/>
                <a:gd name="T10" fmla="*/ 3 w 35"/>
                <a:gd name="T11" fmla="*/ 27 h 35"/>
                <a:gd name="T12" fmla="*/ 3 w 35"/>
                <a:gd name="T13" fmla="*/ 25 h 35"/>
                <a:gd name="T14" fmla="*/ 4 w 35"/>
                <a:gd name="T15" fmla="*/ 23 h 35"/>
                <a:gd name="T16" fmla="*/ 4 w 35"/>
                <a:gd name="T17" fmla="*/ 21 h 35"/>
                <a:gd name="T18" fmla="*/ 4 w 35"/>
                <a:gd name="T19" fmla="*/ 19 h 35"/>
                <a:gd name="T20" fmla="*/ 4 w 35"/>
                <a:gd name="T21" fmla="*/ 17 h 35"/>
                <a:gd name="T22" fmla="*/ 4 w 35"/>
                <a:gd name="T23" fmla="*/ 15 h 35"/>
                <a:gd name="T24" fmla="*/ 4 w 35"/>
                <a:gd name="T25" fmla="*/ 12 h 35"/>
                <a:gd name="T26" fmla="*/ 3 w 35"/>
                <a:gd name="T27" fmla="*/ 10 h 35"/>
                <a:gd name="T28" fmla="*/ 3 w 35"/>
                <a:gd name="T29" fmla="*/ 8 h 35"/>
                <a:gd name="T30" fmla="*/ 2 w 35"/>
                <a:gd name="T31" fmla="*/ 6 h 35"/>
                <a:gd name="T32" fmla="*/ 2 w 35"/>
                <a:gd name="T33" fmla="*/ 4 h 35"/>
                <a:gd name="T34" fmla="*/ 1 w 35"/>
                <a:gd name="T35" fmla="*/ 2 h 35"/>
                <a:gd name="T36" fmla="*/ 0 w 35"/>
                <a:gd name="T37" fmla="*/ 0 h 35"/>
                <a:gd name="T38" fmla="*/ 48 w 35"/>
                <a:gd name="T39" fmla="*/ 18 h 3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5" h="35">
                  <a:moveTo>
                    <a:pt x="35" y="18"/>
                  </a:moveTo>
                  <a:lnTo>
                    <a:pt x="0" y="35"/>
                  </a:lnTo>
                  <a:lnTo>
                    <a:pt x="1" y="33"/>
                  </a:lnTo>
                  <a:lnTo>
                    <a:pt x="2" y="31"/>
                  </a:lnTo>
                  <a:lnTo>
                    <a:pt x="2" y="29"/>
                  </a:lnTo>
                  <a:lnTo>
                    <a:pt x="3" y="27"/>
                  </a:lnTo>
                  <a:lnTo>
                    <a:pt x="3" y="25"/>
                  </a:lnTo>
                  <a:lnTo>
                    <a:pt x="4" y="23"/>
                  </a:lnTo>
                  <a:lnTo>
                    <a:pt x="4" y="21"/>
                  </a:lnTo>
                  <a:lnTo>
                    <a:pt x="4" y="19"/>
                  </a:lnTo>
                  <a:lnTo>
                    <a:pt x="4" y="17"/>
                  </a:lnTo>
                  <a:lnTo>
                    <a:pt x="4" y="15"/>
                  </a:lnTo>
                  <a:lnTo>
                    <a:pt x="4" y="12"/>
                  </a:lnTo>
                  <a:lnTo>
                    <a:pt x="3" y="10"/>
                  </a:lnTo>
                  <a:lnTo>
                    <a:pt x="3" y="8"/>
                  </a:lnTo>
                  <a:lnTo>
                    <a:pt x="2" y="6"/>
                  </a:lnTo>
                  <a:lnTo>
                    <a:pt x="2" y="4"/>
                  </a:lnTo>
                  <a:lnTo>
                    <a:pt x="1" y="2"/>
                  </a:lnTo>
                  <a:lnTo>
                    <a:pt x="0" y="0"/>
                  </a:lnTo>
                  <a:lnTo>
                    <a:pt x="35" y="18"/>
                  </a:lnTo>
                  <a:close/>
                </a:path>
              </a:pathLst>
            </a:custGeom>
            <a:noFill/>
            <a:ln>
              <a:noFill/>
            </a:ln>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48281" name="Rectangle 129"/>
            <p:cNvSpPr>
              <a:spLocks noChangeArrowheads="1"/>
            </p:cNvSpPr>
            <p:nvPr/>
          </p:nvSpPr>
          <p:spPr bwMode="auto">
            <a:xfrm>
              <a:off x="433" y="1709"/>
              <a:ext cx="320" cy="86"/>
            </a:xfrm>
            <a:prstGeom prst="rect">
              <a:avLst/>
            </a:prstGeom>
            <a:noFill/>
            <a:ln>
              <a:noFill/>
            </a:ln>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900">
                  <a:solidFill>
                    <a:srgbClr val="000000"/>
                  </a:solidFill>
                </a:rPr>
                <a:t>to Proxies</a:t>
              </a:r>
              <a:endParaRPr lang="de-DE" altLang="de-DE" sz="2400"/>
            </a:p>
          </p:txBody>
        </p:sp>
        <p:sp>
          <p:nvSpPr>
            <p:cNvPr id="48282" name="Line 130"/>
            <p:cNvSpPr>
              <a:spLocks noChangeShapeType="1"/>
            </p:cNvSpPr>
            <p:nvPr/>
          </p:nvSpPr>
          <p:spPr bwMode="auto">
            <a:xfrm flipV="1">
              <a:off x="1193" y="2070"/>
              <a:ext cx="1" cy="9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283" name="Line 131"/>
            <p:cNvSpPr>
              <a:spLocks noChangeShapeType="1"/>
            </p:cNvSpPr>
            <p:nvPr/>
          </p:nvSpPr>
          <p:spPr bwMode="auto">
            <a:xfrm flipV="1">
              <a:off x="1193" y="1854"/>
              <a:ext cx="1" cy="15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284" name="Freeform 132"/>
            <p:cNvSpPr>
              <a:spLocks/>
            </p:cNvSpPr>
            <p:nvPr/>
          </p:nvSpPr>
          <p:spPr bwMode="auto">
            <a:xfrm>
              <a:off x="1163" y="2007"/>
              <a:ext cx="60" cy="63"/>
            </a:xfrm>
            <a:custGeom>
              <a:avLst/>
              <a:gdLst>
                <a:gd name="T0" fmla="*/ 30 w 60"/>
                <a:gd name="T1" fmla="*/ 63 h 63"/>
                <a:gd name="T2" fmla="*/ 20 w 60"/>
                <a:gd name="T3" fmla="*/ 61 h 63"/>
                <a:gd name="T4" fmla="*/ 10 w 60"/>
                <a:gd name="T5" fmla="*/ 56 h 63"/>
                <a:gd name="T6" fmla="*/ 3 w 60"/>
                <a:gd name="T7" fmla="*/ 47 h 63"/>
                <a:gd name="T8" fmla="*/ 0 w 60"/>
                <a:gd name="T9" fmla="*/ 37 h 63"/>
                <a:gd name="T10" fmla="*/ 0 w 60"/>
                <a:gd name="T11" fmla="*/ 26 h 63"/>
                <a:gd name="T12" fmla="*/ 3 w 60"/>
                <a:gd name="T13" fmla="*/ 16 h 63"/>
                <a:gd name="T14" fmla="*/ 10 w 60"/>
                <a:gd name="T15" fmla="*/ 8 h 63"/>
                <a:gd name="T16" fmla="*/ 20 w 60"/>
                <a:gd name="T17" fmla="*/ 2 h 63"/>
                <a:gd name="T18" fmla="*/ 30 w 60"/>
                <a:gd name="T19" fmla="*/ 0 h 63"/>
                <a:gd name="T20" fmla="*/ 41 w 60"/>
                <a:gd name="T21" fmla="*/ 2 h 63"/>
                <a:gd name="T22" fmla="*/ 50 w 60"/>
                <a:gd name="T23" fmla="*/ 8 h 63"/>
                <a:gd name="T24" fmla="*/ 56 w 60"/>
                <a:gd name="T25" fmla="*/ 16 h 63"/>
                <a:gd name="T26" fmla="*/ 60 w 60"/>
                <a:gd name="T27" fmla="*/ 26 h 63"/>
                <a:gd name="T28" fmla="*/ 60 w 60"/>
                <a:gd name="T29" fmla="*/ 37 h 63"/>
                <a:gd name="T30" fmla="*/ 56 w 60"/>
                <a:gd name="T31" fmla="*/ 47 h 63"/>
                <a:gd name="T32" fmla="*/ 50 w 60"/>
                <a:gd name="T33" fmla="*/ 56 h 63"/>
                <a:gd name="T34" fmla="*/ 41 w 60"/>
                <a:gd name="T35" fmla="*/ 61 h 63"/>
                <a:gd name="T36" fmla="*/ 30 w 60"/>
                <a:gd name="T37" fmla="*/ 63 h 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0" h="63">
                  <a:moveTo>
                    <a:pt x="30" y="63"/>
                  </a:moveTo>
                  <a:lnTo>
                    <a:pt x="20" y="61"/>
                  </a:lnTo>
                  <a:lnTo>
                    <a:pt x="10" y="56"/>
                  </a:lnTo>
                  <a:lnTo>
                    <a:pt x="3" y="47"/>
                  </a:lnTo>
                  <a:lnTo>
                    <a:pt x="0" y="37"/>
                  </a:lnTo>
                  <a:lnTo>
                    <a:pt x="0" y="26"/>
                  </a:lnTo>
                  <a:lnTo>
                    <a:pt x="3" y="16"/>
                  </a:lnTo>
                  <a:lnTo>
                    <a:pt x="10" y="8"/>
                  </a:lnTo>
                  <a:lnTo>
                    <a:pt x="20" y="2"/>
                  </a:lnTo>
                  <a:lnTo>
                    <a:pt x="30" y="0"/>
                  </a:lnTo>
                  <a:lnTo>
                    <a:pt x="41" y="2"/>
                  </a:lnTo>
                  <a:lnTo>
                    <a:pt x="50" y="8"/>
                  </a:lnTo>
                  <a:lnTo>
                    <a:pt x="56" y="16"/>
                  </a:lnTo>
                  <a:lnTo>
                    <a:pt x="60" y="26"/>
                  </a:lnTo>
                  <a:lnTo>
                    <a:pt x="60" y="37"/>
                  </a:lnTo>
                  <a:lnTo>
                    <a:pt x="56" y="47"/>
                  </a:lnTo>
                  <a:lnTo>
                    <a:pt x="50" y="56"/>
                  </a:lnTo>
                  <a:lnTo>
                    <a:pt x="41" y="61"/>
                  </a:lnTo>
                  <a:lnTo>
                    <a:pt x="30" y="63"/>
                  </a:lnTo>
                  <a:close/>
                </a:path>
              </a:pathLst>
            </a:custGeom>
            <a:solidFill>
              <a:srgbClr val="FFFF66"/>
            </a:solidFill>
            <a:ln w="12700">
              <a:solidFill>
                <a:srgbClr val="000000"/>
              </a:solidFill>
              <a:prstDash val="solid"/>
              <a:round/>
              <a:headEnd/>
              <a:tailEnd/>
            </a:ln>
          </p:spPr>
          <p:txBody>
            <a:bodyPr/>
            <a:lstStyle/>
            <a:p>
              <a:endParaRPr lang="de-DE"/>
            </a:p>
          </p:txBody>
        </p:sp>
        <p:sp>
          <p:nvSpPr>
            <p:cNvPr id="48285" name="Line 133"/>
            <p:cNvSpPr>
              <a:spLocks noChangeShapeType="1"/>
            </p:cNvSpPr>
            <p:nvPr/>
          </p:nvSpPr>
          <p:spPr bwMode="auto">
            <a:xfrm flipV="1">
              <a:off x="2429" y="2685"/>
              <a:ext cx="1" cy="154"/>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286" name="Line 134"/>
            <p:cNvSpPr>
              <a:spLocks noChangeShapeType="1"/>
            </p:cNvSpPr>
            <p:nvPr/>
          </p:nvSpPr>
          <p:spPr bwMode="auto">
            <a:xfrm flipV="1">
              <a:off x="2429" y="2408"/>
              <a:ext cx="1" cy="215"/>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287" name="Freeform 135"/>
            <p:cNvSpPr>
              <a:spLocks/>
            </p:cNvSpPr>
            <p:nvPr/>
          </p:nvSpPr>
          <p:spPr bwMode="auto">
            <a:xfrm>
              <a:off x="2398" y="2623"/>
              <a:ext cx="61" cy="62"/>
            </a:xfrm>
            <a:custGeom>
              <a:avLst/>
              <a:gdLst>
                <a:gd name="T0" fmla="*/ 31 w 61"/>
                <a:gd name="T1" fmla="*/ 62 h 62"/>
                <a:gd name="T2" fmla="*/ 20 w 61"/>
                <a:gd name="T3" fmla="*/ 60 h 62"/>
                <a:gd name="T4" fmla="*/ 11 w 61"/>
                <a:gd name="T5" fmla="*/ 54 h 62"/>
                <a:gd name="T6" fmla="*/ 3 w 61"/>
                <a:gd name="T7" fmla="*/ 46 h 62"/>
                <a:gd name="T8" fmla="*/ 0 w 61"/>
                <a:gd name="T9" fmla="*/ 37 h 62"/>
                <a:gd name="T10" fmla="*/ 0 w 61"/>
                <a:gd name="T11" fmla="*/ 25 h 62"/>
                <a:gd name="T12" fmla="*/ 3 w 61"/>
                <a:gd name="T13" fmla="*/ 16 h 62"/>
                <a:gd name="T14" fmla="*/ 11 w 61"/>
                <a:gd name="T15" fmla="*/ 8 h 62"/>
                <a:gd name="T16" fmla="*/ 20 w 61"/>
                <a:gd name="T17" fmla="*/ 2 h 62"/>
                <a:gd name="T18" fmla="*/ 31 w 61"/>
                <a:gd name="T19" fmla="*/ 0 h 62"/>
                <a:gd name="T20" fmla="*/ 41 w 61"/>
                <a:gd name="T21" fmla="*/ 2 h 62"/>
                <a:gd name="T22" fmla="*/ 50 w 61"/>
                <a:gd name="T23" fmla="*/ 8 h 62"/>
                <a:gd name="T24" fmla="*/ 58 w 61"/>
                <a:gd name="T25" fmla="*/ 16 h 62"/>
                <a:gd name="T26" fmla="*/ 61 w 61"/>
                <a:gd name="T27" fmla="*/ 25 h 62"/>
                <a:gd name="T28" fmla="*/ 61 w 61"/>
                <a:gd name="T29" fmla="*/ 37 h 62"/>
                <a:gd name="T30" fmla="*/ 58 w 61"/>
                <a:gd name="T31" fmla="*/ 46 h 62"/>
                <a:gd name="T32" fmla="*/ 50 w 61"/>
                <a:gd name="T33" fmla="*/ 54 h 62"/>
                <a:gd name="T34" fmla="*/ 41 w 61"/>
                <a:gd name="T35" fmla="*/ 60 h 62"/>
                <a:gd name="T36" fmla="*/ 31 w 61"/>
                <a:gd name="T37" fmla="*/ 62 h 6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1" h="62">
                  <a:moveTo>
                    <a:pt x="31" y="62"/>
                  </a:moveTo>
                  <a:lnTo>
                    <a:pt x="20" y="60"/>
                  </a:lnTo>
                  <a:lnTo>
                    <a:pt x="11" y="54"/>
                  </a:lnTo>
                  <a:lnTo>
                    <a:pt x="3" y="46"/>
                  </a:lnTo>
                  <a:lnTo>
                    <a:pt x="0" y="37"/>
                  </a:lnTo>
                  <a:lnTo>
                    <a:pt x="0" y="25"/>
                  </a:lnTo>
                  <a:lnTo>
                    <a:pt x="3" y="16"/>
                  </a:lnTo>
                  <a:lnTo>
                    <a:pt x="11" y="8"/>
                  </a:lnTo>
                  <a:lnTo>
                    <a:pt x="20" y="2"/>
                  </a:lnTo>
                  <a:lnTo>
                    <a:pt x="31" y="0"/>
                  </a:lnTo>
                  <a:lnTo>
                    <a:pt x="41" y="2"/>
                  </a:lnTo>
                  <a:lnTo>
                    <a:pt x="50" y="8"/>
                  </a:lnTo>
                  <a:lnTo>
                    <a:pt x="58" y="16"/>
                  </a:lnTo>
                  <a:lnTo>
                    <a:pt x="61" y="25"/>
                  </a:lnTo>
                  <a:lnTo>
                    <a:pt x="61" y="37"/>
                  </a:lnTo>
                  <a:lnTo>
                    <a:pt x="58" y="46"/>
                  </a:lnTo>
                  <a:lnTo>
                    <a:pt x="50" y="54"/>
                  </a:lnTo>
                  <a:lnTo>
                    <a:pt x="41" y="60"/>
                  </a:lnTo>
                  <a:lnTo>
                    <a:pt x="31" y="62"/>
                  </a:lnTo>
                  <a:close/>
                </a:path>
              </a:pathLst>
            </a:custGeom>
            <a:solidFill>
              <a:srgbClr val="FFFF66"/>
            </a:solidFill>
            <a:ln w="12700">
              <a:solidFill>
                <a:srgbClr val="000000"/>
              </a:solidFill>
              <a:prstDash val="solid"/>
              <a:round/>
              <a:headEnd/>
              <a:tailEnd/>
            </a:ln>
          </p:spPr>
          <p:txBody>
            <a:bodyPr/>
            <a:lstStyle/>
            <a:p>
              <a:endParaRPr lang="de-DE"/>
            </a:p>
          </p:txBody>
        </p:sp>
        <p:sp>
          <p:nvSpPr>
            <p:cNvPr id="48288" name="Line 136"/>
            <p:cNvSpPr>
              <a:spLocks noChangeShapeType="1"/>
            </p:cNvSpPr>
            <p:nvPr/>
          </p:nvSpPr>
          <p:spPr bwMode="auto">
            <a:xfrm>
              <a:off x="82" y="2593"/>
              <a:ext cx="1" cy="1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289" name="Line 137"/>
            <p:cNvSpPr>
              <a:spLocks noChangeShapeType="1"/>
            </p:cNvSpPr>
            <p:nvPr/>
          </p:nvSpPr>
          <p:spPr bwMode="auto">
            <a:xfrm>
              <a:off x="82" y="2635"/>
              <a:ext cx="1" cy="1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290" name="Line 138"/>
            <p:cNvSpPr>
              <a:spLocks noChangeShapeType="1"/>
            </p:cNvSpPr>
            <p:nvPr/>
          </p:nvSpPr>
          <p:spPr bwMode="auto">
            <a:xfrm>
              <a:off x="82" y="2676"/>
              <a:ext cx="1" cy="1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291" name="Line 139"/>
            <p:cNvSpPr>
              <a:spLocks noChangeShapeType="1"/>
            </p:cNvSpPr>
            <p:nvPr/>
          </p:nvSpPr>
          <p:spPr bwMode="auto">
            <a:xfrm>
              <a:off x="82" y="2718"/>
              <a:ext cx="1" cy="1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292" name="Line 140"/>
            <p:cNvSpPr>
              <a:spLocks noChangeShapeType="1"/>
            </p:cNvSpPr>
            <p:nvPr/>
          </p:nvSpPr>
          <p:spPr bwMode="auto">
            <a:xfrm>
              <a:off x="82" y="2760"/>
              <a:ext cx="1" cy="1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293" name="Line 141"/>
            <p:cNvSpPr>
              <a:spLocks noChangeShapeType="1"/>
            </p:cNvSpPr>
            <p:nvPr/>
          </p:nvSpPr>
          <p:spPr bwMode="auto">
            <a:xfrm>
              <a:off x="82" y="2802"/>
              <a:ext cx="1" cy="1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294" name="Line 142"/>
            <p:cNvSpPr>
              <a:spLocks noChangeShapeType="1"/>
            </p:cNvSpPr>
            <p:nvPr/>
          </p:nvSpPr>
          <p:spPr bwMode="auto">
            <a:xfrm>
              <a:off x="82" y="2843"/>
              <a:ext cx="1" cy="1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295" name="Line 143"/>
            <p:cNvSpPr>
              <a:spLocks noChangeShapeType="1"/>
            </p:cNvSpPr>
            <p:nvPr/>
          </p:nvSpPr>
          <p:spPr bwMode="auto">
            <a:xfrm>
              <a:off x="82" y="2885"/>
              <a:ext cx="1" cy="1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296" name="Line 144"/>
            <p:cNvSpPr>
              <a:spLocks noChangeShapeType="1"/>
            </p:cNvSpPr>
            <p:nvPr/>
          </p:nvSpPr>
          <p:spPr bwMode="auto">
            <a:xfrm>
              <a:off x="82" y="2927"/>
              <a:ext cx="1" cy="1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297" name="Line 145"/>
            <p:cNvSpPr>
              <a:spLocks noChangeShapeType="1"/>
            </p:cNvSpPr>
            <p:nvPr/>
          </p:nvSpPr>
          <p:spPr bwMode="auto">
            <a:xfrm>
              <a:off x="82" y="2968"/>
              <a:ext cx="1" cy="1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298" name="Line 146"/>
            <p:cNvSpPr>
              <a:spLocks noChangeShapeType="1"/>
            </p:cNvSpPr>
            <p:nvPr/>
          </p:nvSpPr>
          <p:spPr bwMode="auto">
            <a:xfrm>
              <a:off x="82" y="3010"/>
              <a:ext cx="1" cy="1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299" name="Line 147"/>
            <p:cNvSpPr>
              <a:spLocks noChangeShapeType="1"/>
            </p:cNvSpPr>
            <p:nvPr/>
          </p:nvSpPr>
          <p:spPr bwMode="auto">
            <a:xfrm>
              <a:off x="82" y="3052"/>
              <a:ext cx="1" cy="1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00" name="Line 148"/>
            <p:cNvSpPr>
              <a:spLocks noChangeShapeType="1"/>
            </p:cNvSpPr>
            <p:nvPr/>
          </p:nvSpPr>
          <p:spPr bwMode="auto">
            <a:xfrm>
              <a:off x="82" y="3093"/>
              <a:ext cx="1" cy="1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01" name="Line 149"/>
            <p:cNvSpPr>
              <a:spLocks noChangeShapeType="1"/>
            </p:cNvSpPr>
            <p:nvPr/>
          </p:nvSpPr>
          <p:spPr bwMode="auto">
            <a:xfrm>
              <a:off x="82" y="3135"/>
              <a:ext cx="1" cy="1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02" name="Line 150"/>
            <p:cNvSpPr>
              <a:spLocks noChangeShapeType="1"/>
            </p:cNvSpPr>
            <p:nvPr/>
          </p:nvSpPr>
          <p:spPr bwMode="auto">
            <a:xfrm>
              <a:off x="82" y="3177"/>
              <a:ext cx="1" cy="1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03" name="Line 151"/>
            <p:cNvSpPr>
              <a:spLocks noChangeShapeType="1"/>
            </p:cNvSpPr>
            <p:nvPr/>
          </p:nvSpPr>
          <p:spPr bwMode="auto">
            <a:xfrm>
              <a:off x="82" y="3218"/>
              <a:ext cx="1" cy="1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04" name="Line 152"/>
            <p:cNvSpPr>
              <a:spLocks noChangeShapeType="1"/>
            </p:cNvSpPr>
            <p:nvPr/>
          </p:nvSpPr>
          <p:spPr bwMode="auto">
            <a:xfrm>
              <a:off x="82" y="3260"/>
              <a:ext cx="1" cy="1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05" name="Line 153"/>
            <p:cNvSpPr>
              <a:spLocks noChangeShapeType="1"/>
            </p:cNvSpPr>
            <p:nvPr/>
          </p:nvSpPr>
          <p:spPr bwMode="auto">
            <a:xfrm>
              <a:off x="82" y="3302"/>
              <a:ext cx="1" cy="1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06" name="Line 154"/>
            <p:cNvSpPr>
              <a:spLocks noChangeShapeType="1"/>
            </p:cNvSpPr>
            <p:nvPr/>
          </p:nvSpPr>
          <p:spPr bwMode="auto">
            <a:xfrm>
              <a:off x="82" y="3343"/>
              <a:ext cx="1" cy="1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07" name="Freeform 155"/>
            <p:cNvSpPr>
              <a:spLocks/>
            </p:cNvSpPr>
            <p:nvPr/>
          </p:nvSpPr>
          <p:spPr bwMode="auto">
            <a:xfrm>
              <a:off x="82" y="3385"/>
              <a:ext cx="3" cy="7"/>
            </a:xfrm>
            <a:custGeom>
              <a:avLst/>
              <a:gdLst>
                <a:gd name="T0" fmla="*/ 0 w 3"/>
                <a:gd name="T1" fmla="*/ 0 h 7"/>
                <a:gd name="T2" fmla="*/ 0 w 3"/>
                <a:gd name="T3" fmla="*/ 7 h 7"/>
                <a:gd name="T4" fmla="*/ 3 w 3"/>
                <a:gd name="T5" fmla="*/ 7 h 7"/>
                <a:gd name="T6" fmla="*/ 0 60000 65536"/>
                <a:gd name="T7" fmla="*/ 0 60000 65536"/>
                <a:gd name="T8" fmla="*/ 0 60000 65536"/>
              </a:gdLst>
              <a:ahLst/>
              <a:cxnLst>
                <a:cxn ang="T6">
                  <a:pos x="T0" y="T1"/>
                </a:cxn>
                <a:cxn ang="T7">
                  <a:pos x="T2" y="T3"/>
                </a:cxn>
                <a:cxn ang="T8">
                  <a:pos x="T4" y="T5"/>
                </a:cxn>
              </a:cxnLst>
              <a:rect l="0" t="0" r="r" b="b"/>
              <a:pathLst>
                <a:path w="3" h="7">
                  <a:moveTo>
                    <a:pt x="0" y="0"/>
                  </a:moveTo>
                  <a:lnTo>
                    <a:pt x="0" y="7"/>
                  </a:lnTo>
                  <a:lnTo>
                    <a:pt x="3" y="7"/>
                  </a:lnTo>
                </a:path>
              </a:pathLst>
            </a:custGeom>
            <a:solidFill>
              <a:srgbClr val="FFFF66"/>
            </a:solidFill>
            <a:ln w="15875">
              <a:solidFill>
                <a:srgbClr val="000000"/>
              </a:solidFill>
              <a:prstDash val="solid"/>
              <a:round/>
              <a:headEnd/>
              <a:tailEnd/>
            </a:ln>
          </p:spPr>
          <p:txBody>
            <a:bodyPr/>
            <a:lstStyle/>
            <a:p>
              <a:endParaRPr lang="de-DE"/>
            </a:p>
          </p:txBody>
        </p:sp>
        <p:sp>
          <p:nvSpPr>
            <p:cNvPr id="48308" name="Line 156"/>
            <p:cNvSpPr>
              <a:spLocks noChangeShapeType="1"/>
            </p:cNvSpPr>
            <p:nvPr/>
          </p:nvSpPr>
          <p:spPr bwMode="auto">
            <a:xfrm>
              <a:off x="116" y="3392"/>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09" name="Line 157"/>
            <p:cNvSpPr>
              <a:spLocks noChangeShapeType="1"/>
            </p:cNvSpPr>
            <p:nvPr/>
          </p:nvSpPr>
          <p:spPr bwMode="auto">
            <a:xfrm>
              <a:off x="158" y="3392"/>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10" name="Line 158"/>
            <p:cNvSpPr>
              <a:spLocks noChangeShapeType="1"/>
            </p:cNvSpPr>
            <p:nvPr/>
          </p:nvSpPr>
          <p:spPr bwMode="auto">
            <a:xfrm>
              <a:off x="200" y="3392"/>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11" name="Line 159"/>
            <p:cNvSpPr>
              <a:spLocks noChangeShapeType="1"/>
            </p:cNvSpPr>
            <p:nvPr/>
          </p:nvSpPr>
          <p:spPr bwMode="auto">
            <a:xfrm>
              <a:off x="242" y="3392"/>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12" name="Line 160"/>
            <p:cNvSpPr>
              <a:spLocks noChangeShapeType="1"/>
            </p:cNvSpPr>
            <p:nvPr/>
          </p:nvSpPr>
          <p:spPr bwMode="auto">
            <a:xfrm>
              <a:off x="284" y="3392"/>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13" name="Line 161"/>
            <p:cNvSpPr>
              <a:spLocks noChangeShapeType="1"/>
            </p:cNvSpPr>
            <p:nvPr/>
          </p:nvSpPr>
          <p:spPr bwMode="auto">
            <a:xfrm>
              <a:off x="326" y="3392"/>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14" name="Line 162"/>
            <p:cNvSpPr>
              <a:spLocks noChangeShapeType="1"/>
            </p:cNvSpPr>
            <p:nvPr/>
          </p:nvSpPr>
          <p:spPr bwMode="auto">
            <a:xfrm>
              <a:off x="367" y="3392"/>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15" name="Line 163"/>
            <p:cNvSpPr>
              <a:spLocks noChangeShapeType="1"/>
            </p:cNvSpPr>
            <p:nvPr/>
          </p:nvSpPr>
          <p:spPr bwMode="auto">
            <a:xfrm>
              <a:off x="409" y="3392"/>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16" name="Line 164"/>
            <p:cNvSpPr>
              <a:spLocks noChangeShapeType="1"/>
            </p:cNvSpPr>
            <p:nvPr/>
          </p:nvSpPr>
          <p:spPr bwMode="auto">
            <a:xfrm>
              <a:off x="451" y="3392"/>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17" name="Line 165"/>
            <p:cNvSpPr>
              <a:spLocks noChangeShapeType="1"/>
            </p:cNvSpPr>
            <p:nvPr/>
          </p:nvSpPr>
          <p:spPr bwMode="auto">
            <a:xfrm>
              <a:off x="493" y="3392"/>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18" name="Line 166"/>
            <p:cNvSpPr>
              <a:spLocks noChangeShapeType="1"/>
            </p:cNvSpPr>
            <p:nvPr/>
          </p:nvSpPr>
          <p:spPr bwMode="auto">
            <a:xfrm>
              <a:off x="535" y="3392"/>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19" name="Line 167"/>
            <p:cNvSpPr>
              <a:spLocks noChangeShapeType="1"/>
            </p:cNvSpPr>
            <p:nvPr/>
          </p:nvSpPr>
          <p:spPr bwMode="auto">
            <a:xfrm>
              <a:off x="577" y="3392"/>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20" name="Line 168"/>
            <p:cNvSpPr>
              <a:spLocks noChangeShapeType="1"/>
            </p:cNvSpPr>
            <p:nvPr/>
          </p:nvSpPr>
          <p:spPr bwMode="auto">
            <a:xfrm>
              <a:off x="618" y="3392"/>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21" name="Line 169"/>
            <p:cNvSpPr>
              <a:spLocks noChangeShapeType="1"/>
            </p:cNvSpPr>
            <p:nvPr/>
          </p:nvSpPr>
          <p:spPr bwMode="auto">
            <a:xfrm>
              <a:off x="660" y="3392"/>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22" name="Line 170"/>
            <p:cNvSpPr>
              <a:spLocks noChangeShapeType="1"/>
            </p:cNvSpPr>
            <p:nvPr/>
          </p:nvSpPr>
          <p:spPr bwMode="auto">
            <a:xfrm>
              <a:off x="702" y="3392"/>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23" name="Line 171"/>
            <p:cNvSpPr>
              <a:spLocks noChangeShapeType="1"/>
            </p:cNvSpPr>
            <p:nvPr/>
          </p:nvSpPr>
          <p:spPr bwMode="auto">
            <a:xfrm>
              <a:off x="744" y="3392"/>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24" name="Line 172"/>
            <p:cNvSpPr>
              <a:spLocks noChangeShapeType="1"/>
            </p:cNvSpPr>
            <p:nvPr/>
          </p:nvSpPr>
          <p:spPr bwMode="auto">
            <a:xfrm>
              <a:off x="786" y="3392"/>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25" name="Line 173"/>
            <p:cNvSpPr>
              <a:spLocks noChangeShapeType="1"/>
            </p:cNvSpPr>
            <p:nvPr/>
          </p:nvSpPr>
          <p:spPr bwMode="auto">
            <a:xfrm>
              <a:off x="828" y="3392"/>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26" name="Line 174"/>
            <p:cNvSpPr>
              <a:spLocks noChangeShapeType="1"/>
            </p:cNvSpPr>
            <p:nvPr/>
          </p:nvSpPr>
          <p:spPr bwMode="auto">
            <a:xfrm>
              <a:off x="869" y="3392"/>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27" name="Line 175"/>
            <p:cNvSpPr>
              <a:spLocks noChangeShapeType="1"/>
            </p:cNvSpPr>
            <p:nvPr/>
          </p:nvSpPr>
          <p:spPr bwMode="auto">
            <a:xfrm>
              <a:off x="911" y="3392"/>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28" name="Line 176"/>
            <p:cNvSpPr>
              <a:spLocks noChangeShapeType="1"/>
            </p:cNvSpPr>
            <p:nvPr/>
          </p:nvSpPr>
          <p:spPr bwMode="auto">
            <a:xfrm>
              <a:off x="953" y="3392"/>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29" name="Line 177"/>
            <p:cNvSpPr>
              <a:spLocks noChangeShapeType="1"/>
            </p:cNvSpPr>
            <p:nvPr/>
          </p:nvSpPr>
          <p:spPr bwMode="auto">
            <a:xfrm>
              <a:off x="995" y="3392"/>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30" name="Line 178"/>
            <p:cNvSpPr>
              <a:spLocks noChangeShapeType="1"/>
            </p:cNvSpPr>
            <p:nvPr/>
          </p:nvSpPr>
          <p:spPr bwMode="auto">
            <a:xfrm>
              <a:off x="1037" y="3392"/>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31" name="Line 179"/>
            <p:cNvSpPr>
              <a:spLocks noChangeShapeType="1"/>
            </p:cNvSpPr>
            <p:nvPr/>
          </p:nvSpPr>
          <p:spPr bwMode="auto">
            <a:xfrm>
              <a:off x="1079" y="3392"/>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32" name="Line 180"/>
            <p:cNvSpPr>
              <a:spLocks noChangeShapeType="1"/>
            </p:cNvSpPr>
            <p:nvPr/>
          </p:nvSpPr>
          <p:spPr bwMode="auto">
            <a:xfrm>
              <a:off x="1120" y="3392"/>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33" name="Line 181"/>
            <p:cNvSpPr>
              <a:spLocks noChangeShapeType="1"/>
            </p:cNvSpPr>
            <p:nvPr/>
          </p:nvSpPr>
          <p:spPr bwMode="auto">
            <a:xfrm>
              <a:off x="1162" y="3392"/>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34" name="Line 182"/>
            <p:cNvSpPr>
              <a:spLocks noChangeShapeType="1"/>
            </p:cNvSpPr>
            <p:nvPr/>
          </p:nvSpPr>
          <p:spPr bwMode="auto">
            <a:xfrm>
              <a:off x="1204" y="3392"/>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35" name="Line 183"/>
            <p:cNvSpPr>
              <a:spLocks noChangeShapeType="1"/>
            </p:cNvSpPr>
            <p:nvPr/>
          </p:nvSpPr>
          <p:spPr bwMode="auto">
            <a:xfrm>
              <a:off x="1246" y="3392"/>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36" name="Line 184"/>
            <p:cNvSpPr>
              <a:spLocks noChangeShapeType="1"/>
            </p:cNvSpPr>
            <p:nvPr/>
          </p:nvSpPr>
          <p:spPr bwMode="auto">
            <a:xfrm>
              <a:off x="1288" y="3392"/>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37" name="Line 185"/>
            <p:cNvSpPr>
              <a:spLocks noChangeShapeType="1"/>
            </p:cNvSpPr>
            <p:nvPr/>
          </p:nvSpPr>
          <p:spPr bwMode="auto">
            <a:xfrm>
              <a:off x="1330" y="3392"/>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38" name="Line 186"/>
            <p:cNvSpPr>
              <a:spLocks noChangeShapeType="1"/>
            </p:cNvSpPr>
            <p:nvPr/>
          </p:nvSpPr>
          <p:spPr bwMode="auto">
            <a:xfrm>
              <a:off x="1371" y="3392"/>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39" name="Line 187"/>
            <p:cNvSpPr>
              <a:spLocks noChangeShapeType="1"/>
            </p:cNvSpPr>
            <p:nvPr/>
          </p:nvSpPr>
          <p:spPr bwMode="auto">
            <a:xfrm>
              <a:off x="1413" y="3392"/>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40" name="Line 188"/>
            <p:cNvSpPr>
              <a:spLocks noChangeShapeType="1"/>
            </p:cNvSpPr>
            <p:nvPr/>
          </p:nvSpPr>
          <p:spPr bwMode="auto">
            <a:xfrm>
              <a:off x="1455" y="3392"/>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41" name="Line 189"/>
            <p:cNvSpPr>
              <a:spLocks noChangeShapeType="1"/>
            </p:cNvSpPr>
            <p:nvPr/>
          </p:nvSpPr>
          <p:spPr bwMode="auto">
            <a:xfrm>
              <a:off x="1497" y="3392"/>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42" name="Line 190"/>
            <p:cNvSpPr>
              <a:spLocks noChangeShapeType="1"/>
            </p:cNvSpPr>
            <p:nvPr/>
          </p:nvSpPr>
          <p:spPr bwMode="auto">
            <a:xfrm>
              <a:off x="1539" y="3392"/>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43" name="Line 191"/>
            <p:cNvSpPr>
              <a:spLocks noChangeShapeType="1"/>
            </p:cNvSpPr>
            <p:nvPr/>
          </p:nvSpPr>
          <p:spPr bwMode="auto">
            <a:xfrm>
              <a:off x="1581" y="3392"/>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44" name="Line 192"/>
            <p:cNvSpPr>
              <a:spLocks noChangeShapeType="1"/>
            </p:cNvSpPr>
            <p:nvPr/>
          </p:nvSpPr>
          <p:spPr bwMode="auto">
            <a:xfrm>
              <a:off x="1622" y="3392"/>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45" name="Line 193"/>
            <p:cNvSpPr>
              <a:spLocks noChangeShapeType="1"/>
            </p:cNvSpPr>
            <p:nvPr/>
          </p:nvSpPr>
          <p:spPr bwMode="auto">
            <a:xfrm>
              <a:off x="1664" y="3392"/>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46" name="Line 194"/>
            <p:cNvSpPr>
              <a:spLocks noChangeShapeType="1"/>
            </p:cNvSpPr>
            <p:nvPr/>
          </p:nvSpPr>
          <p:spPr bwMode="auto">
            <a:xfrm>
              <a:off x="1706" y="3392"/>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47" name="Line 195"/>
            <p:cNvSpPr>
              <a:spLocks noChangeShapeType="1"/>
            </p:cNvSpPr>
            <p:nvPr/>
          </p:nvSpPr>
          <p:spPr bwMode="auto">
            <a:xfrm>
              <a:off x="1748" y="3392"/>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48" name="Line 196"/>
            <p:cNvSpPr>
              <a:spLocks noChangeShapeType="1"/>
            </p:cNvSpPr>
            <p:nvPr/>
          </p:nvSpPr>
          <p:spPr bwMode="auto">
            <a:xfrm>
              <a:off x="1790" y="3392"/>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49" name="Line 197"/>
            <p:cNvSpPr>
              <a:spLocks noChangeShapeType="1"/>
            </p:cNvSpPr>
            <p:nvPr/>
          </p:nvSpPr>
          <p:spPr bwMode="auto">
            <a:xfrm>
              <a:off x="1832" y="3392"/>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50" name="Line 198"/>
            <p:cNvSpPr>
              <a:spLocks noChangeShapeType="1"/>
            </p:cNvSpPr>
            <p:nvPr/>
          </p:nvSpPr>
          <p:spPr bwMode="auto">
            <a:xfrm>
              <a:off x="1873" y="3392"/>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51" name="Line 199"/>
            <p:cNvSpPr>
              <a:spLocks noChangeShapeType="1"/>
            </p:cNvSpPr>
            <p:nvPr/>
          </p:nvSpPr>
          <p:spPr bwMode="auto">
            <a:xfrm>
              <a:off x="1915" y="3392"/>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52" name="Line 200"/>
            <p:cNvSpPr>
              <a:spLocks noChangeShapeType="1"/>
            </p:cNvSpPr>
            <p:nvPr/>
          </p:nvSpPr>
          <p:spPr bwMode="auto">
            <a:xfrm>
              <a:off x="1957" y="3392"/>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53" name="Line 201"/>
            <p:cNvSpPr>
              <a:spLocks noChangeShapeType="1"/>
            </p:cNvSpPr>
            <p:nvPr/>
          </p:nvSpPr>
          <p:spPr bwMode="auto">
            <a:xfrm>
              <a:off x="1999" y="3392"/>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54" name="Line 202"/>
            <p:cNvSpPr>
              <a:spLocks noChangeShapeType="1"/>
            </p:cNvSpPr>
            <p:nvPr/>
          </p:nvSpPr>
          <p:spPr bwMode="auto">
            <a:xfrm>
              <a:off x="2041" y="3392"/>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55" name="Line 203"/>
            <p:cNvSpPr>
              <a:spLocks noChangeShapeType="1"/>
            </p:cNvSpPr>
            <p:nvPr/>
          </p:nvSpPr>
          <p:spPr bwMode="auto">
            <a:xfrm>
              <a:off x="2083" y="3392"/>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56" name="Line 204"/>
            <p:cNvSpPr>
              <a:spLocks noChangeShapeType="1"/>
            </p:cNvSpPr>
            <p:nvPr/>
          </p:nvSpPr>
          <p:spPr bwMode="auto">
            <a:xfrm>
              <a:off x="2124" y="3392"/>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grpSp>
          <p:nvGrpSpPr>
            <p:cNvPr id="48357" name="Group 205"/>
            <p:cNvGrpSpPr>
              <a:grpSpLocks/>
            </p:cNvGrpSpPr>
            <p:nvPr/>
          </p:nvGrpSpPr>
          <p:grpSpPr bwMode="auto">
            <a:xfrm>
              <a:off x="2166" y="2039"/>
              <a:ext cx="3436" cy="1354"/>
              <a:chOff x="2158" y="1976"/>
              <a:chExt cx="3523" cy="1354"/>
            </a:xfrm>
          </p:grpSpPr>
          <p:sp>
            <p:nvSpPr>
              <p:cNvPr id="48447" name="Line 206"/>
              <p:cNvSpPr>
                <a:spLocks noChangeShapeType="1"/>
              </p:cNvSpPr>
              <p:nvPr/>
            </p:nvSpPr>
            <p:spPr bwMode="auto">
              <a:xfrm>
                <a:off x="2158" y="3329"/>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48" name="Line 207"/>
              <p:cNvSpPr>
                <a:spLocks noChangeShapeType="1"/>
              </p:cNvSpPr>
              <p:nvPr/>
            </p:nvSpPr>
            <p:spPr bwMode="auto">
              <a:xfrm>
                <a:off x="2200" y="3329"/>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49" name="Line 208"/>
              <p:cNvSpPr>
                <a:spLocks noChangeShapeType="1"/>
              </p:cNvSpPr>
              <p:nvPr/>
            </p:nvSpPr>
            <p:spPr bwMode="auto">
              <a:xfrm>
                <a:off x="2241" y="3329"/>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50" name="Line 209"/>
              <p:cNvSpPr>
                <a:spLocks noChangeShapeType="1"/>
              </p:cNvSpPr>
              <p:nvPr/>
            </p:nvSpPr>
            <p:spPr bwMode="auto">
              <a:xfrm>
                <a:off x="2283" y="3329"/>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51" name="Line 210"/>
              <p:cNvSpPr>
                <a:spLocks noChangeShapeType="1"/>
              </p:cNvSpPr>
              <p:nvPr/>
            </p:nvSpPr>
            <p:spPr bwMode="auto">
              <a:xfrm>
                <a:off x="2325" y="3329"/>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52" name="Line 211"/>
              <p:cNvSpPr>
                <a:spLocks noChangeShapeType="1"/>
              </p:cNvSpPr>
              <p:nvPr/>
            </p:nvSpPr>
            <p:spPr bwMode="auto">
              <a:xfrm>
                <a:off x="2366" y="3329"/>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53" name="Line 212"/>
              <p:cNvSpPr>
                <a:spLocks noChangeShapeType="1"/>
              </p:cNvSpPr>
              <p:nvPr/>
            </p:nvSpPr>
            <p:spPr bwMode="auto">
              <a:xfrm>
                <a:off x="2408" y="3329"/>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54" name="Line 213"/>
              <p:cNvSpPr>
                <a:spLocks noChangeShapeType="1"/>
              </p:cNvSpPr>
              <p:nvPr/>
            </p:nvSpPr>
            <p:spPr bwMode="auto">
              <a:xfrm>
                <a:off x="2450" y="3329"/>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55" name="Line 214"/>
              <p:cNvSpPr>
                <a:spLocks noChangeShapeType="1"/>
              </p:cNvSpPr>
              <p:nvPr/>
            </p:nvSpPr>
            <p:spPr bwMode="auto">
              <a:xfrm>
                <a:off x="2491" y="3329"/>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56" name="Line 215"/>
              <p:cNvSpPr>
                <a:spLocks noChangeShapeType="1"/>
              </p:cNvSpPr>
              <p:nvPr/>
            </p:nvSpPr>
            <p:spPr bwMode="auto">
              <a:xfrm>
                <a:off x="2533" y="3329"/>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57" name="Line 216"/>
              <p:cNvSpPr>
                <a:spLocks noChangeShapeType="1"/>
              </p:cNvSpPr>
              <p:nvPr/>
            </p:nvSpPr>
            <p:spPr bwMode="auto">
              <a:xfrm>
                <a:off x="2575" y="3329"/>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58" name="Line 217"/>
              <p:cNvSpPr>
                <a:spLocks noChangeShapeType="1"/>
              </p:cNvSpPr>
              <p:nvPr/>
            </p:nvSpPr>
            <p:spPr bwMode="auto">
              <a:xfrm>
                <a:off x="2616" y="3329"/>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59" name="Line 218"/>
              <p:cNvSpPr>
                <a:spLocks noChangeShapeType="1"/>
              </p:cNvSpPr>
              <p:nvPr/>
            </p:nvSpPr>
            <p:spPr bwMode="auto">
              <a:xfrm>
                <a:off x="2658" y="3329"/>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60" name="Line 219"/>
              <p:cNvSpPr>
                <a:spLocks noChangeShapeType="1"/>
              </p:cNvSpPr>
              <p:nvPr/>
            </p:nvSpPr>
            <p:spPr bwMode="auto">
              <a:xfrm>
                <a:off x="2700" y="3329"/>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61" name="Line 220"/>
              <p:cNvSpPr>
                <a:spLocks noChangeShapeType="1"/>
              </p:cNvSpPr>
              <p:nvPr/>
            </p:nvSpPr>
            <p:spPr bwMode="auto">
              <a:xfrm>
                <a:off x="2741" y="3329"/>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62" name="Line 221"/>
              <p:cNvSpPr>
                <a:spLocks noChangeShapeType="1"/>
              </p:cNvSpPr>
              <p:nvPr/>
            </p:nvSpPr>
            <p:spPr bwMode="auto">
              <a:xfrm>
                <a:off x="2783" y="3329"/>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63" name="Line 222"/>
              <p:cNvSpPr>
                <a:spLocks noChangeShapeType="1"/>
              </p:cNvSpPr>
              <p:nvPr/>
            </p:nvSpPr>
            <p:spPr bwMode="auto">
              <a:xfrm>
                <a:off x="2825" y="3329"/>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64" name="Line 223"/>
              <p:cNvSpPr>
                <a:spLocks noChangeShapeType="1"/>
              </p:cNvSpPr>
              <p:nvPr/>
            </p:nvSpPr>
            <p:spPr bwMode="auto">
              <a:xfrm>
                <a:off x="2866" y="3329"/>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65" name="Line 224"/>
              <p:cNvSpPr>
                <a:spLocks noChangeShapeType="1"/>
              </p:cNvSpPr>
              <p:nvPr/>
            </p:nvSpPr>
            <p:spPr bwMode="auto">
              <a:xfrm>
                <a:off x="2908" y="3329"/>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66" name="Line 225"/>
              <p:cNvSpPr>
                <a:spLocks noChangeShapeType="1"/>
              </p:cNvSpPr>
              <p:nvPr/>
            </p:nvSpPr>
            <p:spPr bwMode="auto">
              <a:xfrm>
                <a:off x="2950" y="3329"/>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67" name="Line 226"/>
              <p:cNvSpPr>
                <a:spLocks noChangeShapeType="1"/>
              </p:cNvSpPr>
              <p:nvPr/>
            </p:nvSpPr>
            <p:spPr bwMode="auto">
              <a:xfrm>
                <a:off x="2991" y="3329"/>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68" name="Line 227"/>
              <p:cNvSpPr>
                <a:spLocks noChangeShapeType="1"/>
              </p:cNvSpPr>
              <p:nvPr/>
            </p:nvSpPr>
            <p:spPr bwMode="auto">
              <a:xfrm>
                <a:off x="3033" y="3329"/>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69" name="Line 228"/>
              <p:cNvSpPr>
                <a:spLocks noChangeShapeType="1"/>
              </p:cNvSpPr>
              <p:nvPr/>
            </p:nvSpPr>
            <p:spPr bwMode="auto">
              <a:xfrm>
                <a:off x="3075" y="3329"/>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70" name="Line 229"/>
              <p:cNvSpPr>
                <a:spLocks noChangeShapeType="1"/>
              </p:cNvSpPr>
              <p:nvPr/>
            </p:nvSpPr>
            <p:spPr bwMode="auto">
              <a:xfrm>
                <a:off x="3116" y="3329"/>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71" name="Line 230"/>
              <p:cNvSpPr>
                <a:spLocks noChangeShapeType="1"/>
              </p:cNvSpPr>
              <p:nvPr/>
            </p:nvSpPr>
            <p:spPr bwMode="auto">
              <a:xfrm>
                <a:off x="3158" y="3329"/>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72" name="Line 231"/>
              <p:cNvSpPr>
                <a:spLocks noChangeShapeType="1"/>
              </p:cNvSpPr>
              <p:nvPr/>
            </p:nvSpPr>
            <p:spPr bwMode="auto">
              <a:xfrm>
                <a:off x="3200" y="3329"/>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73" name="Line 232"/>
              <p:cNvSpPr>
                <a:spLocks noChangeShapeType="1"/>
              </p:cNvSpPr>
              <p:nvPr/>
            </p:nvSpPr>
            <p:spPr bwMode="auto">
              <a:xfrm>
                <a:off x="3241" y="3329"/>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74" name="Line 233"/>
              <p:cNvSpPr>
                <a:spLocks noChangeShapeType="1"/>
              </p:cNvSpPr>
              <p:nvPr/>
            </p:nvSpPr>
            <p:spPr bwMode="auto">
              <a:xfrm>
                <a:off x="3283" y="3329"/>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75" name="Line 234"/>
              <p:cNvSpPr>
                <a:spLocks noChangeShapeType="1"/>
              </p:cNvSpPr>
              <p:nvPr/>
            </p:nvSpPr>
            <p:spPr bwMode="auto">
              <a:xfrm>
                <a:off x="3325" y="3329"/>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76" name="Line 235"/>
              <p:cNvSpPr>
                <a:spLocks noChangeShapeType="1"/>
              </p:cNvSpPr>
              <p:nvPr/>
            </p:nvSpPr>
            <p:spPr bwMode="auto">
              <a:xfrm>
                <a:off x="3367" y="3329"/>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77" name="Line 236"/>
              <p:cNvSpPr>
                <a:spLocks noChangeShapeType="1"/>
              </p:cNvSpPr>
              <p:nvPr/>
            </p:nvSpPr>
            <p:spPr bwMode="auto">
              <a:xfrm>
                <a:off x="3408" y="3329"/>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78" name="Line 237"/>
              <p:cNvSpPr>
                <a:spLocks noChangeShapeType="1"/>
              </p:cNvSpPr>
              <p:nvPr/>
            </p:nvSpPr>
            <p:spPr bwMode="auto">
              <a:xfrm>
                <a:off x="3450" y="3329"/>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79" name="Line 238"/>
              <p:cNvSpPr>
                <a:spLocks noChangeShapeType="1"/>
              </p:cNvSpPr>
              <p:nvPr/>
            </p:nvSpPr>
            <p:spPr bwMode="auto">
              <a:xfrm>
                <a:off x="3492" y="3329"/>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80" name="Line 239"/>
              <p:cNvSpPr>
                <a:spLocks noChangeShapeType="1"/>
              </p:cNvSpPr>
              <p:nvPr/>
            </p:nvSpPr>
            <p:spPr bwMode="auto">
              <a:xfrm>
                <a:off x="3533" y="3329"/>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81" name="Line 240"/>
              <p:cNvSpPr>
                <a:spLocks noChangeShapeType="1"/>
              </p:cNvSpPr>
              <p:nvPr/>
            </p:nvSpPr>
            <p:spPr bwMode="auto">
              <a:xfrm>
                <a:off x="3575" y="3329"/>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82" name="Line 241"/>
              <p:cNvSpPr>
                <a:spLocks noChangeShapeType="1"/>
              </p:cNvSpPr>
              <p:nvPr/>
            </p:nvSpPr>
            <p:spPr bwMode="auto">
              <a:xfrm>
                <a:off x="3617" y="3329"/>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83" name="Line 242"/>
              <p:cNvSpPr>
                <a:spLocks noChangeShapeType="1"/>
              </p:cNvSpPr>
              <p:nvPr/>
            </p:nvSpPr>
            <p:spPr bwMode="auto">
              <a:xfrm>
                <a:off x="3658" y="3329"/>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84" name="Line 243"/>
              <p:cNvSpPr>
                <a:spLocks noChangeShapeType="1"/>
              </p:cNvSpPr>
              <p:nvPr/>
            </p:nvSpPr>
            <p:spPr bwMode="auto">
              <a:xfrm>
                <a:off x="3700" y="3329"/>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85" name="Line 244"/>
              <p:cNvSpPr>
                <a:spLocks noChangeShapeType="1"/>
              </p:cNvSpPr>
              <p:nvPr/>
            </p:nvSpPr>
            <p:spPr bwMode="auto">
              <a:xfrm>
                <a:off x="3742" y="3329"/>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86" name="Line 245"/>
              <p:cNvSpPr>
                <a:spLocks noChangeShapeType="1"/>
              </p:cNvSpPr>
              <p:nvPr/>
            </p:nvSpPr>
            <p:spPr bwMode="auto">
              <a:xfrm>
                <a:off x="3783" y="3329"/>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87" name="Line 246"/>
              <p:cNvSpPr>
                <a:spLocks noChangeShapeType="1"/>
              </p:cNvSpPr>
              <p:nvPr/>
            </p:nvSpPr>
            <p:spPr bwMode="auto">
              <a:xfrm>
                <a:off x="3825" y="3329"/>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88" name="Line 247"/>
              <p:cNvSpPr>
                <a:spLocks noChangeShapeType="1"/>
              </p:cNvSpPr>
              <p:nvPr/>
            </p:nvSpPr>
            <p:spPr bwMode="auto">
              <a:xfrm>
                <a:off x="3867" y="3329"/>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89" name="Line 248"/>
              <p:cNvSpPr>
                <a:spLocks noChangeShapeType="1"/>
              </p:cNvSpPr>
              <p:nvPr/>
            </p:nvSpPr>
            <p:spPr bwMode="auto">
              <a:xfrm>
                <a:off x="3908" y="3329"/>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90" name="Line 249"/>
              <p:cNvSpPr>
                <a:spLocks noChangeShapeType="1"/>
              </p:cNvSpPr>
              <p:nvPr/>
            </p:nvSpPr>
            <p:spPr bwMode="auto">
              <a:xfrm>
                <a:off x="3950" y="3329"/>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91" name="Line 250"/>
              <p:cNvSpPr>
                <a:spLocks noChangeShapeType="1"/>
              </p:cNvSpPr>
              <p:nvPr/>
            </p:nvSpPr>
            <p:spPr bwMode="auto">
              <a:xfrm>
                <a:off x="3992" y="3329"/>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92" name="Line 251"/>
              <p:cNvSpPr>
                <a:spLocks noChangeShapeType="1"/>
              </p:cNvSpPr>
              <p:nvPr/>
            </p:nvSpPr>
            <p:spPr bwMode="auto">
              <a:xfrm>
                <a:off x="4033" y="3329"/>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93" name="Line 252"/>
              <p:cNvSpPr>
                <a:spLocks noChangeShapeType="1"/>
              </p:cNvSpPr>
              <p:nvPr/>
            </p:nvSpPr>
            <p:spPr bwMode="auto">
              <a:xfrm>
                <a:off x="4075" y="3329"/>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94" name="Line 253"/>
              <p:cNvSpPr>
                <a:spLocks noChangeShapeType="1"/>
              </p:cNvSpPr>
              <p:nvPr/>
            </p:nvSpPr>
            <p:spPr bwMode="auto">
              <a:xfrm>
                <a:off x="4117" y="3329"/>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95" name="Line 254"/>
              <p:cNvSpPr>
                <a:spLocks noChangeShapeType="1"/>
              </p:cNvSpPr>
              <p:nvPr/>
            </p:nvSpPr>
            <p:spPr bwMode="auto">
              <a:xfrm>
                <a:off x="4158" y="3329"/>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96" name="Line 255"/>
              <p:cNvSpPr>
                <a:spLocks noChangeShapeType="1"/>
              </p:cNvSpPr>
              <p:nvPr/>
            </p:nvSpPr>
            <p:spPr bwMode="auto">
              <a:xfrm>
                <a:off x="4200" y="3329"/>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97" name="Line 256"/>
              <p:cNvSpPr>
                <a:spLocks noChangeShapeType="1"/>
              </p:cNvSpPr>
              <p:nvPr/>
            </p:nvSpPr>
            <p:spPr bwMode="auto">
              <a:xfrm>
                <a:off x="4242" y="3329"/>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98" name="Line 257"/>
              <p:cNvSpPr>
                <a:spLocks noChangeShapeType="1"/>
              </p:cNvSpPr>
              <p:nvPr/>
            </p:nvSpPr>
            <p:spPr bwMode="auto">
              <a:xfrm>
                <a:off x="4283" y="3329"/>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99" name="Line 258"/>
              <p:cNvSpPr>
                <a:spLocks noChangeShapeType="1"/>
              </p:cNvSpPr>
              <p:nvPr/>
            </p:nvSpPr>
            <p:spPr bwMode="auto">
              <a:xfrm>
                <a:off x="4325" y="3329"/>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00" name="Line 259"/>
              <p:cNvSpPr>
                <a:spLocks noChangeShapeType="1"/>
              </p:cNvSpPr>
              <p:nvPr/>
            </p:nvSpPr>
            <p:spPr bwMode="auto">
              <a:xfrm>
                <a:off x="4367" y="3329"/>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01" name="Line 260"/>
              <p:cNvSpPr>
                <a:spLocks noChangeShapeType="1"/>
              </p:cNvSpPr>
              <p:nvPr/>
            </p:nvSpPr>
            <p:spPr bwMode="auto">
              <a:xfrm>
                <a:off x="4408" y="3329"/>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02" name="Line 261"/>
              <p:cNvSpPr>
                <a:spLocks noChangeShapeType="1"/>
              </p:cNvSpPr>
              <p:nvPr/>
            </p:nvSpPr>
            <p:spPr bwMode="auto">
              <a:xfrm>
                <a:off x="4450" y="3329"/>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03" name="Line 262"/>
              <p:cNvSpPr>
                <a:spLocks noChangeShapeType="1"/>
              </p:cNvSpPr>
              <p:nvPr/>
            </p:nvSpPr>
            <p:spPr bwMode="auto">
              <a:xfrm>
                <a:off x="4492" y="3329"/>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04" name="Line 263"/>
              <p:cNvSpPr>
                <a:spLocks noChangeShapeType="1"/>
              </p:cNvSpPr>
              <p:nvPr/>
            </p:nvSpPr>
            <p:spPr bwMode="auto">
              <a:xfrm>
                <a:off x="4533" y="3329"/>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05" name="Line 264"/>
              <p:cNvSpPr>
                <a:spLocks noChangeShapeType="1"/>
              </p:cNvSpPr>
              <p:nvPr/>
            </p:nvSpPr>
            <p:spPr bwMode="auto">
              <a:xfrm>
                <a:off x="4575" y="3329"/>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06" name="Line 265"/>
              <p:cNvSpPr>
                <a:spLocks noChangeShapeType="1"/>
              </p:cNvSpPr>
              <p:nvPr/>
            </p:nvSpPr>
            <p:spPr bwMode="auto">
              <a:xfrm>
                <a:off x="4617" y="3329"/>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07" name="Line 266"/>
              <p:cNvSpPr>
                <a:spLocks noChangeShapeType="1"/>
              </p:cNvSpPr>
              <p:nvPr/>
            </p:nvSpPr>
            <p:spPr bwMode="auto">
              <a:xfrm>
                <a:off x="4658" y="3329"/>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08" name="Line 267"/>
              <p:cNvSpPr>
                <a:spLocks noChangeShapeType="1"/>
              </p:cNvSpPr>
              <p:nvPr/>
            </p:nvSpPr>
            <p:spPr bwMode="auto">
              <a:xfrm>
                <a:off x="4700" y="3329"/>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09" name="Line 268"/>
              <p:cNvSpPr>
                <a:spLocks noChangeShapeType="1"/>
              </p:cNvSpPr>
              <p:nvPr/>
            </p:nvSpPr>
            <p:spPr bwMode="auto">
              <a:xfrm>
                <a:off x="4742" y="3329"/>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10" name="Line 269"/>
              <p:cNvSpPr>
                <a:spLocks noChangeShapeType="1"/>
              </p:cNvSpPr>
              <p:nvPr/>
            </p:nvSpPr>
            <p:spPr bwMode="auto">
              <a:xfrm>
                <a:off x="4783" y="3329"/>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11" name="Line 270"/>
              <p:cNvSpPr>
                <a:spLocks noChangeShapeType="1"/>
              </p:cNvSpPr>
              <p:nvPr/>
            </p:nvSpPr>
            <p:spPr bwMode="auto">
              <a:xfrm>
                <a:off x="4825" y="3329"/>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12" name="Line 271"/>
              <p:cNvSpPr>
                <a:spLocks noChangeShapeType="1"/>
              </p:cNvSpPr>
              <p:nvPr/>
            </p:nvSpPr>
            <p:spPr bwMode="auto">
              <a:xfrm>
                <a:off x="4867" y="3329"/>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13" name="Line 272"/>
              <p:cNvSpPr>
                <a:spLocks noChangeShapeType="1"/>
              </p:cNvSpPr>
              <p:nvPr/>
            </p:nvSpPr>
            <p:spPr bwMode="auto">
              <a:xfrm>
                <a:off x="4908" y="3329"/>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14" name="Line 273"/>
              <p:cNvSpPr>
                <a:spLocks noChangeShapeType="1"/>
              </p:cNvSpPr>
              <p:nvPr/>
            </p:nvSpPr>
            <p:spPr bwMode="auto">
              <a:xfrm>
                <a:off x="4950" y="3329"/>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15" name="Line 274"/>
              <p:cNvSpPr>
                <a:spLocks noChangeShapeType="1"/>
              </p:cNvSpPr>
              <p:nvPr/>
            </p:nvSpPr>
            <p:spPr bwMode="auto">
              <a:xfrm>
                <a:off x="4992" y="3329"/>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16" name="Line 275"/>
              <p:cNvSpPr>
                <a:spLocks noChangeShapeType="1"/>
              </p:cNvSpPr>
              <p:nvPr/>
            </p:nvSpPr>
            <p:spPr bwMode="auto">
              <a:xfrm>
                <a:off x="5033" y="3329"/>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17" name="Line 276"/>
              <p:cNvSpPr>
                <a:spLocks noChangeShapeType="1"/>
              </p:cNvSpPr>
              <p:nvPr/>
            </p:nvSpPr>
            <p:spPr bwMode="auto">
              <a:xfrm>
                <a:off x="5075" y="3329"/>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18" name="Line 277"/>
              <p:cNvSpPr>
                <a:spLocks noChangeShapeType="1"/>
              </p:cNvSpPr>
              <p:nvPr/>
            </p:nvSpPr>
            <p:spPr bwMode="auto">
              <a:xfrm>
                <a:off x="5117" y="3329"/>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19" name="Line 278"/>
              <p:cNvSpPr>
                <a:spLocks noChangeShapeType="1"/>
              </p:cNvSpPr>
              <p:nvPr/>
            </p:nvSpPr>
            <p:spPr bwMode="auto">
              <a:xfrm>
                <a:off x="5158" y="3329"/>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20" name="Line 279"/>
              <p:cNvSpPr>
                <a:spLocks noChangeShapeType="1"/>
              </p:cNvSpPr>
              <p:nvPr/>
            </p:nvSpPr>
            <p:spPr bwMode="auto">
              <a:xfrm>
                <a:off x="5200" y="3329"/>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21" name="Line 280"/>
              <p:cNvSpPr>
                <a:spLocks noChangeShapeType="1"/>
              </p:cNvSpPr>
              <p:nvPr/>
            </p:nvSpPr>
            <p:spPr bwMode="auto">
              <a:xfrm>
                <a:off x="5242" y="3329"/>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22" name="Line 281"/>
              <p:cNvSpPr>
                <a:spLocks noChangeShapeType="1"/>
              </p:cNvSpPr>
              <p:nvPr/>
            </p:nvSpPr>
            <p:spPr bwMode="auto">
              <a:xfrm>
                <a:off x="5283" y="3329"/>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23" name="Line 282"/>
              <p:cNvSpPr>
                <a:spLocks noChangeShapeType="1"/>
              </p:cNvSpPr>
              <p:nvPr/>
            </p:nvSpPr>
            <p:spPr bwMode="auto">
              <a:xfrm>
                <a:off x="5325" y="3329"/>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24" name="Line 283"/>
              <p:cNvSpPr>
                <a:spLocks noChangeShapeType="1"/>
              </p:cNvSpPr>
              <p:nvPr/>
            </p:nvSpPr>
            <p:spPr bwMode="auto">
              <a:xfrm>
                <a:off x="5367" y="3329"/>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25" name="Line 284"/>
              <p:cNvSpPr>
                <a:spLocks noChangeShapeType="1"/>
              </p:cNvSpPr>
              <p:nvPr/>
            </p:nvSpPr>
            <p:spPr bwMode="auto">
              <a:xfrm>
                <a:off x="5408" y="3329"/>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26" name="Line 285"/>
              <p:cNvSpPr>
                <a:spLocks noChangeShapeType="1"/>
              </p:cNvSpPr>
              <p:nvPr/>
            </p:nvSpPr>
            <p:spPr bwMode="auto">
              <a:xfrm>
                <a:off x="5450" y="3329"/>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27" name="Line 286"/>
              <p:cNvSpPr>
                <a:spLocks noChangeShapeType="1"/>
              </p:cNvSpPr>
              <p:nvPr/>
            </p:nvSpPr>
            <p:spPr bwMode="auto">
              <a:xfrm>
                <a:off x="5492" y="3329"/>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28" name="Line 287"/>
              <p:cNvSpPr>
                <a:spLocks noChangeShapeType="1"/>
              </p:cNvSpPr>
              <p:nvPr/>
            </p:nvSpPr>
            <p:spPr bwMode="auto">
              <a:xfrm>
                <a:off x="5533" y="3329"/>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29" name="Line 288"/>
              <p:cNvSpPr>
                <a:spLocks noChangeShapeType="1"/>
              </p:cNvSpPr>
              <p:nvPr/>
            </p:nvSpPr>
            <p:spPr bwMode="auto">
              <a:xfrm>
                <a:off x="5575" y="3329"/>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30" name="Line 289"/>
              <p:cNvSpPr>
                <a:spLocks noChangeShapeType="1"/>
              </p:cNvSpPr>
              <p:nvPr/>
            </p:nvSpPr>
            <p:spPr bwMode="auto">
              <a:xfrm>
                <a:off x="5617" y="3329"/>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31" name="Line 290"/>
              <p:cNvSpPr>
                <a:spLocks noChangeShapeType="1"/>
              </p:cNvSpPr>
              <p:nvPr/>
            </p:nvSpPr>
            <p:spPr bwMode="auto">
              <a:xfrm>
                <a:off x="5658" y="3329"/>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32" name="Line 291"/>
              <p:cNvSpPr>
                <a:spLocks noChangeShapeType="1"/>
              </p:cNvSpPr>
              <p:nvPr/>
            </p:nvSpPr>
            <p:spPr bwMode="auto">
              <a:xfrm flipV="1">
                <a:off x="5680" y="3299"/>
                <a:ext cx="1" cy="1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33" name="Line 292"/>
              <p:cNvSpPr>
                <a:spLocks noChangeShapeType="1"/>
              </p:cNvSpPr>
              <p:nvPr/>
            </p:nvSpPr>
            <p:spPr bwMode="auto">
              <a:xfrm flipV="1">
                <a:off x="5680" y="3258"/>
                <a:ext cx="1" cy="1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34" name="Line 293"/>
              <p:cNvSpPr>
                <a:spLocks noChangeShapeType="1"/>
              </p:cNvSpPr>
              <p:nvPr/>
            </p:nvSpPr>
            <p:spPr bwMode="auto">
              <a:xfrm flipV="1">
                <a:off x="5680" y="3216"/>
                <a:ext cx="1" cy="1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35" name="Line 294"/>
              <p:cNvSpPr>
                <a:spLocks noChangeShapeType="1"/>
              </p:cNvSpPr>
              <p:nvPr/>
            </p:nvSpPr>
            <p:spPr bwMode="auto">
              <a:xfrm flipV="1">
                <a:off x="5680" y="3174"/>
                <a:ext cx="1" cy="1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36" name="Line 295"/>
              <p:cNvSpPr>
                <a:spLocks noChangeShapeType="1"/>
              </p:cNvSpPr>
              <p:nvPr/>
            </p:nvSpPr>
            <p:spPr bwMode="auto">
              <a:xfrm flipV="1">
                <a:off x="5680" y="3132"/>
                <a:ext cx="1" cy="1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37" name="Line 296"/>
              <p:cNvSpPr>
                <a:spLocks noChangeShapeType="1"/>
              </p:cNvSpPr>
              <p:nvPr/>
            </p:nvSpPr>
            <p:spPr bwMode="auto">
              <a:xfrm flipV="1">
                <a:off x="5680" y="3091"/>
                <a:ext cx="1" cy="1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38" name="Line 297"/>
              <p:cNvSpPr>
                <a:spLocks noChangeShapeType="1"/>
              </p:cNvSpPr>
              <p:nvPr/>
            </p:nvSpPr>
            <p:spPr bwMode="auto">
              <a:xfrm flipV="1">
                <a:off x="5680" y="3049"/>
                <a:ext cx="1" cy="1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39" name="Line 298"/>
              <p:cNvSpPr>
                <a:spLocks noChangeShapeType="1"/>
              </p:cNvSpPr>
              <p:nvPr/>
            </p:nvSpPr>
            <p:spPr bwMode="auto">
              <a:xfrm flipV="1">
                <a:off x="5680" y="3007"/>
                <a:ext cx="1" cy="1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40" name="Line 299"/>
              <p:cNvSpPr>
                <a:spLocks noChangeShapeType="1"/>
              </p:cNvSpPr>
              <p:nvPr/>
            </p:nvSpPr>
            <p:spPr bwMode="auto">
              <a:xfrm flipV="1">
                <a:off x="5680" y="2966"/>
                <a:ext cx="1" cy="1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41" name="Line 300"/>
              <p:cNvSpPr>
                <a:spLocks noChangeShapeType="1"/>
              </p:cNvSpPr>
              <p:nvPr/>
            </p:nvSpPr>
            <p:spPr bwMode="auto">
              <a:xfrm flipV="1">
                <a:off x="5680" y="2924"/>
                <a:ext cx="1" cy="1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42" name="Line 301"/>
              <p:cNvSpPr>
                <a:spLocks noChangeShapeType="1"/>
              </p:cNvSpPr>
              <p:nvPr/>
            </p:nvSpPr>
            <p:spPr bwMode="auto">
              <a:xfrm flipV="1">
                <a:off x="5680" y="2882"/>
                <a:ext cx="1" cy="1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43" name="Line 302"/>
              <p:cNvSpPr>
                <a:spLocks noChangeShapeType="1"/>
              </p:cNvSpPr>
              <p:nvPr/>
            </p:nvSpPr>
            <p:spPr bwMode="auto">
              <a:xfrm flipV="1">
                <a:off x="5680" y="2841"/>
                <a:ext cx="1" cy="1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44" name="Line 303"/>
              <p:cNvSpPr>
                <a:spLocks noChangeShapeType="1"/>
              </p:cNvSpPr>
              <p:nvPr/>
            </p:nvSpPr>
            <p:spPr bwMode="auto">
              <a:xfrm flipV="1">
                <a:off x="5680" y="2799"/>
                <a:ext cx="1" cy="1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45" name="Line 304"/>
              <p:cNvSpPr>
                <a:spLocks noChangeShapeType="1"/>
              </p:cNvSpPr>
              <p:nvPr/>
            </p:nvSpPr>
            <p:spPr bwMode="auto">
              <a:xfrm flipV="1">
                <a:off x="5680" y="2757"/>
                <a:ext cx="1" cy="1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46" name="Line 305"/>
              <p:cNvSpPr>
                <a:spLocks noChangeShapeType="1"/>
              </p:cNvSpPr>
              <p:nvPr/>
            </p:nvSpPr>
            <p:spPr bwMode="auto">
              <a:xfrm flipV="1">
                <a:off x="5680" y="2716"/>
                <a:ext cx="1" cy="1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47" name="Line 306"/>
              <p:cNvSpPr>
                <a:spLocks noChangeShapeType="1"/>
              </p:cNvSpPr>
              <p:nvPr/>
            </p:nvSpPr>
            <p:spPr bwMode="auto">
              <a:xfrm flipV="1">
                <a:off x="5680" y="2674"/>
                <a:ext cx="1" cy="1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48" name="Line 307"/>
              <p:cNvSpPr>
                <a:spLocks noChangeShapeType="1"/>
              </p:cNvSpPr>
              <p:nvPr/>
            </p:nvSpPr>
            <p:spPr bwMode="auto">
              <a:xfrm flipV="1">
                <a:off x="5680" y="2632"/>
                <a:ext cx="1" cy="1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49" name="Line 308"/>
              <p:cNvSpPr>
                <a:spLocks noChangeShapeType="1"/>
              </p:cNvSpPr>
              <p:nvPr/>
            </p:nvSpPr>
            <p:spPr bwMode="auto">
              <a:xfrm flipV="1">
                <a:off x="5680" y="2591"/>
                <a:ext cx="1" cy="1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50" name="Line 309"/>
              <p:cNvSpPr>
                <a:spLocks noChangeShapeType="1"/>
              </p:cNvSpPr>
              <p:nvPr/>
            </p:nvSpPr>
            <p:spPr bwMode="auto">
              <a:xfrm flipV="1">
                <a:off x="5680" y="2549"/>
                <a:ext cx="1" cy="1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51" name="Line 310"/>
              <p:cNvSpPr>
                <a:spLocks noChangeShapeType="1"/>
              </p:cNvSpPr>
              <p:nvPr/>
            </p:nvSpPr>
            <p:spPr bwMode="auto">
              <a:xfrm flipV="1">
                <a:off x="5680" y="2507"/>
                <a:ext cx="1" cy="1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52" name="Line 311"/>
              <p:cNvSpPr>
                <a:spLocks noChangeShapeType="1"/>
              </p:cNvSpPr>
              <p:nvPr/>
            </p:nvSpPr>
            <p:spPr bwMode="auto">
              <a:xfrm flipV="1">
                <a:off x="5680" y="2465"/>
                <a:ext cx="1" cy="1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53" name="Line 312"/>
              <p:cNvSpPr>
                <a:spLocks noChangeShapeType="1"/>
              </p:cNvSpPr>
              <p:nvPr/>
            </p:nvSpPr>
            <p:spPr bwMode="auto">
              <a:xfrm flipV="1">
                <a:off x="5680" y="2424"/>
                <a:ext cx="1" cy="1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54" name="Line 313"/>
              <p:cNvSpPr>
                <a:spLocks noChangeShapeType="1"/>
              </p:cNvSpPr>
              <p:nvPr/>
            </p:nvSpPr>
            <p:spPr bwMode="auto">
              <a:xfrm flipV="1">
                <a:off x="5680" y="2382"/>
                <a:ext cx="1" cy="1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55" name="Line 314"/>
              <p:cNvSpPr>
                <a:spLocks noChangeShapeType="1"/>
              </p:cNvSpPr>
              <p:nvPr/>
            </p:nvSpPr>
            <p:spPr bwMode="auto">
              <a:xfrm flipV="1">
                <a:off x="5680" y="2340"/>
                <a:ext cx="1" cy="1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56" name="Line 315"/>
              <p:cNvSpPr>
                <a:spLocks noChangeShapeType="1"/>
              </p:cNvSpPr>
              <p:nvPr/>
            </p:nvSpPr>
            <p:spPr bwMode="auto">
              <a:xfrm flipV="1">
                <a:off x="5680" y="2299"/>
                <a:ext cx="1" cy="1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57" name="Line 316"/>
              <p:cNvSpPr>
                <a:spLocks noChangeShapeType="1"/>
              </p:cNvSpPr>
              <p:nvPr/>
            </p:nvSpPr>
            <p:spPr bwMode="auto">
              <a:xfrm flipV="1">
                <a:off x="5680" y="2257"/>
                <a:ext cx="1" cy="1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58" name="Freeform 317"/>
              <p:cNvSpPr>
                <a:spLocks/>
              </p:cNvSpPr>
              <p:nvPr/>
            </p:nvSpPr>
            <p:spPr bwMode="auto">
              <a:xfrm>
                <a:off x="5674" y="2222"/>
                <a:ext cx="6" cy="4"/>
              </a:xfrm>
              <a:custGeom>
                <a:avLst/>
                <a:gdLst>
                  <a:gd name="T0" fmla="*/ 6 w 6"/>
                  <a:gd name="T1" fmla="*/ 4 h 4"/>
                  <a:gd name="T2" fmla="*/ 6 w 6"/>
                  <a:gd name="T3" fmla="*/ 0 h 4"/>
                  <a:gd name="T4" fmla="*/ 0 w 6"/>
                  <a:gd name="T5" fmla="*/ 0 h 4"/>
                  <a:gd name="T6" fmla="*/ 0 60000 65536"/>
                  <a:gd name="T7" fmla="*/ 0 60000 65536"/>
                  <a:gd name="T8" fmla="*/ 0 60000 65536"/>
                </a:gdLst>
                <a:ahLst/>
                <a:cxnLst>
                  <a:cxn ang="T6">
                    <a:pos x="T0" y="T1"/>
                  </a:cxn>
                  <a:cxn ang="T7">
                    <a:pos x="T2" y="T3"/>
                  </a:cxn>
                  <a:cxn ang="T8">
                    <a:pos x="T4" y="T5"/>
                  </a:cxn>
                </a:cxnLst>
                <a:rect l="0" t="0" r="r" b="b"/>
                <a:pathLst>
                  <a:path w="6" h="4">
                    <a:moveTo>
                      <a:pt x="6" y="4"/>
                    </a:moveTo>
                    <a:lnTo>
                      <a:pt x="6" y="0"/>
                    </a:lnTo>
                    <a:lnTo>
                      <a:pt x="0" y="0"/>
                    </a:lnTo>
                  </a:path>
                </a:pathLst>
              </a:custGeom>
              <a:solidFill>
                <a:srgbClr val="FFFF66"/>
              </a:solidFill>
              <a:ln w="15875">
                <a:solidFill>
                  <a:srgbClr val="000000"/>
                </a:solidFill>
                <a:prstDash val="solid"/>
                <a:round/>
                <a:headEnd/>
                <a:tailEnd/>
              </a:ln>
            </p:spPr>
            <p:txBody>
              <a:bodyPr/>
              <a:lstStyle/>
              <a:p>
                <a:endParaRPr lang="de-DE"/>
              </a:p>
            </p:txBody>
          </p:sp>
          <p:sp>
            <p:nvSpPr>
              <p:cNvPr id="48559" name="Line 318"/>
              <p:cNvSpPr>
                <a:spLocks noChangeShapeType="1"/>
              </p:cNvSpPr>
              <p:nvPr/>
            </p:nvSpPr>
            <p:spPr bwMode="auto">
              <a:xfrm flipH="1">
                <a:off x="5632" y="2222"/>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60" name="Line 319"/>
              <p:cNvSpPr>
                <a:spLocks noChangeShapeType="1"/>
              </p:cNvSpPr>
              <p:nvPr/>
            </p:nvSpPr>
            <p:spPr bwMode="auto">
              <a:xfrm flipH="1">
                <a:off x="5591" y="2222"/>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61" name="Line 320"/>
              <p:cNvSpPr>
                <a:spLocks noChangeShapeType="1"/>
              </p:cNvSpPr>
              <p:nvPr/>
            </p:nvSpPr>
            <p:spPr bwMode="auto">
              <a:xfrm flipH="1">
                <a:off x="5549" y="2222"/>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62" name="Line 321"/>
              <p:cNvSpPr>
                <a:spLocks noChangeShapeType="1"/>
              </p:cNvSpPr>
              <p:nvPr/>
            </p:nvSpPr>
            <p:spPr bwMode="auto">
              <a:xfrm flipH="1">
                <a:off x="5507" y="2222"/>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63" name="Line 322"/>
              <p:cNvSpPr>
                <a:spLocks noChangeShapeType="1"/>
              </p:cNvSpPr>
              <p:nvPr/>
            </p:nvSpPr>
            <p:spPr bwMode="auto">
              <a:xfrm flipH="1">
                <a:off x="5466" y="2222"/>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64" name="Line 323"/>
              <p:cNvSpPr>
                <a:spLocks noChangeShapeType="1"/>
              </p:cNvSpPr>
              <p:nvPr/>
            </p:nvSpPr>
            <p:spPr bwMode="auto">
              <a:xfrm flipH="1">
                <a:off x="5424" y="2222"/>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65" name="Line 324"/>
              <p:cNvSpPr>
                <a:spLocks noChangeShapeType="1"/>
              </p:cNvSpPr>
              <p:nvPr/>
            </p:nvSpPr>
            <p:spPr bwMode="auto">
              <a:xfrm flipH="1">
                <a:off x="5382" y="2222"/>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66" name="Line 325"/>
              <p:cNvSpPr>
                <a:spLocks noChangeShapeType="1"/>
              </p:cNvSpPr>
              <p:nvPr/>
            </p:nvSpPr>
            <p:spPr bwMode="auto">
              <a:xfrm flipH="1">
                <a:off x="5341" y="2222"/>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67" name="Line 326"/>
              <p:cNvSpPr>
                <a:spLocks noChangeShapeType="1"/>
              </p:cNvSpPr>
              <p:nvPr/>
            </p:nvSpPr>
            <p:spPr bwMode="auto">
              <a:xfrm flipH="1">
                <a:off x="5299" y="2222"/>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68" name="Line 327"/>
              <p:cNvSpPr>
                <a:spLocks noChangeShapeType="1"/>
              </p:cNvSpPr>
              <p:nvPr/>
            </p:nvSpPr>
            <p:spPr bwMode="auto">
              <a:xfrm flipH="1">
                <a:off x="5257" y="2222"/>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69" name="Line 328"/>
              <p:cNvSpPr>
                <a:spLocks noChangeShapeType="1"/>
              </p:cNvSpPr>
              <p:nvPr/>
            </p:nvSpPr>
            <p:spPr bwMode="auto">
              <a:xfrm flipH="1">
                <a:off x="5216" y="2222"/>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70" name="Line 329"/>
              <p:cNvSpPr>
                <a:spLocks noChangeShapeType="1"/>
              </p:cNvSpPr>
              <p:nvPr/>
            </p:nvSpPr>
            <p:spPr bwMode="auto">
              <a:xfrm flipH="1">
                <a:off x="5174" y="2222"/>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71" name="Line 330"/>
              <p:cNvSpPr>
                <a:spLocks noChangeShapeType="1"/>
              </p:cNvSpPr>
              <p:nvPr/>
            </p:nvSpPr>
            <p:spPr bwMode="auto">
              <a:xfrm flipH="1">
                <a:off x="5132" y="2222"/>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72" name="Line 331"/>
              <p:cNvSpPr>
                <a:spLocks noChangeShapeType="1"/>
              </p:cNvSpPr>
              <p:nvPr/>
            </p:nvSpPr>
            <p:spPr bwMode="auto">
              <a:xfrm flipH="1">
                <a:off x="5091" y="2222"/>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73" name="Line 332"/>
              <p:cNvSpPr>
                <a:spLocks noChangeShapeType="1"/>
              </p:cNvSpPr>
              <p:nvPr/>
            </p:nvSpPr>
            <p:spPr bwMode="auto">
              <a:xfrm flipH="1">
                <a:off x="5049" y="2222"/>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74" name="Line 333"/>
              <p:cNvSpPr>
                <a:spLocks noChangeShapeType="1"/>
              </p:cNvSpPr>
              <p:nvPr/>
            </p:nvSpPr>
            <p:spPr bwMode="auto">
              <a:xfrm flipH="1">
                <a:off x="5007" y="2222"/>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75" name="Line 334"/>
              <p:cNvSpPr>
                <a:spLocks noChangeShapeType="1"/>
              </p:cNvSpPr>
              <p:nvPr/>
            </p:nvSpPr>
            <p:spPr bwMode="auto">
              <a:xfrm flipH="1">
                <a:off x="4966" y="2222"/>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76" name="Line 335"/>
              <p:cNvSpPr>
                <a:spLocks noChangeShapeType="1"/>
              </p:cNvSpPr>
              <p:nvPr/>
            </p:nvSpPr>
            <p:spPr bwMode="auto">
              <a:xfrm flipH="1">
                <a:off x="4924" y="2222"/>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77" name="Line 336"/>
              <p:cNvSpPr>
                <a:spLocks noChangeShapeType="1"/>
              </p:cNvSpPr>
              <p:nvPr/>
            </p:nvSpPr>
            <p:spPr bwMode="auto">
              <a:xfrm flipH="1">
                <a:off x="4882" y="2222"/>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78" name="Line 337"/>
              <p:cNvSpPr>
                <a:spLocks noChangeShapeType="1"/>
              </p:cNvSpPr>
              <p:nvPr/>
            </p:nvSpPr>
            <p:spPr bwMode="auto">
              <a:xfrm flipH="1">
                <a:off x="4841" y="2222"/>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79" name="Line 338"/>
              <p:cNvSpPr>
                <a:spLocks noChangeShapeType="1"/>
              </p:cNvSpPr>
              <p:nvPr/>
            </p:nvSpPr>
            <p:spPr bwMode="auto">
              <a:xfrm flipH="1">
                <a:off x="4799" y="2222"/>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80" name="Line 339"/>
              <p:cNvSpPr>
                <a:spLocks noChangeShapeType="1"/>
              </p:cNvSpPr>
              <p:nvPr/>
            </p:nvSpPr>
            <p:spPr bwMode="auto">
              <a:xfrm flipH="1">
                <a:off x="4757" y="2222"/>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81" name="Line 340"/>
              <p:cNvSpPr>
                <a:spLocks noChangeShapeType="1"/>
              </p:cNvSpPr>
              <p:nvPr/>
            </p:nvSpPr>
            <p:spPr bwMode="auto">
              <a:xfrm flipH="1">
                <a:off x="4716" y="2222"/>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82" name="Line 341"/>
              <p:cNvSpPr>
                <a:spLocks noChangeShapeType="1"/>
              </p:cNvSpPr>
              <p:nvPr/>
            </p:nvSpPr>
            <p:spPr bwMode="auto">
              <a:xfrm flipH="1">
                <a:off x="4674" y="2222"/>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83" name="Line 342"/>
              <p:cNvSpPr>
                <a:spLocks noChangeShapeType="1"/>
              </p:cNvSpPr>
              <p:nvPr/>
            </p:nvSpPr>
            <p:spPr bwMode="auto">
              <a:xfrm flipH="1">
                <a:off x="4632" y="2222"/>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84" name="Line 343"/>
              <p:cNvSpPr>
                <a:spLocks noChangeShapeType="1"/>
              </p:cNvSpPr>
              <p:nvPr/>
            </p:nvSpPr>
            <p:spPr bwMode="auto">
              <a:xfrm flipH="1">
                <a:off x="4591" y="2222"/>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85" name="Line 344"/>
              <p:cNvSpPr>
                <a:spLocks noChangeShapeType="1"/>
              </p:cNvSpPr>
              <p:nvPr/>
            </p:nvSpPr>
            <p:spPr bwMode="auto">
              <a:xfrm flipH="1">
                <a:off x="4549" y="2222"/>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86" name="Line 345"/>
              <p:cNvSpPr>
                <a:spLocks noChangeShapeType="1"/>
              </p:cNvSpPr>
              <p:nvPr/>
            </p:nvSpPr>
            <p:spPr bwMode="auto">
              <a:xfrm flipH="1">
                <a:off x="4507" y="2222"/>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87" name="Line 346"/>
              <p:cNvSpPr>
                <a:spLocks noChangeShapeType="1"/>
              </p:cNvSpPr>
              <p:nvPr/>
            </p:nvSpPr>
            <p:spPr bwMode="auto">
              <a:xfrm flipH="1">
                <a:off x="4466" y="2222"/>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88" name="Line 347"/>
              <p:cNvSpPr>
                <a:spLocks noChangeShapeType="1"/>
              </p:cNvSpPr>
              <p:nvPr/>
            </p:nvSpPr>
            <p:spPr bwMode="auto">
              <a:xfrm flipH="1">
                <a:off x="4424" y="2222"/>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89" name="Line 348"/>
              <p:cNvSpPr>
                <a:spLocks noChangeShapeType="1"/>
              </p:cNvSpPr>
              <p:nvPr/>
            </p:nvSpPr>
            <p:spPr bwMode="auto">
              <a:xfrm flipH="1">
                <a:off x="4382" y="2222"/>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90" name="Line 349"/>
              <p:cNvSpPr>
                <a:spLocks noChangeShapeType="1"/>
              </p:cNvSpPr>
              <p:nvPr/>
            </p:nvSpPr>
            <p:spPr bwMode="auto">
              <a:xfrm flipH="1">
                <a:off x="4341" y="2222"/>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91" name="Line 350"/>
              <p:cNvSpPr>
                <a:spLocks noChangeShapeType="1"/>
              </p:cNvSpPr>
              <p:nvPr/>
            </p:nvSpPr>
            <p:spPr bwMode="auto">
              <a:xfrm flipH="1">
                <a:off x="4299" y="2222"/>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92" name="Line 351"/>
              <p:cNvSpPr>
                <a:spLocks noChangeShapeType="1"/>
              </p:cNvSpPr>
              <p:nvPr/>
            </p:nvSpPr>
            <p:spPr bwMode="auto">
              <a:xfrm flipH="1">
                <a:off x="4257" y="2222"/>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93" name="Line 352"/>
              <p:cNvSpPr>
                <a:spLocks noChangeShapeType="1"/>
              </p:cNvSpPr>
              <p:nvPr/>
            </p:nvSpPr>
            <p:spPr bwMode="auto">
              <a:xfrm flipH="1">
                <a:off x="4216" y="2222"/>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94" name="Line 353"/>
              <p:cNvSpPr>
                <a:spLocks noChangeShapeType="1"/>
              </p:cNvSpPr>
              <p:nvPr/>
            </p:nvSpPr>
            <p:spPr bwMode="auto">
              <a:xfrm flipH="1">
                <a:off x="4174" y="2222"/>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95" name="Line 354"/>
              <p:cNvSpPr>
                <a:spLocks noChangeShapeType="1"/>
              </p:cNvSpPr>
              <p:nvPr/>
            </p:nvSpPr>
            <p:spPr bwMode="auto">
              <a:xfrm flipH="1">
                <a:off x="4132" y="2222"/>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96" name="Line 355"/>
              <p:cNvSpPr>
                <a:spLocks noChangeShapeType="1"/>
              </p:cNvSpPr>
              <p:nvPr/>
            </p:nvSpPr>
            <p:spPr bwMode="auto">
              <a:xfrm flipH="1">
                <a:off x="4091" y="2222"/>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97" name="Line 356"/>
              <p:cNvSpPr>
                <a:spLocks noChangeShapeType="1"/>
              </p:cNvSpPr>
              <p:nvPr/>
            </p:nvSpPr>
            <p:spPr bwMode="auto">
              <a:xfrm flipH="1">
                <a:off x="4049" y="2222"/>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98" name="Line 357"/>
              <p:cNvSpPr>
                <a:spLocks noChangeShapeType="1"/>
              </p:cNvSpPr>
              <p:nvPr/>
            </p:nvSpPr>
            <p:spPr bwMode="auto">
              <a:xfrm flipH="1">
                <a:off x="4007" y="2222"/>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599" name="Line 358"/>
              <p:cNvSpPr>
                <a:spLocks noChangeShapeType="1"/>
              </p:cNvSpPr>
              <p:nvPr/>
            </p:nvSpPr>
            <p:spPr bwMode="auto">
              <a:xfrm flipH="1">
                <a:off x="3966" y="2222"/>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600" name="Line 359"/>
              <p:cNvSpPr>
                <a:spLocks noChangeShapeType="1"/>
              </p:cNvSpPr>
              <p:nvPr/>
            </p:nvSpPr>
            <p:spPr bwMode="auto">
              <a:xfrm flipH="1">
                <a:off x="3924" y="2222"/>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601" name="Line 360"/>
              <p:cNvSpPr>
                <a:spLocks noChangeShapeType="1"/>
              </p:cNvSpPr>
              <p:nvPr/>
            </p:nvSpPr>
            <p:spPr bwMode="auto">
              <a:xfrm flipH="1">
                <a:off x="3882" y="2222"/>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602" name="Line 361"/>
              <p:cNvSpPr>
                <a:spLocks noChangeShapeType="1"/>
              </p:cNvSpPr>
              <p:nvPr/>
            </p:nvSpPr>
            <p:spPr bwMode="auto">
              <a:xfrm flipH="1">
                <a:off x="3841" y="2222"/>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603" name="Line 362"/>
              <p:cNvSpPr>
                <a:spLocks noChangeShapeType="1"/>
              </p:cNvSpPr>
              <p:nvPr/>
            </p:nvSpPr>
            <p:spPr bwMode="auto">
              <a:xfrm flipH="1">
                <a:off x="3799" y="2222"/>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604" name="Line 363"/>
              <p:cNvSpPr>
                <a:spLocks noChangeShapeType="1"/>
              </p:cNvSpPr>
              <p:nvPr/>
            </p:nvSpPr>
            <p:spPr bwMode="auto">
              <a:xfrm flipH="1">
                <a:off x="3757" y="2222"/>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605" name="Line 364"/>
              <p:cNvSpPr>
                <a:spLocks noChangeShapeType="1"/>
              </p:cNvSpPr>
              <p:nvPr/>
            </p:nvSpPr>
            <p:spPr bwMode="auto">
              <a:xfrm flipH="1">
                <a:off x="3716" y="2222"/>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606" name="Line 365"/>
              <p:cNvSpPr>
                <a:spLocks noChangeShapeType="1"/>
              </p:cNvSpPr>
              <p:nvPr/>
            </p:nvSpPr>
            <p:spPr bwMode="auto">
              <a:xfrm flipH="1">
                <a:off x="3674" y="2222"/>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607" name="Line 366"/>
              <p:cNvSpPr>
                <a:spLocks noChangeShapeType="1"/>
              </p:cNvSpPr>
              <p:nvPr/>
            </p:nvSpPr>
            <p:spPr bwMode="auto">
              <a:xfrm flipH="1">
                <a:off x="3632" y="2222"/>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608" name="Line 367"/>
              <p:cNvSpPr>
                <a:spLocks noChangeShapeType="1"/>
              </p:cNvSpPr>
              <p:nvPr/>
            </p:nvSpPr>
            <p:spPr bwMode="auto">
              <a:xfrm flipH="1">
                <a:off x="3590" y="2222"/>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609" name="Line 368"/>
              <p:cNvSpPr>
                <a:spLocks noChangeShapeType="1"/>
              </p:cNvSpPr>
              <p:nvPr/>
            </p:nvSpPr>
            <p:spPr bwMode="auto">
              <a:xfrm flipV="1">
                <a:off x="3588" y="2182"/>
                <a:ext cx="1" cy="1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610" name="Line 369"/>
              <p:cNvSpPr>
                <a:spLocks noChangeShapeType="1"/>
              </p:cNvSpPr>
              <p:nvPr/>
            </p:nvSpPr>
            <p:spPr bwMode="auto">
              <a:xfrm flipV="1">
                <a:off x="3588" y="2140"/>
                <a:ext cx="1" cy="1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611" name="Line 370"/>
              <p:cNvSpPr>
                <a:spLocks noChangeShapeType="1"/>
              </p:cNvSpPr>
              <p:nvPr/>
            </p:nvSpPr>
            <p:spPr bwMode="auto">
              <a:xfrm flipV="1">
                <a:off x="3588" y="2099"/>
                <a:ext cx="1" cy="1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612" name="Line 371"/>
              <p:cNvSpPr>
                <a:spLocks noChangeShapeType="1"/>
              </p:cNvSpPr>
              <p:nvPr/>
            </p:nvSpPr>
            <p:spPr bwMode="auto">
              <a:xfrm flipV="1">
                <a:off x="3588" y="2057"/>
                <a:ext cx="1" cy="1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613" name="Line 372"/>
              <p:cNvSpPr>
                <a:spLocks noChangeShapeType="1"/>
              </p:cNvSpPr>
              <p:nvPr/>
            </p:nvSpPr>
            <p:spPr bwMode="auto">
              <a:xfrm flipV="1">
                <a:off x="3588" y="2015"/>
                <a:ext cx="1" cy="1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614" name="Freeform 373"/>
              <p:cNvSpPr>
                <a:spLocks/>
              </p:cNvSpPr>
              <p:nvPr/>
            </p:nvSpPr>
            <p:spPr bwMode="auto">
              <a:xfrm>
                <a:off x="3586" y="1976"/>
                <a:ext cx="2" cy="8"/>
              </a:xfrm>
              <a:custGeom>
                <a:avLst/>
                <a:gdLst>
                  <a:gd name="T0" fmla="*/ 2 w 2"/>
                  <a:gd name="T1" fmla="*/ 8 h 8"/>
                  <a:gd name="T2" fmla="*/ 2 w 2"/>
                  <a:gd name="T3" fmla="*/ 0 h 8"/>
                  <a:gd name="T4" fmla="*/ 0 w 2"/>
                  <a:gd name="T5" fmla="*/ 0 h 8"/>
                  <a:gd name="T6" fmla="*/ 0 60000 65536"/>
                  <a:gd name="T7" fmla="*/ 0 60000 65536"/>
                  <a:gd name="T8" fmla="*/ 0 60000 65536"/>
                </a:gdLst>
                <a:ahLst/>
                <a:cxnLst>
                  <a:cxn ang="T6">
                    <a:pos x="T0" y="T1"/>
                  </a:cxn>
                  <a:cxn ang="T7">
                    <a:pos x="T2" y="T3"/>
                  </a:cxn>
                  <a:cxn ang="T8">
                    <a:pos x="T4" y="T5"/>
                  </a:cxn>
                </a:cxnLst>
                <a:rect l="0" t="0" r="r" b="b"/>
                <a:pathLst>
                  <a:path w="2" h="8">
                    <a:moveTo>
                      <a:pt x="2" y="8"/>
                    </a:moveTo>
                    <a:lnTo>
                      <a:pt x="2" y="0"/>
                    </a:lnTo>
                    <a:lnTo>
                      <a:pt x="0" y="0"/>
                    </a:lnTo>
                  </a:path>
                </a:pathLst>
              </a:custGeom>
              <a:solidFill>
                <a:srgbClr val="FFFF66"/>
              </a:solidFill>
              <a:ln w="15875">
                <a:solidFill>
                  <a:srgbClr val="000000"/>
                </a:solidFill>
                <a:prstDash val="solid"/>
                <a:round/>
                <a:headEnd/>
                <a:tailEnd/>
              </a:ln>
            </p:spPr>
            <p:txBody>
              <a:bodyPr/>
              <a:lstStyle/>
              <a:p>
                <a:endParaRPr lang="de-DE"/>
              </a:p>
            </p:txBody>
          </p:sp>
          <p:sp>
            <p:nvSpPr>
              <p:cNvPr id="48615" name="Line 374"/>
              <p:cNvSpPr>
                <a:spLocks noChangeShapeType="1"/>
              </p:cNvSpPr>
              <p:nvPr/>
            </p:nvSpPr>
            <p:spPr bwMode="auto">
              <a:xfrm flipH="1">
                <a:off x="3545" y="1976"/>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616" name="Line 375"/>
              <p:cNvSpPr>
                <a:spLocks noChangeShapeType="1"/>
              </p:cNvSpPr>
              <p:nvPr/>
            </p:nvSpPr>
            <p:spPr bwMode="auto">
              <a:xfrm flipH="1">
                <a:off x="3503" y="1976"/>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617" name="Line 376"/>
              <p:cNvSpPr>
                <a:spLocks noChangeShapeType="1"/>
              </p:cNvSpPr>
              <p:nvPr/>
            </p:nvSpPr>
            <p:spPr bwMode="auto">
              <a:xfrm flipH="1">
                <a:off x="3461" y="1976"/>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618" name="Line 377"/>
              <p:cNvSpPr>
                <a:spLocks noChangeShapeType="1"/>
              </p:cNvSpPr>
              <p:nvPr/>
            </p:nvSpPr>
            <p:spPr bwMode="auto">
              <a:xfrm flipH="1">
                <a:off x="3420" y="1976"/>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619" name="Line 378"/>
              <p:cNvSpPr>
                <a:spLocks noChangeShapeType="1"/>
              </p:cNvSpPr>
              <p:nvPr/>
            </p:nvSpPr>
            <p:spPr bwMode="auto">
              <a:xfrm flipH="1">
                <a:off x="3378" y="1976"/>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620" name="Line 379"/>
              <p:cNvSpPr>
                <a:spLocks noChangeShapeType="1"/>
              </p:cNvSpPr>
              <p:nvPr/>
            </p:nvSpPr>
            <p:spPr bwMode="auto">
              <a:xfrm flipH="1">
                <a:off x="3336" y="1976"/>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621" name="Line 380"/>
              <p:cNvSpPr>
                <a:spLocks noChangeShapeType="1"/>
              </p:cNvSpPr>
              <p:nvPr/>
            </p:nvSpPr>
            <p:spPr bwMode="auto">
              <a:xfrm flipH="1">
                <a:off x="3295" y="1976"/>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622" name="Line 381"/>
              <p:cNvSpPr>
                <a:spLocks noChangeShapeType="1"/>
              </p:cNvSpPr>
              <p:nvPr/>
            </p:nvSpPr>
            <p:spPr bwMode="auto">
              <a:xfrm flipH="1">
                <a:off x="3253" y="1976"/>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623" name="Line 382"/>
              <p:cNvSpPr>
                <a:spLocks noChangeShapeType="1"/>
              </p:cNvSpPr>
              <p:nvPr/>
            </p:nvSpPr>
            <p:spPr bwMode="auto">
              <a:xfrm flipH="1">
                <a:off x="3211" y="1976"/>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624" name="Line 383"/>
              <p:cNvSpPr>
                <a:spLocks noChangeShapeType="1"/>
              </p:cNvSpPr>
              <p:nvPr/>
            </p:nvSpPr>
            <p:spPr bwMode="auto">
              <a:xfrm flipH="1">
                <a:off x="3170" y="1976"/>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625" name="Line 384"/>
              <p:cNvSpPr>
                <a:spLocks noChangeShapeType="1"/>
              </p:cNvSpPr>
              <p:nvPr/>
            </p:nvSpPr>
            <p:spPr bwMode="auto">
              <a:xfrm flipH="1">
                <a:off x="3128" y="1976"/>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626" name="Line 385"/>
              <p:cNvSpPr>
                <a:spLocks noChangeShapeType="1"/>
              </p:cNvSpPr>
              <p:nvPr/>
            </p:nvSpPr>
            <p:spPr bwMode="auto">
              <a:xfrm flipH="1">
                <a:off x="3086" y="1976"/>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627" name="Line 386"/>
              <p:cNvSpPr>
                <a:spLocks noChangeShapeType="1"/>
              </p:cNvSpPr>
              <p:nvPr/>
            </p:nvSpPr>
            <p:spPr bwMode="auto">
              <a:xfrm flipH="1">
                <a:off x="3045" y="1976"/>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628" name="Line 387"/>
              <p:cNvSpPr>
                <a:spLocks noChangeShapeType="1"/>
              </p:cNvSpPr>
              <p:nvPr/>
            </p:nvSpPr>
            <p:spPr bwMode="auto">
              <a:xfrm flipH="1">
                <a:off x="3003" y="1976"/>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629" name="Line 388"/>
              <p:cNvSpPr>
                <a:spLocks noChangeShapeType="1"/>
              </p:cNvSpPr>
              <p:nvPr/>
            </p:nvSpPr>
            <p:spPr bwMode="auto">
              <a:xfrm flipH="1">
                <a:off x="2961" y="1976"/>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630" name="Line 389"/>
              <p:cNvSpPr>
                <a:spLocks noChangeShapeType="1"/>
              </p:cNvSpPr>
              <p:nvPr/>
            </p:nvSpPr>
            <p:spPr bwMode="auto">
              <a:xfrm flipH="1">
                <a:off x="2920" y="1976"/>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631" name="Line 390"/>
              <p:cNvSpPr>
                <a:spLocks noChangeShapeType="1"/>
              </p:cNvSpPr>
              <p:nvPr/>
            </p:nvSpPr>
            <p:spPr bwMode="auto">
              <a:xfrm flipH="1">
                <a:off x="2878" y="1976"/>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632" name="Line 391"/>
              <p:cNvSpPr>
                <a:spLocks noChangeShapeType="1"/>
              </p:cNvSpPr>
              <p:nvPr/>
            </p:nvSpPr>
            <p:spPr bwMode="auto">
              <a:xfrm flipH="1">
                <a:off x="2836" y="1976"/>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633" name="Line 392"/>
              <p:cNvSpPr>
                <a:spLocks noChangeShapeType="1"/>
              </p:cNvSpPr>
              <p:nvPr/>
            </p:nvSpPr>
            <p:spPr bwMode="auto">
              <a:xfrm flipH="1">
                <a:off x="2795" y="1976"/>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634" name="Line 393"/>
              <p:cNvSpPr>
                <a:spLocks noChangeShapeType="1"/>
              </p:cNvSpPr>
              <p:nvPr/>
            </p:nvSpPr>
            <p:spPr bwMode="auto">
              <a:xfrm>
                <a:off x="2789" y="2002"/>
                <a:ext cx="1" cy="1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635" name="Line 394"/>
              <p:cNvSpPr>
                <a:spLocks noChangeShapeType="1"/>
              </p:cNvSpPr>
              <p:nvPr/>
            </p:nvSpPr>
            <p:spPr bwMode="auto">
              <a:xfrm>
                <a:off x="2789" y="2043"/>
                <a:ext cx="1" cy="1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636" name="Line 395"/>
              <p:cNvSpPr>
                <a:spLocks noChangeShapeType="1"/>
              </p:cNvSpPr>
              <p:nvPr/>
            </p:nvSpPr>
            <p:spPr bwMode="auto">
              <a:xfrm>
                <a:off x="2788" y="2085"/>
                <a:ext cx="1" cy="1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637" name="Line 396"/>
              <p:cNvSpPr>
                <a:spLocks noChangeShapeType="1"/>
              </p:cNvSpPr>
              <p:nvPr/>
            </p:nvSpPr>
            <p:spPr bwMode="auto">
              <a:xfrm>
                <a:off x="2788" y="2127"/>
                <a:ext cx="1" cy="1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638" name="Line 397"/>
              <p:cNvSpPr>
                <a:spLocks noChangeShapeType="1"/>
              </p:cNvSpPr>
              <p:nvPr/>
            </p:nvSpPr>
            <p:spPr bwMode="auto">
              <a:xfrm>
                <a:off x="2788" y="2168"/>
                <a:ext cx="1" cy="1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639" name="Line 398"/>
              <p:cNvSpPr>
                <a:spLocks noChangeShapeType="1"/>
              </p:cNvSpPr>
              <p:nvPr/>
            </p:nvSpPr>
            <p:spPr bwMode="auto">
              <a:xfrm>
                <a:off x="2788" y="2210"/>
                <a:ext cx="1" cy="1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640" name="Line 399"/>
              <p:cNvSpPr>
                <a:spLocks noChangeShapeType="1"/>
              </p:cNvSpPr>
              <p:nvPr/>
            </p:nvSpPr>
            <p:spPr bwMode="auto">
              <a:xfrm flipH="1">
                <a:off x="2787" y="2252"/>
                <a:ext cx="1" cy="1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641" name="Line 400"/>
              <p:cNvSpPr>
                <a:spLocks noChangeShapeType="1"/>
              </p:cNvSpPr>
              <p:nvPr/>
            </p:nvSpPr>
            <p:spPr bwMode="auto">
              <a:xfrm>
                <a:off x="2787" y="2293"/>
                <a:ext cx="1" cy="1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642" name="Line 401"/>
              <p:cNvSpPr>
                <a:spLocks noChangeShapeType="1"/>
              </p:cNvSpPr>
              <p:nvPr/>
            </p:nvSpPr>
            <p:spPr bwMode="auto">
              <a:xfrm>
                <a:off x="2787" y="2335"/>
                <a:ext cx="1" cy="1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643" name="Line 402"/>
              <p:cNvSpPr>
                <a:spLocks noChangeShapeType="1"/>
              </p:cNvSpPr>
              <p:nvPr/>
            </p:nvSpPr>
            <p:spPr bwMode="auto">
              <a:xfrm>
                <a:off x="2787" y="2377"/>
                <a:ext cx="1" cy="1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644" name="Line 403"/>
              <p:cNvSpPr>
                <a:spLocks noChangeShapeType="1"/>
              </p:cNvSpPr>
              <p:nvPr/>
            </p:nvSpPr>
            <p:spPr bwMode="auto">
              <a:xfrm>
                <a:off x="2787" y="2419"/>
                <a:ext cx="1" cy="1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645" name="Line 404"/>
              <p:cNvSpPr>
                <a:spLocks noChangeShapeType="1"/>
              </p:cNvSpPr>
              <p:nvPr/>
            </p:nvSpPr>
            <p:spPr bwMode="auto">
              <a:xfrm>
                <a:off x="2786" y="2460"/>
                <a:ext cx="1" cy="1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646" name="Line 405"/>
              <p:cNvSpPr>
                <a:spLocks noChangeShapeType="1"/>
              </p:cNvSpPr>
              <p:nvPr/>
            </p:nvSpPr>
            <p:spPr bwMode="auto">
              <a:xfrm>
                <a:off x="2786" y="2502"/>
                <a:ext cx="1" cy="1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grpSp>
        <p:sp>
          <p:nvSpPr>
            <p:cNvPr id="48358" name="Line 406"/>
            <p:cNvSpPr>
              <a:spLocks noChangeShapeType="1"/>
            </p:cNvSpPr>
            <p:nvPr/>
          </p:nvSpPr>
          <p:spPr bwMode="auto">
            <a:xfrm flipH="1">
              <a:off x="2773" y="2593"/>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59" name="Line 407"/>
            <p:cNvSpPr>
              <a:spLocks noChangeShapeType="1"/>
            </p:cNvSpPr>
            <p:nvPr/>
          </p:nvSpPr>
          <p:spPr bwMode="auto">
            <a:xfrm flipH="1">
              <a:off x="2731" y="2593"/>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60" name="Line 408"/>
            <p:cNvSpPr>
              <a:spLocks noChangeShapeType="1"/>
            </p:cNvSpPr>
            <p:nvPr/>
          </p:nvSpPr>
          <p:spPr bwMode="auto">
            <a:xfrm flipH="1">
              <a:off x="2689" y="2593"/>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61" name="Line 409"/>
            <p:cNvSpPr>
              <a:spLocks noChangeShapeType="1"/>
            </p:cNvSpPr>
            <p:nvPr/>
          </p:nvSpPr>
          <p:spPr bwMode="auto">
            <a:xfrm flipH="1">
              <a:off x="2647" y="2593"/>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62" name="Line 410"/>
            <p:cNvSpPr>
              <a:spLocks noChangeShapeType="1"/>
            </p:cNvSpPr>
            <p:nvPr/>
          </p:nvSpPr>
          <p:spPr bwMode="auto">
            <a:xfrm flipH="1">
              <a:off x="2606" y="2593"/>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63" name="Line 411"/>
            <p:cNvSpPr>
              <a:spLocks noChangeShapeType="1"/>
            </p:cNvSpPr>
            <p:nvPr/>
          </p:nvSpPr>
          <p:spPr bwMode="auto">
            <a:xfrm flipH="1">
              <a:off x="2564" y="2593"/>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64" name="Line 412"/>
            <p:cNvSpPr>
              <a:spLocks noChangeShapeType="1"/>
            </p:cNvSpPr>
            <p:nvPr/>
          </p:nvSpPr>
          <p:spPr bwMode="auto">
            <a:xfrm flipH="1">
              <a:off x="2522" y="2593"/>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65" name="Line 413"/>
            <p:cNvSpPr>
              <a:spLocks noChangeShapeType="1"/>
            </p:cNvSpPr>
            <p:nvPr/>
          </p:nvSpPr>
          <p:spPr bwMode="auto">
            <a:xfrm flipH="1">
              <a:off x="2480" y="2593"/>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66" name="Line 414"/>
            <p:cNvSpPr>
              <a:spLocks noChangeShapeType="1"/>
            </p:cNvSpPr>
            <p:nvPr/>
          </p:nvSpPr>
          <p:spPr bwMode="auto">
            <a:xfrm flipH="1">
              <a:off x="2438" y="2593"/>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67" name="Line 415"/>
            <p:cNvSpPr>
              <a:spLocks noChangeShapeType="1"/>
            </p:cNvSpPr>
            <p:nvPr/>
          </p:nvSpPr>
          <p:spPr bwMode="auto">
            <a:xfrm flipH="1">
              <a:off x="2396" y="2593"/>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68" name="Line 416"/>
            <p:cNvSpPr>
              <a:spLocks noChangeShapeType="1"/>
            </p:cNvSpPr>
            <p:nvPr/>
          </p:nvSpPr>
          <p:spPr bwMode="auto">
            <a:xfrm flipH="1">
              <a:off x="2355" y="2593"/>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69" name="Line 417"/>
            <p:cNvSpPr>
              <a:spLocks noChangeShapeType="1"/>
            </p:cNvSpPr>
            <p:nvPr/>
          </p:nvSpPr>
          <p:spPr bwMode="auto">
            <a:xfrm flipH="1">
              <a:off x="2313" y="2593"/>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70" name="Line 418"/>
            <p:cNvSpPr>
              <a:spLocks noChangeShapeType="1"/>
            </p:cNvSpPr>
            <p:nvPr/>
          </p:nvSpPr>
          <p:spPr bwMode="auto">
            <a:xfrm flipH="1">
              <a:off x="2271" y="2593"/>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71" name="Line 419"/>
            <p:cNvSpPr>
              <a:spLocks noChangeShapeType="1"/>
            </p:cNvSpPr>
            <p:nvPr/>
          </p:nvSpPr>
          <p:spPr bwMode="auto">
            <a:xfrm flipH="1">
              <a:off x="2229" y="2593"/>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72" name="Line 420"/>
            <p:cNvSpPr>
              <a:spLocks noChangeShapeType="1"/>
            </p:cNvSpPr>
            <p:nvPr/>
          </p:nvSpPr>
          <p:spPr bwMode="auto">
            <a:xfrm flipH="1">
              <a:off x="2187" y="2593"/>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73" name="Line 421"/>
            <p:cNvSpPr>
              <a:spLocks noChangeShapeType="1"/>
            </p:cNvSpPr>
            <p:nvPr/>
          </p:nvSpPr>
          <p:spPr bwMode="auto">
            <a:xfrm flipH="1">
              <a:off x="2145" y="2593"/>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74" name="Line 422"/>
            <p:cNvSpPr>
              <a:spLocks noChangeShapeType="1"/>
            </p:cNvSpPr>
            <p:nvPr/>
          </p:nvSpPr>
          <p:spPr bwMode="auto">
            <a:xfrm flipH="1">
              <a:off x="2104" y="2593"/>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75" name="Line 423"/>
            <p:cNvSpPr>
              <a:spLocks noChangeShapeType="1"/>
            </p:cNvSpPr>
            <p:nvPr/>
          </p:nvSpPr>
          <p:spPr bwMode="auto">
            <a:xfrm flipH="1">
              <a:off x="2062" y="2593"/>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76" name="Line 424"/>
            <p:cNvSpPr>
              <a:spLocks noChangeShapeType="1"/>
            </p:cNvSpPr>
            <p:nvPr/>
          </p:nvSpPr>
          <p:spPr bwMode="auto">
            <a:xfrm flipH="1">
              <a:off x="2020" y="2593"/>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77" name="Line 425"/>
            <p:cNvSpPr>
              <a:spLocks noChangeShapeType="1"/>
            </p:cNvSpPr>
            <p:nvPr/>
          </p:nvSpPr>
          <p:spPr bwMode="auto">
            <a:xfrm flipH="1">
              <a:off x="1978" y="2593"/>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78" name="Line 426"/>
            <p:cNvSpPr>
              <a:spLocks noChangeShapeType="1"/>
            </p:cNvSpPr>
            <p:nvPr/>
          </p:nvSpPr>
          <p:spPr bwMode="auto">
            <a:xfrm flipH="1">
              <a:off x="1936" y="2593"/>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79" name="Line 427"/>
            <p:cNvSpPr>
              <a:spLocks noChangeShapeType="1"/>
            </p:cNvSpPr>
            <p:nvPr/>
          </p:nvSpPr>
          <p:spPr bwMode="auto">
            <a:xfrm flipH="1">
              <a:off x="1894" y="2593"/>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80" name="Line 428"/>
            <p:cNvSpPr>
              <a:spLocks noChangeShapeType="1"/>
            </p:cNvSpPr>
            <p:nvPr/>
          </p:nvSpPr>
          <p:spPr bwMode="auto">
            <a:xfrm flipH="1">
              <a:off x="1853" y="2593"/>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81" name="Line 429"/>
            <p:cNvSpPr>
              <a:spLocks noChangeShapeType="1"/>
            </p:cNvSpPr>
            <p:nvPr/>
          </p:nvSpPr>
          <p:spPr bwMode="auto">
            <a:xfrm flipH="1">
              <a:off x="1811" y="2593"/>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82" name="Line 430"/>
            <p:cNvSpPr>
              <a:spLocks noChangeShapeType="1"/>
            </p:cNvSpPr>
            <p:nvPr/>
          </p:nvSpPr>
          <p:spPr bwMode="auto">
            <a:xfrm flipH="1">
              <a:off x="1769" y="2593"/>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83" name="Line 431"/>
            <p:cNvSpPr>
              <a:spLocks noChangeShapeType="1"/>
            </p:cNvSpPr>
            <p:nvPr/>
          </p:nvSpPr>
          <p:spPr bwMode="auto">
            <a:xfrm flipH="1">
              <a:off x="1727" y="2593"/>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84" name="Line 432"/>
            <p:cNvSpPr>
              <a:spLocks noChangeShapeType="1"/>
            </p:cNvSpPr>
            <p:nvPr/>
          </p:nvSpPr>
          <p:spPr bwMode="auto">
            <a:xfrm flipH="1">
              <a:off x="1685" y="2593"/>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85" name="Line 433"/>
            <p:cNvSpPr>
              <a:spLocks noChangeShapeType="1"/>
            </p:cNvSpPr>
            <p:nvPr/>
          </p:nvSpPr>
          <p:spPr bwMode="auto">
            <a:xfrm flipH="1">
              <a:off x="1643" y="2593"/>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86" name="Line 434"/>
            <p:cNvSpPr>
              <a:spLocks noChangeShapeType="1"/>
            </p:cNvSpPr>
            <p:nvPr/>
          </p:nvSpPr>
          <p:spPr bwMode="auto">
            <a:xfrm flipH="1">
              <a:off x="1601" y="2593"/>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87" name="Line 435"/>
            <p:cNvSpPr>
              <a:spLocks noChangeShapeType="1"/>
            </p:cNvSpPr>
            <p:nvPr/>
          </p:nvSpPr>
          <p:spPr bwMode="auto">
            <a:xfrm flipH="1">
              <a:off x="1560" y="2593"/>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88" name="Line 436"/>
            <p:cNvSpPr>
              <a:spLocks noChangeShapeType="1"/>
            </p:cNvSpPr>
            <p:nvPr/>
          </p:nvSpPr>
          <p:spPr bwMode="auto">
            <a:xfrm flipH="1">
              <a:off x="1518" y="2593"/>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89" name="Line 437"/>
            <p:cNvSpPr>
              <a:spLocks noChangeShapeType="1"/>
            </p:cNvSpPr>
            <p:nvPr/>
          </p:nvSpPr>
          <p:spPr bwMode="auto">
            <a:xfrm flipH="1">
              <a:off x="1475" y="2593"/>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90" name="Line 438"/>
            <p:cNvSpPr>
              <a:spLocks noChangeShapeType="1"/>
            </p:cNvSpPr>
            <p:nvPr/>
          </p:nvSpPr>
          <p:spPr bwMode="auto">
            <a:xfrm flipH="1">
              <a:off x="1434" y="2593"/>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91" name="Line 439"/>
            <p:cNvSpPr>
              <a:spLocks noChangeShapeType="1"/>
            </p:cNvSpPr>
            <p:nvPr/>
          </p:nvSpPr>
          <p:spPr bwMode="auto">
            <a:xfrm flipH="1">
              <a:off x="1392" y="2593"/>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92" name="Line 440"/>
            <p:cNvSpPr>
              <a:spLocks noChangeShapeType="1"/>
            </p:cNvSpPr>
            <p:nvPr/>
          </p:nvSpPr>
          <p:spPr bwMode="auto">
            <a:xfrm flipH="1">
              <a:off x="1350" y="2593"/>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93" name="Line 441"/>
            <p:cNvSpPr>
              <a:spLocks noChangeShapeType="1"/>
            </p:cNvSpPr>
            <p:nvPr/>
          </p:nvSpPr>
          <p:spPr bwMode="auto">
            <a:xfrm flipH="1">
              <a:off x="1309" y="2593"/>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94" name="Line 442"/>
            <p:cNvSpPr>
              <a:spLocks noChangeShapeType="1"/>
            </p:cNvSpPr>
            <p:nvPr/>
          </p:nvSpPr>
          <p:spPr bwMode="auto">
            <a:xfrm flipH="1">
              <a:off x="1267" y="2593"/>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95" name="Line 443"/>
            <p:cNvSpPr>
              <a:spLocks noChangeShapeType="1"/>
            </p:cNvSpPr>
            <p:nvPr/>
          </p:nvSpPr>
          <p:spPr bwMode="auto">
            <a:xfrm flipH="1">
              <a:off x="1224" y="2593"/>
              <a:ext cx="12"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96" name="Line 444"/>
            <p:cNvSpPr>
              <a:spLocks noChangeShapeType="1"/>
            </p:cNvSpPr>
            <p:nvPr/>
          </p:nvSpPr>
          <p:spPr bwMode="auto">
            <a:xfrm flipH="1">
              <a:off x="1183" y="2593"/>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97" name="Line 445"/>
            <p:cNvSpPr>
              <a:spLocks noChangeShapeType="1"/>
            </p:cNvSpPr>
            <p:nvPr/>
          </p:nvSpPr>
          <p:spPr bwMode="auto">
            <a:xfrm flipH="1">
              <a:off x="1141" y="2593"/>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98" name="Line 446"/>
            <p:cNvSpPr>
              <a:spLocks noChangeShapeType="1"/>
            </p:cNvSpPr>
            <p:nvPr/>
          </p:nvSpPr>
          <p:spPr bwMode="auto">
            <a:xfrm flipH="1">
              <a:off x="1099" y="2593"/>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399" name="Line 447"/>
            <p:cNvSpPr>
              <a:spLocks noChangeShapeType="1"/>
            </p:cNvSpPr>
            <p:nvPr/>
          </p:nvSpPr>
          <p:spPr bwMode="auto">
            <a:xfrm flipH="1">
              <a:off x="1058" y="2593"/>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00" name="Line 448"/>
            <p:cNvSpPr>
              <a:spLocks noChangeShapeType="1"/>
            </p:cNvSpPr>
            <p:nvPr/>
          </p:nvSpPr>
          <p:spPr bwMode="auto">
            <a:xfrm flipH="1">
              <a:off x="1016" y="2593"/>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01" name="Line 449"/>
            <p:cNvSpPr>
              <a:spLocks noChangeShapeType="1"/>
            </p:cNvSpPr>
            <p:nvPr/>
          </p:nvSpPr>
          <p:spPr bwMode="auto">
            <a:xfrm flipH="1">
              <a:off x="973" y="2593"/>
              <a:ext cx="12"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02" name="Line 450"/>
            <p:cNvSpPr>
              <a:spLocks noChangeShapeType="1"/>
            </p:cNvSpPr>
            <p:nvPr/>
          </p:nvSpPr>
          <p:spPr bwMode="auto">
            <a:xfrm flipH="1">
              <a:off x="932" y="2593"/>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03" name="Line 451"/>
            <p:cNvSpPr>
              <a:spLocks noChangeShapeType="1"/>
            </p:cNvSpPr>
            <p:nvPr/>
          </p:nvSpPr>
          <p:spPr bwMode="auto">
            <a:xfrm flipH="1">
              <a:off x="890" y="2593"/>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04" name="Line 452"/>
            <p:cNvSpPr>
              <a:spLocks noChangeShapeType="1"/>
            </p:cNvSpPr>
            <p:nvPr/>
          </p:nvSpPr>
          <p:spPr bwMode="auto">
            <a:xfrm flipH="1">
              <a:off x="848" y="2593"/>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05" name="Line 453"/>
            <p:cNvSpPr>
              <a:spLocks noChangeShapeType="1"/>
            </p:cNvSpPr>
            <p:nvPr/>
          </p:nvSpPr>
          <p:spPr bwMode="auto">
            <a:xfrm flipH="1">
              <a:off x="807" y="2593"/>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06" name="Line 454"/>
            <p:cNvSpPr>
              <a:spLocks noChangeShapeType="1"/>
            </p:cNvSpPr>
            <p:nvPr/>
          </p:nvSpPr>
          <p:spPr bwMode="auto">
            <a:xfrm flipH="1">
              <a:off x="765" y="2593"/>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07" name="Line 455"/>
            <p:cNvSpPr>
              <a:spLocks noChangeShapeType="1"/>
            </p:cNvSpPr>
            <p:nvPr/>
          </p:nvSpPr>
          <p:spPr bwMode="auto">
            <a:xfrm flipH="1">
              <a:off x="723" y="2593"/>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08" name="Line 456"/>
            <p:cNvSpPr>
              <a:spLocks noChangeShapeType="1"/>
            </p:cNvSpPr>
            <p:nvPr/>
          </p:nvSpPr>
          <p:spPr bwMode="auto">
            <a:xfrm flipH="1">
              <a:off x="681" y="2593"/>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09" name="Line 457"/>
            <p:cNvSpPr>
              <a:spLocks noChangeShapeType="1"/>
            </p:cNvSpPr>
            <p:nvPr/>
          </p:nvSpPr>
          <p:spPr bwMode="auto">
            <a:xfrm flipH="1">
              <a:off x="639" y="2593"/>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10" name="Line 458"/>
            <p:cNvSpPr>
              <a:spLocks noChangeShapeType="1"/>
            </p:cNvSpPr>
            <p:nvPr/>
          </p:nvSpPr>
          <p:spPr bwMode="auto">
            <a:xfrm flipH="1">
              <a:off x="597" y="2593"/>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11" name="Line 459"/>
            <p:cNvSpPr>
              <a:spLocks noChangeShapeType="1"/>
            </p:cNvSpPr>
            <p:nvPr/>
          </p:nvSpPr>
          <p:spPr bwMode="auto">
            <a:xfrm flipH="1">
              <a:off x="556" y="2593"/>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12" name="Line 460"/>
            <p:cNvSpPr>
              <a:spLocks noChangeShapeType="1"/>
            </p:cNvSpPr>
            <p:nvPr/>
          </p:nvSpPr>
          <p:spPr bwMode="auto">
            <a:xfrm flipH="1">
              <a:off x="514" y="2593"/>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13" name="Line 461"/>
            <p:cNvSpPr>
              <a:spLocks noChangeShapeType="1"/>
            </p:cNvSpPr>
            <p:nvPr/>
          </p:nvSpPr>
          <p:spPr bwMode="auto">
            <a:xfrm flipH="1">
              <a:off x="472" y="2593"/>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14" name="Line 462"/>
            <p:cNvSpPr>
              <a:spLocks noChangeShapeType="1"/>
            </p:cNvSpPr>
            <p:nvPr/>
          </p:nvSpPr>
          <p:spPr bwMode="auto">
            <a:xfrm flipH="1">
              <a:off x="430" y="2593"/>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15" name="Line 463"/>
            <p:cNvSpPr>
              <a:spLocks noChangeShapeType="1"/>
            </p:cNvSpPr>
            <p:nvPr/>
          </p:nvSpPr>
          <p:spPr bwMode="auto">
            <a:xfrm flipH="1">
              <a:off x="388" y="2593"/>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16" name="Line 464"/>
            <p:cNvSpPr>
              <a:spLocks noChangeShapeType="1"/>
            </p:cNvSpPr>
            <p:nvPr/>
          </p:nvSpPr>
          <p:spPr bwMode="auto">
            <a:xfrm flipH="1">
              <a:off x="346" y="2593"/>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17" name="Line 465"/>
            <p:cNvSpPr>
              <a:spLocks noChangeShapeType="1"/>
            </p:cNvSpPr>
            <p:nvPr/>
          </p:nvSpPr>
          <p:spPr bwMode="auto">
            <a:xfrm flipH="1">
              <a:off x="305" y="2593"/>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18" name="Line 466"/>
            <p:cNvSpPr>
              <a:spLocks noChangeShapeType="1"/>
            </p:cNvSpPr>
            <p:nvPr/>
          </p:nvSpPr>
          <p:spPr bwMode="auto">
            <a:xfrm flipH="1">
              <a:off x="263" y="2593"/>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19" name="Line 467"/>
            <p:cNvSpPr>
              <a:spLocks noChangeShapeType="1"/>
            </p:cNvSpPr>
            <p:nvPr/>
          </p:nvSpPr>
          <p:spPr bwMode="auto">
            <a:xfrm flipH="1">
              <a:off x="221" y="2593"/>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20" name="Line 468"/>
            <p:cNvSpPr>
              <a:spLocks noChangeShapeType="1"/>
            </p:cNvSpPr>
            <p:nvPr/>
          </p:nvSpPr>
          <p:spPr bwMode="auto">
            <a:xfrm flipH="1">
              <a:off x="179" y="2593"/>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21" name="Line 469"/>
            <p:cNvSpPr>
              <a:spLocks noChangeShapeType="1"/>
            </p:cNvSpPr>
            <p:nvPr/>
          </p:nvSpPr>
          <p:spPr bwMode="auto">
            <a:xfrm flipH="1">
              <a:off x="137" y="2593"/>
              <a:ext cx="1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22" name="Line 470"/>
            <p:cNvSpPr>
              <a:spLocks noChangeShapeType="1"/>
            </p:cNvSpPr>
            <p:nvPr/>
          </p:nvSpPr>
          <p:spPr bwMode="auto">
            <a:xfrm flipH="1">
              <a:off x="95" y="2593"/>
              <a:ext cx="1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23" name="Rectangle 471"/>
            <p:cNvSpPr>
              <a:spLocks noChangeArrowheads="1"/>
            </p:cNvSpPr>
            <p:nvPr/>
          </p:nvSpPr>
          <p:spPr bwMode="auto">
            <a:xfrm>
              <a:off x="235" y="3255"/>
              <a:ext cx="1012" cy="106"/>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100" b="1">
                  <a:solidFill>
                    <a:srgbClr val="000000"/>
                  </a:solidFill>
                </a:rPr>
                <a:t>Exchange Infrastructure</a:t>
              </a:r>
              <a:endParaRPr lang="de-DE" altLang="de-DE" sz="2400" b="1"/>
            </a:p>
          </p:txBody>
        </p:sp>
        <p:sp>
          <p:nvSpPr>
            <p:cNvPr id="48424" name="Line 472"/>
            <p:cNvSpPr>
              <a:spLocks noChangeShapeType="1"/>
            </p:cNvSpPr>
            <p:nvPr/>
          </p:nvSpPr>
          <p:spPr bwMode="auto">
            <a:xfrm flipV="1">
              <a:off x="1718" y="2435"/>
              <a:ext cx="1" cy="466"/>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25" name="Freeform 473"/>
            <p:cNvSpPr>
              <a:spLocks/>
            </p:cNvSpPr>
            <p:nvPr/>
          </p:nvSpPr>
          <p:spPr bwMode="auto">
            <a:xfrm>
              <a:off x="1700" y="2408"/>
              <a:ext cx="36" cy="35"/>
            </a:xfrm>
            <a:custGeom>
              <a:avLst/>
              <a:gdLst>
                <a:gd name="T0" fmla="*/ 18 w 36"/>
                <a:gd name="T1" fmla="*/ 0 h 35"/>
                <a:gd name="T2" fmla="*/ 36 w 36"/>
                <a:gd name="T3" fmla="*/ 35 h 35"/>
                <a:gd name="T4" fmla="*/ 34 w 36"/>
                <a:gd name="T5" fmla="*/ 34 h 35"/>
                <a:gd name="T6" fmla="*/ 32 w 36"/>
                <a:gd name="T7" fmla="*/ 34 h 35"/>
                <a:gd name="T8" fmla="*/ 30 w 36"/>
                <a:gd name="T9" fmla="*/ 33 h 35"/>
                <a:gd name="T10" fmla="*/ 28 w 36"/>
                <a:gd name="T11" fmla="*/ 32 h 35"/>
                <a:gd name="T12" fmla="*/ 25 w 36"/>
                <a:gd name="T13" fmla="*/ 32 h 35"/>
                <a:gd name="T14" fmla="*/ 23 w 36"/>
                <a:gd name="T15" fmla="*/ 32 h 35"/>
                <a:gd name="T16" fmla="*/ 21 w 36"/>
                <a:gd name="T17" fmla="*/ 31 h 35"/>
                <a:gd name="T18" fmla="*/ 19 w 36"/>
                <a:gd name="T19" fmla="*/ 31 h 35"/>
                <a:gd name="T20" fmla="*/ 17 w 36"/>
                <a:gd name="T21" fmla="*/ 31 h 35"/>
                <a:gd name="T22" fmla="*/ 15 w 36"/>
                <a:gd name="T23" fmla="*/ 31 h 35"/>
                <a:gd name="T24" fmla="*/ 13 w 36"/>
                <a:gd name="T25" fmla="*/ 32 h 35"/>
                <a:gd name="T26" fmla="*/ 11 w 36"/>
                <a:gd name="T27" fmla="*/ 32 h 35"/>
                <a:gd name="T28" fmla="*/ 9 w 36"/>
                <a:gd name="T29" fmla="*/ 32 h 35"/>
                <a:gd name="T30" fmla="*/ 7 w 36"/>
                <a:gd name="T31" fmla="*/ 33 h 35"/>
                <a:gd name="T32" fmla="*/ 5 w 36"/>
                <a:gd name="T33" fmla="*/ 34 h 35"/>
                <a:gd name="T34" fmla="*/ 3 w 36"/>
                <a:gd name="T35" fmla="*/ 34 h 35"/>
                <a:gd name="T36" fmla="*/ 0 w 36"/>
                <a:gd name="T37" fmla="*/ 35 h 35"/>
                <a:gd name="T38" fmla="*/ 18 w 36"/>
                <a:gd name="T39" fmla="*/ 0 h 3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6" h="35">
                  <a:moveTo>
                    <a:pt x="18" y="0"/>
                  </a:moveTo>
                  <a:lnTo>
                    <a:pt x="36" y="35"/>
                  </a:lnTo>
                  <a:lnTo>
                    <a:pt x="34" y="34"/>
                  </a:lnTo>
                  <a:lnTo>
                    <a:pt x="32" y="34"/>
                  </a:lnTo>
                  <a:lnTo>
                    <a:pt x="30" y="33"/>
                  </a:lnTo>
                  <a:lnTo>
                    <a:pt x="28" y="32"/>
                  </a:lnTo>
                  <a:lnTo>
                    <a:pt x="25" y="32"/>
                  </a:lnTo>
                  <a:lnTo>
                    <a:pt x="23" y="32"/>
                  </a:lnTo>
                  <a:lnTo>
                    <a:pt x="21" y="31"/>
                  </a:lnTo>
                  <a:lnTo>
                    <a:pt x="19" y="31"/>
                  </a:lnTo>
                  <a:lnTo>
                    <a:pt x="17" y="31"/>
                  </a:lnTo>
                  <a:lnTo>
                    <a:pt x="15" y="31"/>
                  </a:lnTo>
                  <a:lnTo>
                    <a:pt x="13" y="32"/>
                  </a:lnTo>
                  <a:lnTo>
                    <a:pt x="11" y="32"/>
                  </a:lnTo>
                  <a:lnTo>
                    <a:pt x="9" y="32"/>
                  </a:lnTo>
                  <a:lnTo>
                    <a:pt x="7" y="33"/>
                  </a:lnTo>
                  <a:lnTo>
                    <a:pt x="5" y="34"/>
                  </a:lnTo>
                  <a:lnTo>
                    <a:pt x="3" y="34"/>
                  </a:lnTo>
                  <a:lnTo>
                    <a:pt x="0" y="35"/>
                  </a:lnTo>
                  <a:lnTo>
                    <a:pt x="18" y="0"/>
                  </a:lnTo>
                  <a:close/>
                </a:path>
              </a:pathLst>
            </a:custGeom>
            <a:solidFill>
              <a:srgbClr val="FF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48426" name="Line 474"/>
            <p:cNvSpPr>
              <a:spLocks noChangeShapeType="1"/>
            </p:cNvSpPr>
            <p:nvPr/>
          </p:nvSpPr>
          <p:spPr bwMode="auto">
            <a:xfrm>
              <a:off x="2182" y="3023"/>
              <a:ext cx="28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27" name="Freeform 475"/>
            <p:cNvSpPr>
              <a:spLocks/>
            </p:cNvSpPr>
            <p:nvPr/>
          </p:nvSpPr>
          <p:spPr bwMode="auto">
            <a:xfrm>
              <a:off x="2455" y="3006"/>
              <a:ext cx="35" cy="35"/>
            </a:xfrm>
            <a:custGeom>
              <a:avLst/>
              <a:gdLst>
                <a:gd name="T0" fmla="*/ 35 w 35"/>
                <a:gd name="T1" fmla="*/ 17 h 35"/>
                <a:gd name="T2" fmla="*/ 0 w 35"/>
                <a:gd name="T3" fmla="*/ 35 h 35"/>
                <a:gd name="T4" fmla="*/ 1 w 35"/>
                <a:gd name="T5" fmla="*/ 33 h 35"/>
                <a:gd name="T6" fmla="*/ 2 w 35"/>
                <a:gd name="T7" fmla="*/ 31 h 35"/>
                <a:gd name="T8" fmla="*/ 3 w 35"/>
                <a:gd name="T9" fmla="*/ 29 h 35"/>
                <a:gd name="T10" fmla="*/ 3 w 35"/>
                <a:gd name="T11" fmla="*/ 27 h 35"/>
                <a:gd name="T12" fmla="*/ 4 w 35"/>
                <a:gd name="T13" fmla="*/ 25 h 35"/>
                <a:gd name="T14" fmla="*/ 4 w 35"/>
                <a:gd name="T15" fmla="*/ 23 h 35"/>
                <a:gd name="T16" fmla="*/ 4 w 35"/>
                <a:gd name="T17" fmla="*/ 21 h 35"/>
                <a:gd name="T18" fmla="*/ 4 w 35"/>
                <a:gd name="T19" fmla="*/ 19 h 35"/>
                <a:gd name="T20" fmla="*/ 4 w 35"/>
                <a:gd name="T21" fmla="*/ 16 h 35"/>
                <a:gd name="T22" fmla="*/ 4 w 35"/>
                <a:gd name="T23" fmla="*/ 14 h 35"/>
                <a:gd name="T24" fmla="*/ 4 w 35"/>
                <a:gd name="T25" fmla="*/ 12 h 35"/>
                <a:gd name="T26" fmla="*/ 4 w 35"/>
                <a:gd name="T27" fmla="*/ 10 h 35"/>
                <a:gd name="T28" fmla="*/ 3 w 35"/>
                <a:gd name="T29" fmla="*/ 8 h 35"/>
                <a:gd name="T30" fmla="*/ 3 w 35"/>
                <a:gd name="T31" fmla="*/ 6 h 35"/>
                <a:gd name="T32" fmla="*/ 2 w 35"/>
                <a:gd name="T33" fmla="*/ 4 h 35"/>
                <a:gd name="T34" fmla="*/ 1 w 35"/>
                <a:gd name="T35" fmla="*/ 2 h 35"/>
                <a:gd name="T36" fmla="*/ 0 w 35"/>
                <a:gd name="T37" fmla="*/ 0 h 35"/>
                <a:gd name="T38" fmla="*/ 35 w 35"/>
                <a:gd name="T39" fmla="*/ 17 h 3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5" h="35">
                  <a:moveTo>
                    <a:pt x="35" y="17"/>
                  </a:moveTo>
                  <a:lnTo>
                    <a:pt x="0" y="35"/>
                  </a:lnTo>
                  <a:lnTo>
                    <a:pt x="1" y="33"/>
                  </a:lnTo>
                  <a:lnTo>
                    <a:pt x="2" y="31"/>
                  </a:lnTo>
                  <a:lnTo>
                    <a:pt x="3" y="29"/>
                  </a:lnTo>
                  <a:lnTo>
                    <a:pt x="3" y="27"/>
                  </a:lnTo>
                  <a:lnTo>
                    <a:pt x="4" y="25"/>
                  </a:lnTo>
                  <a:lnTo>
                    <a:pt x="4" y="23"/>
                  </a:lnTo>
                  <a:lnTo>
                    <a:pt x="4" y="21"/>
                  </a:lnTo>
                  <a:lnTo>
                    <a:pt x="4" y="19"/>
                  </a:lnTo>
                  <a:lnTo>
                    <a:pt x="4" y="16"/>
                  </a:lnTo>
                  <a:lnTo>
                    <a:pt x="4" y="14"/>
                  </a:lnTo>
                  <a:lnTo>
                    <a:pt x="4" y="12"/>
                  </a:lnTo>
                  <a:lnTo>
                    <a:pt x="4" y="10"/>
                  </a:lnTo>
                  <a:lnTo>
                    <a:pt x="3" y="8"/>
                  </a:lnTo>
                  <a:lnTo>
                    <a:pt x="3" y="6"/>
                  </a:lnTo>
                  <a:lnTo>
                    <a:pt x="2" y="4"/>
                  </a:lnTo>
                  <a:lnTo>
                    <a:pt x="1" y="2"/>
                  </a:lnTo>
                  <a:lnTo>
                    <a:pt x="0" y="0"/>
                  </a:lnTo>
                  <a:lnTo>
                    <a:pt x="35" y="17"/>
                  </a:lnTo>
                  <a:close/>
                </a:path>
              </a:pathLst>
            </a:custGeom>
            <a:solidFill>
              <a:srgbClr val="FF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48428" name="Freeform 476"/>
            <p:cNvSpPr>
              <a:spLocks/>
            </p:cNvSpPr>
            <p:nvPr/>
          </p:nvSpPr>
          <p:spPr bwMode="auto">
            <a:xfrm>
              <a:off x="1223" y="2531"/>
              <a:ext cx="94" cy="124"/>
            </a:xfrm>
            <a:custGeom>
              <a:avLst/>
              <a:gdLst>
                <a:gd name="T0" fmla="*/ 0 w 93"/>
                <a:gd name="T1" fmla="*/ 124 h 124"/>
                <a:gd name="T2" fmla="*/ 81 w 93"/>
                <a:gd name="T3" fmla="*/ 124 h 124"/>
                <a:gd name="T4" fmla="*/ 91 w 93"/>
                <a:gd name="T5" fmla="*/ 121 h 124"/>
                <a:gd name="T6" fmla="*/ 99 w 93"/>
                <a:gd name="T7" fmla="*/ 116 h 124"/>
                <a:gd name="T8" fmla="*/ 104 w 93"/>
                <a:gd name="T9" fmla="*/ 108 h 124"/>
                <a:gd name="T10" fmla="*/ 106 w 93"/>
                <a:gd name="T11" fmla="*/ 99 h 124"/>
                <a:gd name="T12" fmla="*/ 106 w 93"/>
                <a:gd name="T13" fmla="*/ 0 h 1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3" h="124">
                  <a:moveTo>
                    <a:pt x="0" y="124"/>
                  </a:moveTo>
                  <a:lnTo>
                    <a:pt x="68" y="124"/>
                  </a:lnTo>
                  <a:lnTo>
                    <a:pt x="78" y="121"/>
                  </a:lnTo>
                  <a:lnTo>
                    <a:pt x="86" y="116"/>
                  </a:lnTo>
                  <a:lnTo>
                    <a:pt x="91" y="108"/>
                  </a:lnTo>
                  <a:lnTo>
                    <a:pt x="93" y="99"/>
                  </a:lnTo>
                  <a:lnTo>
                    <a:pt x="93"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66"/>
                  </a:solidFill>
                </a14:hiddenFill>
              </a:ext>
            </a:extLst>
          </p:spPr>
          <p:txBody>
            <a:bodyPr/>
            <a:lstStyle/>
            <a:p>
              <a:endParaRPr lang="de-DE"/>
            </a:p>
          </p:txBody>
        </p:sp>
        <p:sp>
          <p:nvSpPr>
            <p:cNvPr id="48429" name="Freeform 477"/>
            <p:cNvSpPr>
              <a:spLocks/>
            </p:cNvSpPr>
            <p:nvPr/>
          </p:nvSpPr>
          <p:spPr bwMode="auto">
            <a:xfrm>
              <a:off x="1070" y="2408"/>
              <a:ext cx="92" cy="247"/>
            </a:xfrm>
            <a:custGeom>
              <a:avLst/>
              <a:gdLst>
                <a:gd name="T0" fmla="*/ 0 w 92"/>
                <a:gd name="T1" fmla="*/ 0 h 247"/>
                <a:gd name="T2" fmla="*/ 0 w 92"/>
                <a:gd name="T3" fmla="*/ 222 h 247"/>
                <a:gd name="T4" fmla="*/ 2 w 92"/>
                <a:gd name="T5" fmla="*/ 231 h 247"/>
                <a:gd name="T6" fmla="*/ 8 w 92"/>
                <a:gd name="T7" fmla="*/ 239 h 247"/>
                <a:gd name="T8" fmla="*/ 15 w 92"/>
                <a:gd name="T9" fmla="*/ 244 h 247"/>
                <a:gd name="T10" fmla="*/ 24 w 92"/>
                <a:gd name="T11" fmla="*/ 247 h 247"/>
                <a:gd name="T12" fmla="*/ 92 w 92"/>
                <a:gd name="T13" fmla="*/ 247 h 2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2" h="247">
                  <a:moveTo>
                    <a:pt x="0" y="0"/>
                  </a:moveTo>
                  <a:lnTo>
                    <a:pt x="0" y="222"/>
                  </a:lnTo>
                  <a:lnTo>
                    <a:pt x="2" y="231"/>
                  </a:lnTo>
                  <a:lnTo>
                    <a:pt x="8" y="239"/>
                  </a:lnTo>
                  <a:lnTo>
                    <a:pt x="15" y="244"/>
                  </a:lnTo>
                  <a:lnTo>
                    <a:pt x="24" y="247"/>
                  </a:lnTo>
                  <a:lnTo>
                    <a:pt x="92" y="24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66"/>
                  </a:solidFill>
                </a14:hiddenFill>
              </a:ext>
            </a:extLst>
          </p:spPr>
          <p:txBody>
            <a:bodyPr/>
            <a:lstStyle/>
            <a:p>
              <a:endParaRPr lang="de-DE"/>
            </a:p>
          </p:txBody>
        </p:sp>
        <p:sp>
          <p:nvSpPr>
            <p:cNvPr id="48430" name="Freeform 478"/>
            <p:cNvSpPr>
              <a:spLocks/>
            </p:cNvSpPr>
            <p:nvPr/>
          </p:nvSpPr>
          <p:spPr bwMode="auto">
            <a:xfrm>
              <a:off x="1162" y="2623"/>
              <a:ext cx="61" cy="62"/>
            </a:xfrm>
            <a:custGeom>
              <a:avLst/>
              <a:gdLst>
                <a:gd name="T0" fmla="*/ 61 w 61"/>
                <a:gd name="T1" fmla="*/ 32 h 62"/>
                <a:gd name="T2" fmla="*/ 60 w 61"/>
                <a:gd name="T3" fmla="*/ 42 h 62"/>
                <a:gd name="T4" fmla="*/ 55 w 61"/>
                <a:gd name="T5" fmla="*/ 51 h 62"/>
                <a:gd name="T6" fmla="*/ 47 w 61"/>
                <a:gd name="T7" fmla="*/ 58 h 62"/>
                <a:gd name="T8" fmla="*/ 36 w 61"/>
                <a:gd name="T9" fmla="*/ 62 h 62"/>
                <a:gd name="T10" fmla="*/ 26 w 61"/>
                <a:gd name="T11" fmla="*/ 62 h 62"/>
                <a:gd name="T12" fmla="*/ 16 w 61"/>
                <a:gd name="T13" fmla="*/ 58 h 62"/>
                <a:gd name="T14" fmla="*/ 7 w 61"/>
                <a:gd name="T15" fmla="*/ 51 h 62"/>
                <a:gd name="T16" fmla="*/ 2 w 61"/>
                <a:gd name="T17" fmla="*/ 42 h 62"/>
                <a:gd name="T18" fmla="*/ 0 w 61"/>
                <a:gd name="T19" fmla="*/ 32 h 62"/>
                <a:gd name="T20" fmla="*/ 2 w 61"/>
                <a:gd name="T21" fmla="*/ 20 h 62"/>
                <a:gd name="T22" fmla="*/ 7 w 61"/>
                <a:gd name="T23" fmla="*/ 12 h 62"/>
                <a:gd name="T24" fmla="*/ 16 w 61"/>
                <a:gd name="T25" fmla="*/ 4 h 62"/>
                <a:gd name="T26" fmla="*/ 26 w 61"/>
                <a:gd name="T27" fmla="*/ 0 h 62"/>
                <a:gd name="T28" fmla="*/ 36 w 61"/>
                <a:gd name="T29" fmla="*/ 0 h 62"/>
                <a:gd name="T30" fmla="*/ 47 w 61"/>
                <a:gd name="T31" fmla="*/ 4 h 62"/>
                <a:gd name="T32" fmla="*/ 55 w 61"/>
                <a:gd name="T33" fmla="*/ 12 h 62"/>
                <a:gd name="T34" fmla="*/ 60 w 61"/>
                <a:gd name="T35" fmla="*/ 20 h 62"/>
                <a:gd name="T36" fmla="*/ 61 w 61"/>
                <a:gd name="T37" fmla="*/ 32 h 6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1" h="62">
                  <a:moveTo>
                    <a:pt x="61" y="32"/>
                  </a:moveTo>
                  <a:lnTo>
                    <a:pt x="60" y="42"/>
                  </a:lnTo>
                  <a:lnTo>
                    <a:pt x="55" y="51"/>
                  </a:lnTo>
                  <a:lnTo>
                    <a:pt x="47" y="58"/>
                  </a:lnTo>
                  <a:lnTo>
                    <a:pt x="36" y="62"/>
                  </a:lnTo>
                  <a:lnTo>
                    <a:pt x="26" y="62"/>
                  </a:lnTo>
                  <a:lnTo>
                    <a:pt x="16" y="58"/>
                  </a:lnTo>
                  <a:lnTo>
                    <a:pt x="7" y="51"/>
                  </a:lnTo>
                  <a:lnTo>
                    <a:pt x="2" y="42"/>
                  </a:lnTo>
                  <a:lnTo>
                    <a:pt x="0" y="32"/>
                  </a:lnTo>
                  <a:lnTo>
                    <a:pt x="2" y="20"/>
                  </a:lnTo>
                  <a:lnTo>
                    <a:pt x="7" y="12"/>
                  </a:lnTo>
                  <a:lnTo>
                    <a:pt x="16" y="4"/>
                  </a:lnTo>
                  <a:lnTo>
                    <a:pt x="26" y="0"/>
                  </a:lnTo>
                  <a:lnTo>
                    <a:pt x="36" y="0"/>
                  </a:lnTo>
                  <a:lnTo>
                    <a:pt x="47" y="4"/>
                  </a:lnTo>
                  <a:lnTo>
                    <a:pt x="55" y="12"/>
                  </a:lnTo>
                  <a:lnTo>
                    <a:pt x="60" y="20"/>
                  </a:lnTo>
                  <a:lnTo>
                    <a:pt x="61" y="32"/>
                  </a:lnTo>
                  <a:close/>
                </a:path>
              </a:pathLst>
            </a:custGeom>
            <a:solidFill>
              <a:srgbClr val="FFFF66"/>
            </a:solidFill>
            <a:ln w="12700">
              <a:solidFill>
                <a:srgbClr val="000000"/>
              </a:solidFill>
              <a:prstDash val="solid"/>
              <a:round/>
              <a:headEnd/>
              <a:tailEnd/>
            </a:ln>
          </p:spPr>
          <p:txBody>
            <a:bodyPr/>
            <a:lstStyle/>
            <a:p>
              <a:endParaRPr lang="de-DE"/>
            </a:p>
          </p:txBody>
        </p:sp>
        <p:sp>
          <p:nvSpPr>
            <p:cNvPr id="48431" name="Rectangle 479"/>
            <p:cNvSpPr>
              <a:spLocks noChangeArrowheads="1"/>
            </p:cNvSpPr>
            <p:nvPr/>
          </p:nvSpPr>
          <p:spPr bwMode="auto">
            <a:xfrm>
              <a:off x="1113" y="2467"/>
              <a:ext cx="42" cy="10"/>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00" b="1">
                  <a:solidFill>
                    <a:srgbClr val="D2D2D2"/>
                  </a:solidFill>
                </a:rPr>
                <a:t>description</a:t>
              </a:r>
              <a:endParaRPr lang="de-DE" altLang="de-DE" sz="2400" b="1"/>
            </a:p>
          </p:txBody>
        </p:sp>
        <p:sp>
          <p:nvSpPr>
            <p:cNvPr id="48432" name="Rectangle 480"/>
            <p:cNvSpPr>
              <a:spLocks noChangeArrowheads="1"/>
            </p:cNvSpPr>
            <p:nvPr/>
          </p:nvSpPr>
          <p:spPr bwMode="auto">
            <a:xfrm>
              <a:off x="5072" y="2901"/>
              <a:ext cx="445" cy="245"/>
            </a:xfrm>
            <a:prstGeom prst="rect">
              <a:avLst/>
            </a:prstGeom>
            <a:solidFill>
              <a:srgbClr val="FFFF66"/>
            </a:solidFill>
            <a:ln w="12700">
              <a:solidFill>
                <a:srgbClr val="000000"/>
              </a:solidFill>
              <a:miter lim="800000"/>
              <a:headEnd/>
              <a:tailEnd/>
            </a:ln>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2000"/>
            </a:p>
          </p:txBody>
        </p:sp>
        <p:sp>
          <p:nvSpPr>
            <p:cNvPr id="48433" name="Rectangle 481"/>
            <p:cNvSpPr>
              <a:spLocks noChangeArrowheads="1"/>
            </p:cNvSpPr>
            <p:nvPr/>
          </p:nvSpPr>
          <p:spPr bwMode="auto">
            <a:xfrm>
              <a:off x="5076" y="2940"/>
              <a:ext cx="414" cy="96"/>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000" b="1">
                  <a:solidFill>
                    <a:srgbClr val="000000"/>
                  </a:solidFill>
                </a:rPr>
                <a:t>Integration</a:t>
              </a:r>
              <a:endParaRPr lang="de-DE" altLang="de-DE" sz="1000" b="1"/>
            </a:p>
          </p:txBody>
        </p:sp>
        <p:sp>
          <p:nvSpPr>
            <p:cNvPr id="48434" name="Rectangle 482"/>
            <p:cNvSpPr>
              <a:spLocks noChangeArrowheads="1"/>
            </p:cNvSpPr>
            <p:nvPr/>
          </p:nvSpPr>
          <p:spPr bwMode="auto">
            <a:xfrm>
              <a:off x="5156" y="3023"/>
              <a:ext cx="295" cy="96"/>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000" b="1">
                  <a:solidFill>
                    <a:srgbClr val="000000"/>
                  </a:solidFill>
                </a:rPr>
                <a:t>Monitor</a:t>
              </a:r>
              <a:endParaRPr lang="de-DE" altLang="de-DE" sz="1000" b="1"/>
            </a:p>
          </p:txBody>
        </p:sp>
        <p:sp>
          <p:nvSpPr>
            <p:cNvPr id="48435" name="Line 483"/>
            <p:cNvSpPr>
              <a:spLocks noChangeShapeType="1"/>
            </p:cNvSpPr>
            <p:nvPr/>
          </p:nvSpPr>
          <p:spPr bwMode="auto">
            <a:xfrm>
              <a:off x="2675" y="3146"/>
              <a:ext cx="1" cy="216"/>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36" name="Line 484"/>
            <p:cNvSpPr>
              <a:spLocks noChangeShapeType="1"/>
            </p:cNvSpPr>
            <p:nvPr/>
          </p:nvSpPr>
          <p:spPr bwMode="auto">
            <a:xfrm>
              <a:off x="2675" y="3424"/>
              <a:ext cx="1" cy="14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37" name="Freeform 485"/>
            <p:cNvSpPr>
              <a:spLocks/>
            </p:cNvSpPr>
            <p:nvPr/>
          </p:nvSpPr>
          <p:spPr bwMode="auto">
            <a:xfrm>
              <a:off x="2645" y="3362"/>
              <a:ext cx="61" cy="62"/>
            </a:xfrm>
            <a:custGeom>
              <a:avLst/>
              <a:gdLst>
                <a:gd name="T0" fmla="*/ 30 w 61"/>
                <a:gd name="T1" fmla="*/ 0 h 62"/>
                <a:gd name="T2" fmla="*/ 41 w 61"/>
                <a:gd name="T3" fmla="*/ 2 h 62"/>
                <a:gd name="T4" fmla="*/ 50 w 61"/>
                <a:gd name="T5" fmla="*/ 8 h 62"/>
                <a:gd name="T6" fmla="*/ 57 w 61"/>
                <a:gd name="T7" fmla="*/ 15 h 62"/>
                <a:gd name="T8" fmla="*/ 61 w 61"/>
                <a:gd name="T9" fmla="*/ 25 h 62"/>
                <a:gd name="T10" fmla="*/ 61 w 61"/>
                <a:gd name="T11" fmla="*/ 36 h 62"/>
                <a:gd name="T12" fmla="*/ 57 w 61"/>
                <a:gd name="T13" fmla="*/ 46 h 62"/>
                <a:gd name="T14" fmla="*/ 50 w 61"/>
                <a:gd name="T15" fmla="*/ 54 h 62"/>
                <a:gd name="T16" fmla="*/ 41 w 61"/>
                <a:gd name="T17" fmla="*/ 60 h 62"/>
                <a:gd name="T18" fmla="*/ 30 w 61"/>
                <a:gd name="T19" fmla="*/ 62 h 62"/>
                <a:gd name="T20" fmla="*/ 20 w 61"/>
                <a:gd name="T21" fmla="*/ 60 h 62"/>
                <a:gd name="T22" fmla="*/ 11 w 61"/>
                <a:gd name="T23" fmla="*/ 54 h 62"/>
                <a:gd name="T24" fmla="*/ 4 w 61"/>
                <a:gd name="T25" fmla="*/ 46 h 62"/>
                <a:gd name="T26" fmla="*/ 0 w 61"/>
                <a:gd name="T27" fmla="*/ 36 h 62"/>
                <a:gd name="T28" fmla="*/ 0 w 61"/>
                <a:gd name="T29" fmla="*/ 25 h 62"/>
                <a:gd name="T30" fmla="*/ 4 w 61"/>
                <a:gd name="T31" fmla="*/ 15 h 62"/>
                <a:gd name="T32" fmla="*/ 11 w 61"/>
                <a:gd name="T33" fmla="*/ 8 h 62"/>
                <a:gd name="T34" fmla="*/ 20 w 61"/>
                <a:gd name="T35" fmla="*/ 2 h 62"/>
                <a:gd name="T36" fmla="*/ 30 w 61"/>
                <a:gd name="T37" fmla="*/ 0 h 6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1" h="62">
                  <a:moveTo>
                    <a:pt x="30" y="0"/>
                  </a:moveTo>
                  <a:lnTo>
                    <a:pt x="41" y="2"/>
                  </a:lnTo>
                  <a:lnTo>
                    <a:pt x="50" y="8"/>
                  </a:lnTo>
                  <a:lnTo>
                    <a:pt x="57" y="15"/>
                  </a:lnTo>
                  <a:lnTo>
                    <a:pt x="61" y="25"/>
                  </a:lnTo>
                  <a:lnTo>
                    <a:pt x="61" y="36"/>
                  </a:lnTo>
                  <a:lnTo>
                    <a:pt x="57" y="46"/>
                  </a:lnTo>
                  <a:lnTo>
                    <a:pt x="50" y="54"/>
                  </a:lnTo>
                  <a:lnTo>
                    <a:pt x="41" y="60"/>
                  </a:lnTo>
                  <a:lnTo>
                    <a:pt x="30" y="62"/>
                  </a:lnTo>
                  <a:lnTo>
                    <a:pt x="20" y="60"/>
                  </a:lnTo>
                  <a:lnTo>
                    <a:pt x="11" y="54"/>
                  </a:lnTo>
                  <a:lnTo>
                    <a:pt x="4" y="46"/>
                  </a:lnTo>
                  <a:lnTo>
                    <a:pt x="0" y="36"/>
                  </a:lnTo>
                  <a:lnTo>
                    <a:pt x="0" y="25"/>
                  </a:lnTo>
                  <a:lnTo>
                    <a:pt x="4" y="15"/>
                  </a:lnTo>
                  <a:lnTo>
                    <a:pt x="11" y="8"/>
                  </a:lnTo>
                  <a:lnTo>
                    <a:pt x="20" y="2"/>
                  </a:lnTo>
                  <a:lnTo>
                    <a:pt x="30" y="0"/>
                  </a:lnTo>
                  <a:close/>
                </a:path>
              </a:pathLst>
            </a:custGeom>
            <a:solidFill>
              <a:srgbClr val="FFFF66"/>
            </a:solidFill>
            <a:ln w="12700">
              <a:solidFill>
                <a:srgbClr val="000000"/>
              </a:solidFill>
              <a:prstDash val="solid"/>
              <a:round/>
              <a:headEnd/>
              <a:tailEnd/>
            </a:ln>
          </p:spPr>
          <p:txBody>
            <a:bodyPr/>
            <a:lstStyle/>
            <a:p>
              <a:endParaRPr lang="de-DE"/>
            </a:p>
          </p:txBody>
        </p:sp>
        <p:sp>
          <p:nvSpPr>
            <p:cNvPr id="48438" name="Rectangle 486"/>
            <p:cNvSpPr>
              <a:spLocks noChangeArrowheads="1"/>
            </p:cNvSpPr>
            <p:nvPr/>
          </p:nvSpPr>
          <p:spPr bwMode="auto">
            <a:xfrm>
              <a:off x="2719" y="3440"/>
              <a:ext cx="317" cy="67"/>
            </a:xfrm>
            <a:prstGeom prst="rect">
              <a:avLst/>
            </a:prstGeom>
            <a:noFill/>
            <a:ln>
              <a:noFill/>
            </a:ln>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700" b="1">
                  <a:solidFill>
                    <a:srgbClr val="000000"/>
                  </a:solidFill>
                </a:rPr>
                <a:t>to Business</a:t>
              </a:r>
              <a:endParaRPr lang="de-DE" altLang="de-DE" sz="2400" b="1"/>
            </a:p>
          </p:txBody>
        </p:sp>
        <p:sp>
          <p:nvSpPr>
            <p:cNvPr id="48439" name="Rectangle 487"/>
            <p:cNvSpPr>
              <a:spLocks noChangeArrowheads="1"/>
            </p:cNvSpPr>
            <p:nvPr/>
          </p:nvSpPr>
          <p:spPr bwMode="auto">
            <a:xfrm>
              <a:off x="2719" y="3503"/>
              <a:ext cx="228" cy="67"/>
            </a:xfrm>
            <a:prstGeom prst="rect">
              <a:avLst/>
            </a:prstGeom>
            <a:noFill/>
            <a:ln>
              <a:noFill/>
            </a:ln>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700" b="1">
                  <a:solidFill>
                    <a:srgbClr val="000000"/>
                  </a:solidFill>
                </a:rPr>
                <a:t>Partners</a:t>
              </a:r>
              <a:endParaRPr lang="de-DE" altLang="de-DE" sz="2400" b="1"/>
            </a:p>
          </p:txBody>
        </p:sp>
        <p:sp>
          <p:nvSpPr>
            <p:cNvPr id="48440" name="Line 488"/>
            <p:cNvSpPr>
              <a:spLocks noChangeShapeType="1"/>
            </p:cNvSpPr>
            <p:nvPr/>
          </p:nvSpPr>
          <p:spPr bwMode="auto">
            <a:xfrm>
              <a:off x="3047" y="3146"/>
              <a:ext cx="1" cy="216"/>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41" name="Line 489"/>
            <p:cNvSpPr>
              <a:spLocks noChangeShapeType="1"/>
            </p:cNvSpPr>
            <p:nvPr/>
          </p:nvSpPr>
          <p:spPr bwMode="auto">
            <a:xfrm>
              <a:off x="3047" y="3424"/>
              <a:ext cx="1" cy="14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48442" name="Freeform 490"/>
            <p:cNvSpPr>
              <a:spLocks/>
            </p:cNvSpPr>
            <p:nvPr/>
          </p:nvSpPr>
          <p:spPr bwMode="auto">
            <a:xfrm>
              <a:off x="3016" y="3362"/>
              <a:ext cx="61" cy="62"/>
            </a:xfrm>
            <a:custGeom>
              <a:avLst/>
              <a:gdLst>
                <a:gd name="T0" fmla="*/ 43 w 60"/>
                <a:gd name="T1" fmla="*/ 0 h 62"/>
                <a:gd name="T2" fmla="*/ 54 w 60"/>
                <a:gd name="T3" fmla="*/ 2 h 62"/>
                <a:gd name="T4" fmla="*/ 63 w 60"/>
                <a:gd name="T5" fmla="*/ 8 h 62"/>
                <a:gd name="T6" fmla="*/ 69 w 60"/>
                <a:gd name="T7" fmla="*/ 15 h 62"/>
                <a:gd name="T8" fmla="*/ 73 w 60"/>
                <a:gd name="T9" fmla="*/ 25 h 62"/>
                <a:gd name="T10" fmla="*/ 73 w 60"/>
                <a:gd name="T11" fmla="*/ 36 h 62"/>
                <a:gd name="T12" fmla="*/ 69 w 60"/>
                <a:gd name="T13" fmla="*/ 46 h 62"/>
                <a:gd name="T14" fmla="*/ 63 w 60"/>
                <a:gd name="T15" fmla="*/ 54 h 62"/>
                <a:gd name="T16" fmla="*/ 54 w 60"/>
                <a:gd name="T17" fmla="*/ 60 h 62"/>
                <a:gd name="T18" fmla="*/ 43 w 60"/>
                <a:gd name="T19" fmla="*/ 62 h 62"/>
                <a:gd name="T20" fmla="*/ 20 w 60"/>
                <a:gd name="T21" fmla="*/ 60 h 62"/>
                <a:gd name="T22" fmla="*/ 10 w 60"/>
                <a:gd name="T23" fmla="*/ 54 h 62"/>
                <a:gd name="T24" fmla="*/ 3 w 60"/>
                <a:gd name="T25" fmla="*/ 46 h 62"/>
                <a:gd name="T26" fmla="*/ 0 w 60"/>
                <a:gd name="T27" fmla="*/ 36 h 62"/>
                <a:gd name="T28" fmla="*/ 0 w 60"/>
                <a:gd name="T29" fmla="*/ 25 h 62"/>
                <a:gd name="T30" fmla="*/ 3 w 60"/>
                <a:gd name="T31" fmla="*/ 15 h 62"/>
                <a:gd name="T32" fmla="*/ 10 w 60"/>
                <a:gd name="T33" fmla="*/ 8 h 62"/>
                <a:gd name="T34" fmla="*/ 20 w 60"/>
                <a:gd name="T35" fmla="*/ 2 h 62"/>
                <a:gd name="T36" fmla="*/ 43 w 60"/>
                <a:gd name="T37" fmla="*/ 0 h 6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0" h="62">
                  <a:moveTo>
                    <a:pt x="30" y="0"/>
                  </a:moveTo>
                  <a:lnTo>
                    <a:pt x="41" y="2"/>
                  </a:lnTo>
                  <a:lnTo>
                    <a:pt x="50" y="8"/>
                  </a:lnTo>
                  <a:lnTo>
                    <a:pt x="56" y="15"/>
                  </a:lnTo>
                  <a:lnTo>
                    <a:pt x="60" y="25"/>
                  </a:lnTo>
                  <a:lnTo>
                    <a:pt x="60" y="36"/>
                  </a:lnTo>
                  <a:lnTo>
                    <a:pt x="56" y="46"/>
                  </a:lnTo>
                  <a:lnTo>
                    <a:pt x="50" y="54"/>
                  </a:lnTo>
                  <a:lnTo>
                    <a:pt x="41" y="60"/>
                  </a:lnTo>
                  <a:lnTo>
                    <a:pt x="30" y="62"/>
                  </a:lnTo>
                  <a:lnTo>
                    <a:pt x="20" y="60"/>
                  </a:lnTo>
                  <a:lnTo>
                    <a:pt x="10" y="54"/>
                  </a:lnTo>
                  <a:lnTo>
                    <a:pt x="3" y="46"/>
                  </a:lnTo>
                  <a:lnTo>
                    <a:pt x="0" y="36"/>
                  </a:lnTo>
                  <a:lnTo>
                    <a:pt x="0" y="25"/>
                  </a:lnTo>
                  <a:lnTo>
                    <a:pt x="3" y="15"/>
                  </a:lnTo>
                  <a:lnTo>
                    <a:pt x="10" y="8"/>
                  </a:lnTo>
                  <a:lnTo>
                    <a:pt x="20" y="2"/>
                  </a:lnTo>
                  <a:lnTo>
                    <a:pt x="30" y="0"/>
                  </a:lnTo>
                  <a:close/>
                </a:path>
              </a:pathLst>
            </a:custGeom>
            <a:solidFill>
              <a:srgbClr val="FFFF66"/>
            </a:solidFill>
            <a:ln w="12700">
              <a:solidFill>
                <a:srgbClr val="000000"/>
              </a:solidFill>
              <a:prstDash val="solid"/>
              <a:round/>
              <a:headEnd/>
              <a:tailEnd/>
            </a:ln>
          </p:spPr>
          <p:txBody>
            <a:bodyPr/>
            <a:lstStyle/>
            <a:p>
              <a:endParaRPr lang="de-DE"/>
            </a:p>
          </p:txBody>
        </p:sp>
        <p:sp>
          <p:nvSpPr>
            <p:cNvPr id="48443" name="Rectangle 491"/>
            <p:cNvSpPr>
              <a:spLocks noChangeArrowheads="1"/>
            </p:cNvSpPr>
            <p:nvPr/>
          </p:nvSpPr>
          <p:spPr bwMode="auto">
            <a:xfrm>
              <a:off x="3102" y="3440"/>
              <a:ext cx="329" cy="67"/>
            </a:xfrm>
            <a:prstGeom prst="rect">
              <a:avLst/>
            </a:prstGeom>
            <a:noFill/>
            <a:ln>
              <a:noFill/>
            </a:ln>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700" b="1">
                  <a:solidFill>
                    <a:srgbClr val="000000"/>
                  </a:solidFill>
                </a:rPr>
                <a:t>to Private or</a:t>
              </a:r>
              <a:endParaRPr lang="de-DE" altLang="de-DE" sz="2400" b="1"/>
            </a:p>
          </p:txBody>
        </p:sp>
        <p:sp>
          <p:nvSpPr>
            <p:cNvPr id="48444" name="Rectangle 492"/>
            <p:cNvSpPr>
              <a:spLocks noChangeArrowheads="1"/>
            </p:cNvSpPr>
            <p:nvPr/>
          </p:nvSpPr>
          <p:spPr bwMode="auto">
            <a:xfrm>
              <a:off x="3102" y="3503"/>
              <a:ext cx="478" cy="67"/>
            </a:xfrm>
            <a:prstGeom prst="rect">
              <a:avLst/>
            </a:prstGeom>
            <a:noFill/>
            <a:ln>
              <a:noFill/>
            </a:ln>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700" b="1">
                  <a:solidFill>
                    <a:srgbClr val="000000"/>
                  </a:solidFill>
                </a:rPr>
                <a:t>Public Exchanges</a:t>
              </a:r>
              <a:endParaRPr lang="de-DE" altLang="de-DE" sz="2400" b="1"/>
            </a:p>
          </p:txBody>
        </p:sp>
        <p:sp>
          <p:nvSpPr>
            <p:cNvPr id="48445" name="Text Box 493"/>
            <p:cNvSpPr txBox="1">
              <a:spLocks noChangeArrowheads="1"/>
            </p:cNvSpPr>
            <p:nvPr/>
          </p:nvSpPr>
          <p:spPr bwMode="auto">
            <a:xfrm>
              <a:off x="197" y="447"/>
              <a:ext cx="282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2400" b="1"/>
                <a:t>Typischer Integrationsansatz </a:t>
              </a:r>
            </a:p>
          </p:txBody>
        </p:sp>
        <p:sp>
          <p:nvSpPr>
            <p:cNvPr id="48446" name="Text Box 494"/>
            <p:cNvSpPr txBox="1">
              <a:spLocks noChangeArrowheads="1"/>
            </p:cNvSpPr>
            <p:nvPr/>
          </p:nvSpPr>
          <p:spPr bwMode="auto">
            <a:xfrm>
              <a:off x="5048" y="3605"/>
              <a:ext cx="686"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000"/>
                <a:t>Quelle: SAP AG</a:t>
              </a:r>
            </a:p>
          </p:txBody>
        </p:sp>
      </p:grpSp>
      <p:grpSp>
        <p:nvGrpSpPr>
          <p:cNvPr id="147951" name="Group 495"/>
          <p:cNvGrpSpPr>
            <a:grpSpLocks/>
          </p:cNvGrpSpPr>
          <p:nvPr/>
        </p:nvGrpSpPr>
        <p:grpSpPr bwMode="auto">
          <a:xfrm>
            <a:off x="376238" y="1263650"/>
            <a:ext cx="7759700" cy="2813050"/>
            <a:chOff x="237" y="796"/>
            <a:chExt cx="4888" cy="1772"/>
          </a:xfrm>
        </p:grpSpPr>
        <p:grpSp>
          <p:nvGrpSpPr>
            <p:cNvPr id="48136" name="Group 496"/>
            <p:cNvGrpSpPr>
              <a:grpSpLocks noChangeAspect="1"/>
            </p:cNvGrpSpPr>
            <p:nvPr/>
          </p:nvGrpSpPr>
          <p:grpSpPr bwMode="auto">
            <a:xfrm>
              <a:off x="1383" y="2024"/>
              <a:ext cx="340" cy="499"/>
              <a:chOff x="1837" y="1162"/>
              <a:chExt cx="680" cy="998"/>
            </a:xfrm>
          </p:grpSpPr>
          <p:sp>
            <p:nvSpPr>
              <p:cNvPr id="48153" name="Line 497"/>
              <p:cNvSpPr>
                <a:spLocks noChangeAspect="1" noChangeShapeType="1"/>
              </p:cNvSpPr>
              <p:nvPr/>
            </p:nvSpPr>
            <p:spPr bwMode="auto">
              <a:xfrm>
                <a:off x="1973" y="1162"/>
                <a:ext cx="408" cy="998"/>
              </a:xfrm>
              <a:prstGeom prst="line">
                <a:avLst/>
              </a:prstGeom>
              <a:noFill/>
              <a:ln w="571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48154" name="Line 498"/>
              <p:cNvSpPr>
                <a:spLocks noChangeAspect="1" noChangeShapeType="1"/>
              </p:cNvSpPr>
              <p:nvPr/>
            </p:nvSpPr>
            <p:spPr bwMode="auto">
              <a:xfrm flipV="1">
                <a:off x="1837" y="1253"/>
                <a:ext cx="680" cy="771"/>
              </a:xfrm>
              <a:prstGeom prst="line">
                <a:avLst/>
              </a:prstGeom>
              <a:noFill/>
              <a:ln w="571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grpSp>
        <p:grpSp>
          <p:nvGrpSpPr>
            <p:cNvPr id="48137" name="Group 499"/>
            <p:cNvGrpSpPr>
              <a:grpSpLocks/>
            </p:cNvGrpSpPr>
            <p:nvPr/>
          </p:nvGrpSpPr>
          <p:grpSpPr bwMode="auto">
            <a:xfrm>
              <a:off x="1791" y="1298"/>
              <a:ext cx="680" cy="998"/>
              <a:chOff x="1837" y="1162"/>
              <a:chExt cx="680" cy="998"/>
            </a:xfrm>
          </p:grpSpPr>
          <p:sp>
            <p:nvSpPr>
              <p:cNvPr id="48151" name="Line 500"/>
              <p:cNvSpPr>
                <a:spLocks noChangeShapeType="1"/>
              </p:cNvSpPr>
              <p:nvPr/>
            </p:nvSpPr>
            <p:spPr bwMode="auto">
              <a:xfrm>
                <a:off x="1973" y="1162"/>
                <a:ext cx="408" cy="998"/>
              </a:xfrm>
              <a:prstGeom prst="line">
                <a:avLst/>
              </a:prstGeom>
              <a:noFill/>
              <a:ln w="571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48152" name="Line 501"/>
              <p:cNvSpPr>
                <a:spLocks noChangeShapeType="1"/>
              </p:cNvSpPr>
              <p:nvPr/>
            </p:nvSpPr>
            <p:spPr bwMode="auto">
              <a:xfrm flipV="1">
                <a:off x="1837" y="1253"/>
                <a:ext cx="680" cy="771"/>
              </a:xfrm>
              <a:prstGeom prst="line">
                <a:avLst/>
              </a:prstGeom>
              <a:noFill/>
              <a:ln w="571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grpSp>
        <p:grpSp>
          <p:nvGrpSpPr>
            <p:cNvPr id="48138" name="Group 502"/>
            <p:cNvGrpSpPr>
              <a:grpSpLocks noChangeAspect="1"/>
            </p:cNvGrpSpPr>
            <p:nvPr/>
          </p:nvGrpSpPr>
          <p:grpSpPr bwMode="auto">
            <a:xfrm>
              <a:off x="4785" y="1434"/>
              <a:ext cx="340" cy="499"/>
              <a:chOff x="1837" y="1162"/>
              <a:chExt cx="680" cy="998"/>
            </a:xfrm>
          </p:grpSpPr>
          <p:sp>
            <p:nvSpPr>
              <p:cNvPr id="48149" name="Line 503"/>
              <p:cNvSpPr>
                <a:spLocks noChangeAspect="1" noChangeShapeType="1"/>
              </p:cNvSpPr>
              <p:nvPr/>
            </p:nvSpPr>
            <p:spPr bwMode="auto">
              <a:xfrm>
                <a:off x="1973" y="1162"/>
                <a:ext cx="408" cy="998"/>
              </a:xfrm>
              <a:prstGeom prst="line">
                <a:avLst/>
              </a:prstGeom>
              <a:noFill/>
              <a:ln w="571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48150" name="Line 504"/>
              <p:cNvSpPr>
                <a:spLocks noChangeAspect="1" noChangeShapeType="1"/>
              </p:cNvSpPr>
              <p:nvPr/>
            </p:nvSpPr>
            <p:spPr bwMode="auto">
              <a:xfrm flipV="1">
                <a:off x="1837" y="1253"/>
                <a:ext cx="680" cy="771"/>
              </a:xfrm>
              <a:prstGeom prst="line">
                <a:avLst/>
              </a:prstGeom>
              <a:noFill/>
              <a:ln w="571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grpSp>
        <p:grpSp>
          <p:nvGrpSpPr>
            <p:cNvPr id="48139" name="Group 505"/>
            <p:cNvGrpSpPr>
              <a:grpSpLocks noChangeAspect="1"/>
            </p:cNvGrpSpPr>
            <p:nvPr/>
          </p:nvGrpSpPr>
          <p:grpSpPr bwMode="auto">
            <a:xfrm>
              <a:off x="4740" y="2069"/>
              <a:ext cx="340" cy="499"/>
              <a:chOff x="1837" y="1162"/>
              <a:chExt cx="680" cy="998"/>
            </a:xfrm>
          </p:grpSpPr>
          <p:sp>
            <p:nvSpPr>
              <p:cNvPr id="48147" name="Line 506"/>
              <p:cNvSpPr>
                <a:spLocks noChangeAspect="1" noChangeShapeType="1"/>
              </p:cNvSpPr>
              <p:nvPr/>
            </p:nvSpPr>
            <p:spPr bwMode="auto">
              <a:xfrm>
                <a:off x="1973" y="1162"/>
                <a:ext cx="408" cy="998"/>
              </a:xfrm>
              <a:prstGeom prst="line">
                <a:avLst/>
              </a:prstGeom>
              <a:noFill/>
              <a:ln w="571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48148" name="Line 507"/>
              <p:cNvSpPr>
                <a:spLocks noChangeAspect="1" noChangeShapeType="1"/>
              </p:cNvSpPr>
              <p:nvPr/>
            </p:nvSpPr>
            <p:spPr bwMode="auto">
              <a:xfrm flipV="1">
                <a:off x="1837" y="1253"/>
                <a:ext cx="680" cy="771"/>
              </a:xfrm>
              <a:prstGeom prst="line">
                <a:avLst/>
              </a:prstGeom>
              <a:noFill/>
              <a:ln w="571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grpSp>
        <p:grpSp>
          <p:nvGrpSpPr>
            <p:cNvPr id="48140" name="Group 508"/>
            <p:cNvGrpSpPr>
              <a:grpSpLocks noChangeAspect="1"/>
            </p:cNvGrpSpPr>
            <p:nvPr/>
          </p:nvGrpSpPr>
          <p:grpSpPr bwMode="auto">
            <a:xfrm>
              <a:off x="2880" y="1480"/>
              <a:ext cx="340" cy="499"/>
              <a:chOff x="1837" y="1162"/>
              <a:chExt cx="680" cy="998"/>
            </a:xfrm>
          </p:grpSpPr>
          <p:sp>
            <p:nvSpPr>
              <p:cNvPr id="48145" name="Line 509"/>
              <p:cNvSpPr>
                <a:spLocks noChangeAspect="1" noChangeShapeType="1"/>
              </p:cNvSpPr>
              <p:nvPr/>
            </p:nvSpPr>
            <p:spPr bwMode="auto">
              <a:xfrm>
                <a:off x="1973" y="1162"/>
                <a:ext cx="408" cy="998"/>
              </a:xfrm>
              <a:prstGeom prst="line">
                <a:avLst/>
              </a:prstGeom>
              <a:noFill/>
              <a:ln w="571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48146" name="Line 510"/>
              <p:cNvSpPr>
                <a:spLocks noChangeAspect="1" noChangeShapeType="1"/>
              </p:cNvSpPr>
              <p:nvPr/>
            </p:nvSpPr>
            <p:spPr bwMode="auto">
              <a:xfrm flipV="1">
                <a:off x="1837" y="1253"/>
                <a:ext cx="680" cy="771"/>
              </a:xfrm>
              <a:prstGeom prst="line">
                <a:avLst/>
              </a:prstGeom>
              <a:noFill/>
              <a:ln w="571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grpSp>
        <p:grpSp>
          <p:nvGrpSpPr>
            <p:cNvPr id="48141" name="Group 511"/>
            <p:cNvGrpSpPr>
              <a:grpSpLocks noChangeAspect="1"/>
            </p:cNvGrpSpPr>
            <p:nvPr/>
          </p:nvGrpSpPr>
          <p:grpSpPr bwMode="auto">
            <a:xfrm>
              <a:off x="3016" y="2069"/>
              <a:ext cx="340" cy="499"/>
              <a:chOff x="1837" y="1162"/>
              <a:chExt cx="680" cy="998"/>
            </a:xfrm>
          </p:grpSpPr>
          <p:sp>
            <p:nvSpPr>
              <p:cNvPr id="48143" name="Line 512"/>
              <p:cNvSpPr>
                <a:spLocks noChangeAspect="1" noChangeShapeType="1"/>
              </p:cNvSpPr>
              <p:nvPr/>
            </p:nvSpPr>
            <p:spPr bwMode="auto">
              <a:xfrm>
                <a:off x="1973" y="1162"/>
                <a:ext cx="408" cy="998"/>
              </a:xfrm>
              <a:prstGeom prst="line">
                <a:avLst/>
              </a:prstGeom>
              <a:noFill/>
              <a:ln w="571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48144" name="Line 513"/>
              <p:cNvSpPr>
                <a:spLocks noChangeAspect="1" noChangeShapeType="1"/>
              </p:cNvSpPr>
              <p:nvPr/>
            </p:nvSpPr>
            <p:spPr bwMode="auto">
              <a:xfrm flipV="1">
                <a:off x="1837" y="1253"/>
                <a:ext cx="680" cy="771"/>
              </a:xfrm>
              <a:prstGeom prst="line">
                <a:avLst/>
              </a:prstGeom>
              <a:noFill/>
              <a:ln w="571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grpSp>
        <p:sp>
          <p:nvSpPr>
            <p:cNvPr id="48142" name="Text Box 514"/>
            <p:cNvSpPr txBox="1">
              <a:spLocks noChangeArrowheads="1"/>
            </p:cNvSpPr>
            <p:nvPr/>
          </p:nvSpPr>
          <p:spPr bwMode="auto">
            <a:xfrm>
              <a:off x="237" y="796"/>
              <a:ext cx="37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2000">
                  <a:solidFill>
                    <a:srgbClr val="FF6600"/>
                  </a:solidFill>
                </a:rPr>
                <a:t>… und mit bereinigter, standardbasierter Architektur</a:t>
              </a:r>
            </a:p>
          </p:txBody>
        </p:sp>
      </p:grpSp>
      <p:pic>
        <p:nvPicPr>
          <p:cNvPr id="147971" name="Picture 515" descr="DSC02768"/>
          <p:cNvPicPr>
            <a:picLocks noChangeAspect="1" noChangeArrowheads="1"/>
          </p:cNvPicPr>
          <p:nvPr/>
        </p:nvPicPr>
        <p:blipFill>
          <a:blip r:embed="rId3">
            <a:extLst>
              <a:ext uri="{28A0092B-C50C-407E-A947-70E740481C1C}">
                <a14:useLocalDpi xmlns:a14="http://schemas.microsoft.com/office/drawing/2010/main" val="0"/>
              </a:ext>
            </a:extLst>
          </a:blip>
          <a:srcRect t="11690" b="337"/>
          <a:stretch>
            <a:fillRect/>
          </a:stretch>
        </p:blipFill>
        <p:spPr bwMode="auto">
          <a:xfrm>
            <a:off x="152400" y="115888"/>
            <a:ext cx="8839200" cy="583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972" name="Text Box 516"/>
          <p:cNvSpPr txBox="1">
            <a:spLocks noChangeArrowheads="1"/>
          </p:cNvSpPr>
          <p:nvPr/>
        </p:nvSpPr>
        <p:spPr bwMode="auto">
          <a:xfrm>
            <a:off x="323850" y="333375"/>
            <a:ext cx="3703638" cy="457200"/>
          </a:xfrm>
          <a:prstGeom prst="rect">
            <a:avLst/>
          </a:prstGeom>
          <a:solidFill>
            <a:srgbClr val="CDCDC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2400" b="1"/>
              <a:t>Integration als Ausweg?</a:t>
            </a:r>
          </a:p>
        </p:txBody>
      </p:sp>
      <p:sp>
        <p:nvSpPr>
          <p:cNvPr id="48135" name="Rechteck 518"/>
          <p:cNvSpPr>
            <a:spLocks noChangeArrowheads="1"/>
          </p:cNvSpPr>
          <p:nvPr/>
        </p:nvSpPr>
        <p:spPr bwMode="auto">
          <a:xfrm>
            <a:off x="3309938" y="6154738"/>
            <a:ext cx="2519362"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de-DE" altLang="de-DE" sz="1400" dirty="0"/>
              <a:t>Alternative ERP Systeme </a:t>
            </a:r>
          </a:p>
          <a:p>
            <a:pPr algn="ctr" eaLnBrk="1" hangingPunct="1">
              <a:spcBef>
                <a:spcPct val="0"/>
              </a:spcBef>
              <a:buFontTx/>
              <a:buNone/>
            </a:pPr>
            <a:r>
              <a:rPr lang="de-DE" altLang="de-DE" sz="1400" dirty="0"/>
              <a:t>WS 2019/2020</a:t>
            </a:r>
          </a:p>
          <a:p>
            <a:pPr algn="ctr" eaLnBrk="1" hangingPunct="1">
              <a:spcBef>
                <a:spcPct val="0"/>
              </a:spcBef>
              <a:buFontTx/>
              <a:buNone/>
            </a:pPr>
            <a:endParaRPr lang="de-DE" altLang="de-DE" sz="14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7972"/>
                                        </p:tgtEl>
                                        <p:attrNameLst>
                                          <p:attrName>style.visibility</p:attrName>
                                        </p:attrNameLst>
                                      </p:cBhvr>
                                      <p:to>
                                        <p:strVal val="visible"/>
                                      </p:to>
                                    </p:set>
                                    <p:animEffect transition="in" filter="blinds(horizontal)">
                                      <p:cBhvr>
                                        <p:cTn id="7" dur="500"/>
                                        <p:tgtEl>
                                          <p:spTgt spid="1479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xit" presetSubtype="4" fill="hold" nodeType="clickEffect">
                                  <p:stCondLst>
                                    <p:cond delay="0"/>
                                  </p:stCondLst>
                                  <p:childTnLst>
                                    <p:anim calcmode="lin" valueType="num">
                                      <p:cBhvr additive="base">
                                        <p:cTn id="11" dur="500"/>
                                        <p:tgtEl>
                                          <p:spTgt spid="147971"/>
                                        </p:tgtEl>
                                        <p:attrNameLst>
                                          <p:attrName>ppt_x</p:attrName>
                                        </p:attrNameLst>
                                      </p:cBhvr>
                                      <p:tavLst>
                                        <p:tav tm="0">
                                          <p:val>
                                            <p:strVal val="ppt_x"/>
                                          </p:val>
                                        </p:tav>
                                        <p:tav tm="100000">
                                          <p:val>
                                            <p:strVal val="ppt_x"/>
                                          </p:val>
                                        </p:tav>
                                      </p:tavLst>
                                    </p:anim>
                                    <p:anim calcmode="lin" valueType="num">
                                      <p:cBhvr additive="base">
                                        <p:cTn id="12" dur="500"/>
                                        <p:tgtEl>
                                          <p:spTgt spid="147971"/>
                                        </p:tgtEl>
                                        <p:attrNameLst>
                                          <p:attrName>ppt_y</p:attrName>
                                        </p:attrNameLst>
                                      </p:cBhvr>
                                      <p:tavLst>
                                        <p:tav tm="0">
                                          <p:val>
                                            <p:strVal val="ppt_y"/>
                                          </p:val>
                                        </p:tav>
                                        <p:tav tm="100000">
                                          <p:val>
                                            <p:strVal val="1+ppt_h/2"/>
                                          </p:val>
                                        </p:tav>
                                      </p:tavLst>
                                    </p:anim>
                                    <p:set>
                                      <p:cBhvr>
                                        <p:cTn id="13" dur="1" fill="hold">
                                          <p:stCondLst>
                                            <p:cond delay="499"/>
                                          </p:stCondLst>
                                        </p:cTn>
                                        <p:tgtEl>
                                          <p:spTgt spid="147971"/>
                                        </p:tgtEl>
                                        <p:attrNameLst>
                                          <p:attrName>style.visibility</p:attrName>
                                        </p:attrNameLst>
                                      </p:cBhvr>
                                      <p:to>
                                        <p:strVal val="hidden"/>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147458"/>
                                        </p:tgtEl>
                                        <p:attrNameLst>
                                          <p:attrName>style.visibility</p:attrName>
                                        </p:attrNameLst>
                                      </p:cBhvr>
                                      <p:to>
                                        <p:strVal val="visible"/>
                                      </p:to>
                                    </p:set>
                                    <p:anim calcmode="lin" valueType="num">
                                      <p:cBhvr additive="base">
                                        <p:cTn id="18" dur="500" fill="hold"/>
                                        <p:tgtEl>
                                          <p:spTgt spid="147458"/>
                                        </p:tgtEl>
                                        <p:attrNameLst>
                                          <p:attrName>ppt_x</p:attrName>
                                        </p:attrNameLst>
                                      </p:cBhvr>
                                      <p:tavLst>
                                        <p:tav tm="0">
                                          <p:val>
                                            <p:strVal val="#ppt_x"/>
                                          </p:val>
                                        </p:tav>
                                        <p:tav tm="100000">
                                          <p:val>
                                            <p:strVal val="#ppt_x"/>
                                          </p:val>
                                        </p:tav>
                                      </p:tavLst>
                                    </p:anim>
                                    <p:anim calcmode="lin" valueType="num">
                                      <p:cBhvr additive="base">
                                        <p:cTn id="19" dur="500" fill="hold"/>
                                        <p:tgtEl>
                                          <p:spTgt spid="147458"/>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nodeType="clickEffect">
                                  <p:stCondLst>
                                    <p:cond delay="0"/>
                                  </p:stCondLst>
                                  <p:childTnLst>
                                    <p:set>
                                      <p:cBhvr>
                                        <p:cTn id="23" dur="1" fill="hold">
                                          <p:stCondLst>
                                            <p:cond delay="0"/>
                                          </p:stCondLst>
                                        </p:cTn>
                                        <p:tgtEl>
                                          <p:spTgt spid="147951"/>
                                        </p:tgtEl>
                                        <p:attrNameLst>
                                          <p:attrName>style.visibility</p:attrName>
                                        </p:attrNameLst>
                                      </p:cBhvr>
                                      <p:to>
                                        <p:strVal val="visible"/>
                                      </p:to>
                                    </p:set>
                                    <p:anim calcmode="lin" valueType="num">
                                      <p:cBhvr additive="base">
                                        <p:cTn id="24" dur="500" fill="hold"/>
                                        <p:tgtEl>
                                          <p:spTgt spid="147951"/>
                                        </p:tgtEl>
                                        <p:attrNameLst>
                                          <p:attrName>ppt_x</p:attrName>
                                        </p:attrNameLst>
                                      </p:cBhvr>
                                      <p:tavLst>
                                        <p:tav tm="0">
                                          <p:val>
                                            <p:strVal val="#ppt_x"/>
                                          </p:val>
                                        </p:tav>
                                        <p:tav tm="100000">
                                          <p:val>
                                            <p:strVal val="#ppt_x"/>
                                          </p:val>
                                        </p:tav>
                                      </p:tavLst>
                                    </p:anim>
                                    <p:anim calcmode="lin" valueType="num">
                                      <p:cBhvr additive="base">
                                        <p:cTn id="25" dur="500" fill="hold"/>
                                        <p:tgtEl>
                                          <p:spTgt spid="1479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97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Foliennummernplatzhalter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10D17ECA-636C-4934-ABAA-C86D3535DEB4}" type="slidenum">
              <a:rPr lang="de-DE" altLang="de-DE" sz="1400" smtClean="0"/>
              <a:pPr eaLnBrk="1" hangingPunct="1">
                <a:spcBef>
                  <a:spcPct val="0"/>
                </a:spcBef>
                <a:buFontTx/>
                <a:buNone/>
              </a:pPr>
              <a:t>37</a:t>
            </a:fld>
            <a:endParaRPr lang="de-DE" altLang="de-DE" sz="1400" dirty="0" smtClean="0"/>
          </a:p>
        </p:txBody>
      </p:sp>
      <p:sp>
        <p:nvSpPr>
          <p:cNvPr id="149506" name="Rectangle 2"/>
          <p:cNvSpPr>
            <a:spLocks noGrp="1" noChangeArrowheads="1"/>
          </p:cNvSpPr>
          <p:nvPr>
            <p:ph type="body" idx="1"/>
          </p:nvPr>
        </p:nvSpPr>
        <p:spPr>
          <a:xfrm>
            <a:off x="457200" y="909638"/>
            <a:ext cx="8229600" cy="4895850"/>
          </a:xfrm>
        </p:spPr>
        <p:txBody>
          <a:bodyPr/>
          <a:lstStyle/>
          <a:p>
            <a:pPr eaLnBrk="1" hangingPunct="1">
              <a:lnSpc>
                <a:spcPct val="110000"/>
              </a:lnSpc>
            </a:pPr>
            <a:r>
              <a:rPr lang="de-DE" altLang="de-DE" sz="2000" b="1" smtClean="0"/>
              <a:t>Verringerung der Komplexität</a:t>
            </a:r>
          </a:p>
          <a:p>
            <a:pPr eaLnBrk="1" hangingPunct="1">
              <a:lnSpc>
                <a:spcPct val="110000"/>
              </a:lnSpc>
            </a:pPr>
            <a:r>
              <a:rPr lang="de-DE" altLang="de-DE" sz="2000" b="1" smtClean="0"/>
              <a:t>TCO-Reduzierung – </a:t>
            </a:r>
            <a:r>
              <a:rPr lang="de-DE" altLang="de-DE" sz="1400" b="1" smtClean="0"/>
              <a:t>weniger Systeme, weniger Server</a:t>
            </a:r>
          </a:p>
          <a:p>
            <a:pPr eaLnBrk="1" hangingPunct="1">
              <a:lnSpc>
                <a:spcPct val="110000"/>
              </a:lnSpc>
            </a:pPr>
            <a:r>
              <a:rPr lang="de-DE" altLang="de-DE" sz="2000" b="1" smtClean="0"/>
              <a:t>Prozessgestaltung</a:t>
            </a:r>
          </a:p>
          <a:p>
            <a:pPr eaLnBrk="1" hangingPunct="1">
              <a:lnSpc>
                <a:spcPct val="110000"/>
              </a:lnSpc>
            </a:pPr>
            <a:r>
              <a:rPr lang="de-DE" altLang="de-DE" sz="2000" b="1" smtClean="0"/>
              <a:t>Floating Organization – „Virtual Enterprise“</a:t>
            </a:r>
          </a:p>
          <a:p>
            <a:pPr eaLnBrk="1" hangingPunct="1">
              <a:lnSpc>
                <a:spcPct val="110000"/>
              </a:lnSpc>
            </a:pPr>
            <a:r>
              <a:rPr lang="de-DE" altLang="de-DE" sz="2000" b="1" smtClean="0"/>
              <a:t>Einheitliches Datenmodell</a:t>
            </a:r>
          </a:p>
          <a:p>
            <a:pPr eaLnBrk="1" hangingPunct="1">
              <a:lnSpc>
                <a:spcPct val="110000"/>
              </a:lnSpc>
            </a:pPr>
            <a:r>
              <a:rPr lang="de-DE" altLang="de-DE" sz="2000" b="1" smtClean="0"/>
              <a:t>Nachvollziehbarkeit, Revisionssicherheit</a:t>
            </a:r>
          </a:p>
          <a:p>
            <a:pPr eaLnBrk="1" hangingPunct="1">
              <a:lnSpc>
                <a:spcPct val="110000"/>
              </a:lnSpc>
            </a:pPr>
            <a:r>
              <a:rPr lang="de-DE" altLang="de-DE" sz="2000" b="1" smtClean="0"/>
              <a:t>Administration, Software Logistik</a:t>
            </a:r>
          </a:p>
          <a:p>
            <a:pPr eaLnBrk="1" hangingPunct="1">
              <a:lnSpc>
                <a:spcPct val="110000"/>
              </a:lnSpc>
            </a:pPr>
            <a:r>
              <a:rPr lang="de-DE" altLang="de-DE" sz="2000" b="1" smtClean="0"/>
              <a:t>Internet Enablement II – </a:t>
            </a:r>
            <a:r>
              <a:rPr lang="de-DE" altLang="de-DE" sz="1400" b="1" smtClean="0"/>
              <a:t>Verkauf, Implementierung, Betrieb über das Internet</a:t>
            </a:r>
          </a:p>
          <a:p>
            <a:pPr eaLnBrk="1" hangingPunct="1">
              <a:lnSpc>
                <a:spcPct val="110000"/>
              </a:lnSpc>
            </a:pPr>
            <a:r>
              <a:rPr lang="de-DE" altLang="de-DE" sz="2000" b="1" smtClean="0"/>
              <a:t>Lernprozesse </a:t>
            </a:r>
            <a:r>
              <a:rPr lang="de-DE" altLang="de-DE" sz="1400" b="1" smtClean="0"/>
              <a:t>integriert in den Alltag</a:t>
            </a:r>
          </a:p>
          <a:p>
            <a:pPr eaLnBrk="1" hangingPunct="1">
              <a:lnSpc>
                <a:spcPct val="110000"/>
              </a:lnSpc>
            </a:pPr>
            <a:r>
              <a:rPr lang="de-DE" altLang="de-DE" sz="2000" b="1" smtClean="0"/>
              <a:t>User Interface </a:t>
            </a:r>
            <a:r>
              <a:rPr lang="de-DE" altLang="de-DE" sz="1400" b="1" smtClean="0"/>
              <a:t>überall, skill-optimiert, intuitiv, hardware-gerecht</a:t>
            </a:r>
          </a:p>
          <a:p>
            <a:pPr eaLnBrk="1" hangingPunct="1">
              <a:lnSpc>
                <a:spcPct val="110000"/>
              </a:lnSpc>
            </a:pPr>
            <a:r>
              <a:rPr lang="de-DE" altLang="de-DE" sz="2000" b="1" smtClean="0"/>
              <a:t>Hardware Exploitation – </a:t>
            </a:r>
            <a:r>
              <a:rPr lang="de-DE" altLang="de-DE" sz="1400" b="1" smtClean="0"/>
              <a:t>grosse Adressräume, Grid-Computing…</a:t>
            </a:r>
          </a:p>
          <a:p>
            <a:pPr eaLnBrk="1" hangingPunct="1">
              <a:lnSpc>
                <a:spcPct val="110000"/>
              </a:lnSpc>
            </a:pPr>
            <a:r>
              <a:rPr lang="de-DE" altLang="de-DE" sz="2000" b="1" smtClean="0"/>
              <a:t>Standardbasierte Integration</a:t>
            </a:r>
          </a:p>
        </p:txBody>
      </p:sp>
      <p:pic>
        <p:nvPicPr>
          <p:cNvPr id="149507" name="Picture 3" descr="DSC00253"/>
          <p:cNvPicPr>
            <a:picLocks noChangeAspect="1" noChangeArrowheads="1"/>
          </p:cNvPicPr>
          <p:nvPr/>
        </p:nvPicPr>
        <p:blipFill>
          <a:blip r:embed="rId3">
            <a:extLst>
              <a:ext uri="{28A0092B-C50C-407E-A947-70E740481C1C}">
                <a14:useLocalDpi xmlns:a14="http://schemas.microsoft.com/office/drawing/2010/main" val="0"/>
              </a:ext>
            </a:extLst>
          </a:blip>
          <a:srcRect l="244" b="11343"/>
          <a:stretch>
            <a:fillRect/>
          </a:stretch>
        </p:blipFill>
        <p:spPr bwMode="auto">
          <a:xfrm>
            <a:off x="133350" y="188913"/>
            <a:ext cx="8848725" cy="589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08" name="Rectangle 4"/>
          <p:cNvSpPr>
            <a:spLocks noGrp="1" noChangeArrowheads="1"/>
          </p:cNvSpPr>
          <p:nvPr>
            <p:ph type="title"/>
          </p:nvPr>
        </p:nvSpPr>
        <p:spPr>
          <a:xfrm>
            <a:off x="323850" y="404813"/>
            <a:ext cx="3527425" cy="490537"/>
          </a:xfrm>
          <a:solidFill>
            <a:schemeClr val="accent1">
              <a:alpha val="83136"/>
            </a:schemeClr>
          </a:solidFill>
        </p:spPr>
        <p:txBody>
          <a:bodyPr/>
          <a:lstStyle/>
          <a:p>
            <a:pPr algn="l" eaLnBrk="1" hangingPunct="1"/>
            <a:r>
              <a:rPr lang="de-DE" altLang="de-DE" sz="2400" b="1" smtClean="0"/>
              <a:t>Anforderungen ERP II+</a:t>
            </a:r>
          </a:p>
        </p:txBody>
      </p:sp>
      <p:sp>
        <p:nvSpPr>
          <p:cNvPr id="49158" name="Rechteck 6"/>
          <p:cNvSpPr>
            <a:spLocks noChangeArrowheads="1"/>
          </p:cNvSpPr>
          <p:nvPr/>
        </p:nvSpPr>
        <p:spPr bwMode="auto">
          <a:xfrm>
            <a:off x="3309938" y="6154738"/>
            <a:ext cx="25193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de-DE" altLang="de-DE" sz="1400" dirty="0"/>
              <a:t>Alternative ERP Systeme </a:t>
            </a:r>
          </a:p>
          <a:p>
            <a:pPr algn="ctr" eaLnBrk="1" hangingPunct="1">
              <a:spcBef>
                <a:spcPct val="0"/>
              </a:spcBef>
              <a:buFontTx/>
              <a:buNone/>
            </a:pPr>
            <a:r>
              <a:rPr lang="de-DE" altLang="de-DE" sz="1400" dirty="0"/>
              <a:t>WS 2019/2020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9508"/>
                                        </p:tgtEl>
                                        <p:attrNameLst>
                                          <p:attrName>style.visibility</p:attrName>
                                        </p:attrNameLst>
                                      </p:cBhvr>
                                      <p:to>
                                        <p:strVal val="visible"/>
                                      </p:to>
                                    </p:set>
                                    <p:anim calcmode="lin" valueType="num">
                                      <p:cBhvr additive="base">
                                        <p:cTn id="7" dur="500" fill="hold"/>
                                        <p:tgtEl>
                                          <p:spTgt spid="149508"/>
                                        </p:tgtEl>
                                        <p:attrNameLst>
                                          <p:attrName>ppt_x</p:attrName>
                                        </p:attrNameLst>
                                      </p:cBhvr>
                                      <p:tavLst>
                                        <p:tav tm="0">
                                          <p:val>
                                            <p:strVal val="#ppt_x"/>
                                          </p:val>
                                        </p:tav>
                                        <p:tav tm="100000">
                                          <p:val>
                                            <p:strVal val="#ppt_x"/>
                                          </p:val>
                                        </p:tav>
                                      </p:tavLst>
                                    </p:anim>
                                    <p:anim calcmode="lin" valueType="num">
                                      <p:cBhvr additive="base">
                                        <p:cTn id="8" dur="500" fill="hold"/>
                                        <p:tgtEl>
                                          <p:spTgt spid="14950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xit" presetSubtype="10" fill="hold" nodeType="clickEffect">
                                  <p:stCondLst>
                                    <p:cond delay="0"/>
                                  </p:stCondLst>
                                  <p:childTnLst>
                                    <p:animEffect transition="out" filter="checkerboard(across)">
                                      <p:cBhvr>
                                        <p:cTn id="12" dur="500"/>
                                        <p:tgtEl>
                                          <p:spTgt spid="149507"/>
                                        </p:tgtEl>
                                      </p:cBhvr>
                                    </p:animEffect>
                                    <p:set>
                                      <p:cBhvr>
                                        <p:cTn id="13" dur="1" fill="hold">
                                          <p:stCondLst>
                                            <p:cond delay="499"/>
                                          </p:stCondLst>
                                        </p:cTn>
                                        <p:tgtEl>
                                          <p:spTgt spid="149507"/>
                                        </p:tgtEl>
                                        <p:attrNameLst>
                                          <p:attrName>style.visibility</p:attrName>
                                        </p:attrNameLst>
                                      </p:cBhvr>
                                      <p:to>
                                        <p:strVal val="hidden"/>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49506">
                                            <p:txEl>
                                              <p:pRg st="0" end="0"/>
                                            </p:txEl>
                                          </p:spTgt>
                                        </p:tgtEl>
                                        <p:attrNameLst>
                                          <p:attrName>style.visibility</p:attrName>
                                        </p:attrNameLst>
                                      </p:cBhvr>
                                      <p:to>
                                        <p:strVal val="visible"/>
                                      </p:to>
                                    </p:set>
                                    <p:anim calcmode="lin" valueType="num">
                                      <p:cBhvr additive="base">
                                        <p:cTn id="18" dur="500" fill="hold"/>
                                        <p:tgtEl>
                                          <p:spTgt spid="149506">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4950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49506">
                                            <p:txEl>
                                              <p:pRg st="1" end="1"/>
                                            </p:txEl>
                                          </p:spTgt>
                                        </p:tgtEl>
                                        <p:attrNameLst>
                                          <p:attrName>style.visibility</p:attrName>
                                        </p:attrNameLst>
                                      </p:cBhvr>
                                      <p:to>
                                        <p:strVal val="visible"/>
                                      </p:to>
                                    </p:set>
                                    <p:anim calcmode="lin" valueType="num">
                                      <p:cBhvr additive="base">
                                        <p:cTn id="24" dur="500" fill="hold"/>
                                        <p:tgtEl>
                                          <p:spTgt spid="149506">
                                            <p:txEl>
                                              <p:pRg st="1" end="1"/>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4950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49506">
                                            <p:txEl>
                                              <p:pRg st="2" end="2"/>
                                            </p:txEl>
                                          </p:spTgt>
                                        </p:tgtEl>
                                        <p:attrNameLst>
                                          <p:attrName>style.visibility</p:attrName>
                                        </p:attrNameLst>
                                      </p:cBhvr>
                                      <p:to>
                                        <p:strVal val="visible"/>
                                      </p:to>
                                    </p:set>
                                    <p:anim calcmode="lin" valueType="num">
                                      <p:cBhvr additive="base">
                                        <p:cTn id="30" dur="500" fill="hold"/>
                                        <p:tgtEl>
                                          <p:spTgt spid="149506">
                                            <p:txEl>
                                              <p:pRg st="2" end="2"/>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4950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49506">
                                            <p:txEl>
                                              <p:pRg st="3" end="3"/>
                                            </p:txEl>
                                          </p:spTgt>
                                        </p:tgtEl>
                                        <p:attrNameLst>
                                          <p:attrName>style.visibility</p:attrName>
                                        </p:attrNameLst>
                                      </p:cBhvr>
                                      <p:to>
                                        <p:strVal val="visible"/>
                                      </p:to>
                                    </p:set>
                                    <p:anim calcmode="lin" valueType="num">
                                      <p:cBhvr additive="base">
                                        <p:cTn id="36" dur="500" fill="hold"/>
                                        <p:tgtEl>
                                          <p:spTgt spid="149506">
                                            <p:txEl>
                                              <p:pRg st="3" end="3"/>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14950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49506">
                                            <p:txEl>
                                              <p:pRg st="4" end="4"/>
                                            </p:txEl>
                                          </p:spTgt>
                                        </p:tgtEl>
                                        <p:attrNameLst>
                                          <p:attrName>style.visibility</p:attrName>
                                        </p:attrNameLst>
                                      </p:cBhvr>
                                      <p:to>
                                        <p:strVal val="visible"/>
                                      </p:to>
                                    </p:set>
                                    <p:anim calcmode="lin" valueType="num">
                                      <p:cBhvr additive="base">
                                        <p:cTn id="42" dur="500" fill="hold"/>
                                        <p:tgtEl>
                                          <p:spTgt spid="149506">
                                            <p:txEl>
                                              <p:pRg st="4" end="4"/>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14950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49506">
                                            <p:txEl>
                                              <p:pRg st="5" end="5"/>
                                            </p:txEl>
                                          </p:spTgt>
                                        </p:tgtEl>
                                        <p:attrNameLst>
                                          <p:attrName>style.visibility</p:attrName>
                                        </p:attrNameLst>
                                      </p:cBhvr>
                                      <p:to>
                                        <p:strVal val="visible"/>
                                      </p:to>
                                    </p:set>
                                    <p:anim calcmode="lin" valueType="num">
                                      <p:cBhvr additive="base">
                                        <p:cTn id="48" dur="500" fill="hold"/>
                                        <p:tgtEl>
                                          <p:spTgt spid="149506">
                                            <p:txEl>
                                              <p:pRg st="5" end="5"/>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14950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149506">
                                            <p:txEl>
                                              <p:pRg st="6" end="6"/>
                                            </p:txEl>
                                          </p:spTgt>
                                        </p:tgtEl>
                                        <p:attrNameLst>
                                          <p:attrName>style.visibility</p:attrName>
                                        </p:attrNameLst>
                                      </p:cBhvr>
                                      <p:to>
                                        <p:strVal val="visible"/>
                                      </p:to>
                                    </p:set>
                                    <p:anim calcmode="lin" valueType="num">
                                      <p:cBhvr additive="base">
                                        <p:cTn id="54" dur="500" fill="hold"/>
                                        <p:tgtEl>
                                          <p:spTgt spid="149506">
                                            <p:txEl>
                                              <p:pRg st="6" end="6"/>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14950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149506">
                                            <p:txEl>
                                              <p:pRg st="7" end="7"/>
                                            </p:txEl>
                                          </p:spTgt>
                                        </p:tgtEl>
                                        <p:attrNameLst>
                                          <p:attrName>style.visibility</p:attrName>
                                        </p:attrNameLst>
                                      </p:cBhvr>
                                      <p:to>
                                        <p:strVal val="visible"/>
                                      </p:to>
                                    </p:set>
                                    <p:anim calcmode="lin" valueType="num">
                                      <p:cBhvr additive="base">
                                        <p:cTn id="60" dur="500" fill="hold"/>
                                        <p:tgtEl>
                                          <p:spTgt spid="149506">
                                            <p:txEl>
                                              <p:pRg st="7" end="7"/>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14950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149506">
                                            <p:txEl>
                                              <p:pRg st="8" end="8"/>
                                            </p:txEl>
                                          </p:spTgt>
                                        </p:tgtEl>
                                        <p:attrNameLst>
                                          <p:attrName>style.visibility</p:attrName>
                                        </p:attrNameLst>
                                      </p:cBhvr>
                                      <p:to>
                                        <p:strVal val="visible"/>
                                      </p:to>
                                    </p:set>
                                    <p:anim calcmode="lin" valueType="num">
                                      <p:cBhvr additive="base">
                                        <p:cTn id="66" dur="500" fill="hold"/>
                                        <p:tgtEl>
                                          <p:spTgt spid="149506">
                                            <p:txEl>
                                              <p:pRg st="8" end="8"/>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14950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149506">
                                            <p:txEl>
                                              <p:pRg st="9" end="9"/>
                                            </p:txEl>
                                          </p:spTgt>
                                        </p:tgtEl>
                                        <p:attrNameLst>
                                          <p:attrName>style.visibility</p:attrName>
                                        </p:attrNameLst>
                                      </p:cBhvr>
                                      <p:to>
                                        <p:strVal val="visible"/>
                                      </p:to>
                                    </p:set>
                                    <p:anim calcmode="lin" valueType="num">
                                      <p:cBhvr additive="base">
                                        <p:cTn id="72" dur="500" fill="hold"/>
                                        <p:tgtEl>
                                          <p:spTgt spid="149506">
                                            <p:txEl>
                                              <p:pRg st="9" end="9"/>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149506">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2" presetClass="entr" presetSubtype="4" fill="hold" grpId="0" nodeType="clickEffect">
                                  <p:stCondLst>
                                    <p:cond delay="0"/>
                                  </p:stCondLst>
                                  <p:childTnLst>
                                    <p:set>
                                      <p:cBhvr>
                                        <p:cTn id="77" dur="1" fill="hold">
                                          <p:stCondLst>
                                            <p:cond delay="0"/>
                                          </p:stCondLst>
                                        </p:cTn>
                                        <p:tgtEl>
                                          <p:spTgt spid="149506">
                                            <p:txEl>
                                              <p:pRg st="10" end="10"/>
                                            </p:txEl>
                                          </p:spTgt>
                                        </p:tgtEl>
                                        <p:attrNameLst>
                                          <p:attrName>style.visibility</p:attrName>
                                        </p:attrNameLst>
                                      </p:cBhvr>
                                      <p:to>
                                        <p:strVal val="visible"/>
                                      </p:to>
                                    </p:set>
                                    <p:anim calcmode="lin" valueType="num">
                                      <p:cBhvr additive="base">
                                        <p:cTn id="78" dur="500" fill="hold"/>
                                        <p:tgtEl>
                                          <p:spTgt spid="149506">
                                            <p:txEl>
                                              <p:pRg st="10" end="10"/>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149506">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149506">
                                            <p:txEl>
                                              <p:pRg st="11" end="11"/>
                                            </p:txEl>
                                          </p:spTgt>
                                        </p:tgtEl>
                                        <p:attrNameLst>
                                          <p:attrName>style.visibility</p:attrName>
                                        </p:attrNameLst>
                                      </p:cBhvr>
                                      <p:to>
                                        <p:strVal val="visible"/>
                                      </p:to>
                                    </p:set>
                                    <p:anim calcmode="lin" valueType="num">
                                      <p:cBhvr additive="base">
                                        <p:cTn id="84" dur="500" fill="hold"/>
                                        <p:tgtEl>
                                          <p:spTgt spid="149506">
                                            <p:txEl>
                                              <p:pRg st="11" end="11"/>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149506">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6" grpId="0" build="p"/>
      <p:bldP spid="14950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Foliennummernplatzhalter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3232BE71-9AC5-4B8A-8C88-519902F60A38}" type="slidenum">
              <a:rPr lang="de-DE" altLang="de-DE" sz="1400" smtClean="0"/>
              <a:pPr eaLnBrk="1" hangingPunct="1">
                <a:spcBef>
                  <a:spcPct val="0"/>
                </a:spcBef>
                <a:buFontTx/>
                <a:buNone/>
              </a:pPr>
              <a:t>38</a:t>
            </a:fld>
            <a:endParaRPr lang="de-DE" altLang="de-DE" sz="1400" dirty="0" smtClean="0"/>
          </a:p>
        </p:txBody>
      </p:sp>
      <p:pic>
        <p:nvPicPr>
          <p:cNvPr id="5017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13" y="1117600"/>
            <a:ext cx="8867775" cy="462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180" name="Textfeld 4"/>
          <p:cNvSpPr txBox="1">
            <a:spLocks noChangeArrowheads="1"/>
          </p:cNvSpPr>
          <p:nvPr/>
        </p:nvSpPr>
        <p:spPr bwMode="auto">
          <a:xfrm>
            <a:off x="306388" y="368300"/>
            <a:ext cx="38465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2400" b="1"/>
              <a:t>Enabler – oder Bremser?</a:t>
            </a:r>
          </a:p>
        </p:txBody>
      </p:sp>
      <p:sp>
        <p:nvSpPr>
          <p:cNvPr id="50181" name="Textfeld 5"/>
          <p:cNvSpPr txBox="1">
            <a:spLocks noChangeArrowheads="1"/>
          </p:cNvSpPr>
          <p:nvPr/>
        </p:nvSpPr>
        <p:spPr bwMode="auto">
          <a:xfrm>
            <a:off x="7013575" y="5754688"/>
            <a:ext cx="195421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000"/>
              <a:t>Quelle: Jan Baan, Cordial 2009</a:t>
            </a:r>
          </a:p>
        </p:txBody>
      </p:sp>
      <p:sp>
        <p:nvSpPr>
          <p:cNvPr id="50182" name="Rechteck 6"/>
          <p:cNvSpPr>
            <a:spLocks noChangeArrowheads="1"/>
          </p:cNvSpPr>
          <p:nvPr/>
        </p:nvSpPr>
        <p:spPr bwMode="auto">
          <a:xfrm>
            <a:off x="3309938" y="6154738"/>
            <a:ext cx="25193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400" dirty="0"/>
              <a:t>Alternative ERP Systeme </a:t>
            </a:r>
          </a:p>
          <a:p>
            <a:pPr algn="ctr" eaLnBrk="1" hangingPunct="1">
              <a:spcBef>
                <a:spcPct val="0"/>
              </a:spcBef>
              <a:buFontTx/>
              <a:buNone/>
            </a:pPr>
            <a:r>
              <a:rPr lang="de-DE" altLang="de-DE" sz="1400" dirty="0"/>
              <a:t>WS 2019/2020</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Foliennummernplatzhalter 5"/>
          <p:cNvSpPr>
            <a:spLocks noGrp="1"/>
          </p:cNvSpPr>
          <p:nvPr>
            <p:ph type="sldNum" sz="quarter" idx="4294967295"/>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1AF7BC6B-5608-450D-9219-CA04FC7726A2}" type="slidenum">
              <a:rPr lang="de-DE" altLang="de-DE" sz="1400" smtClean="0"/>
              <a:pPr eaLnBrk="1" hangingPunct="1">
                <a:spcBef>
                  <a:spcPct val="0"/>
                </a:spcBef>
                <a:buFontTx/>
                <a:buNone/>
              </a:pPr>
              <a:t>39</a:t>
            </a:fld>
            <a:endParaRPr lang="de-DE" altLang="de-DE" sz="1400" smtClean="0"/>
          </a:p>
        </p:txBody>
      </p:sp>
      <p:sp>
        <p:nvSpPr>
          <p:cNvPr id="151554" name="Rectangle 2"/>
          <p:cNvSpPr>
            <a:spLocks noGrp="1" noChangeArrowheads="1"/>
          </p:cNvSpPr>
          <p:nvPr>
            <p:ph type="body" idx="4294967295"/>
          </p:nvPr>
        </p:nvSpPr>
        <p:spPr>
          <a:xfrm>
            <a:off x="457200" y="1600200"/>
            <a:ext cx="8229600" cy="3197225"/>
          </a:xfrm>
        </p:spPr>
        <p:txBody>
          <a:bodyPr/>
          <a:lstStyle/>
          <a:p>
            <a:pPr eaLnBrk="1" hangingPunct="1">
              <a:lnSpc>
                <a:spcPct val="125000"/>
              </a:lnSpc>
            </a:pPr>
            <a:r>
              <a:rPr lang="de-DE" altLang="de-DE" sz="2000" b="1" smtClean="0"/>
              <a:t>Führt die Evolution heutiger Systeme zum architektonischen GAU?</a:t>
            </a:r>
          </a:p>
          <a:p>
            <a:pPr eaLnBrk="1" hangingPunct="1">
              <a:lnSpc>
                <a:spcPct val="125000"/>
              </a:lnSpc>
            </a:pPr>
            <a:r>
              <a:rPr lang="de-DE" altLang="de-DE" sz="2000" b="1" smtClean="0"/>
              <a:t>Ist die in den heutigen Champions zementierte Betriebswirtschaft des letzten Jahrhunderts auch in den nächsten 20 Jahren noch gültig?</a:t>
            </a:r>
          </a:p>
          <a:p>
            <a:pPr eaLnBrk="1" hangingPunct="1">
              <a:lnSpc>
                <a:spcPct val="125000"/>
              </a:lnSpc>
            </a:pPr>
            <a:r>
              <a:rPr lang="de-DE" altLang="de-DE" sz="2000" b="1" smtClean="0"/>
              <a:t>Ist der Wechsel zu einem radikal neuen Produkt ein Ausweg aus der Komplexitätsfalle?</a:t>
            </a:r>
          </a:p>
          <a:p>
            <a:pPr eaLnBrk="1" hangingPunct="1">
              <a:lnSpc>
                <a:spcPct val="125000"/>
              </a:lnSpc>
            </a:pPr>
            <a:r>
              <a:rPr lang="de-DE" altLang="de-DE" sz="2000" b="1" smtClean="0"/>
              <a:t>Gibt es „native NextGen“ ?</a:t>
            </a:r>
          </a:p>
          <a:p>
            <a:pPr eaLnBrk="1" hangingPunct="1">
              <a:lnSpc>
                <a:spcPct val="90000"/>
              </a:lnSpc>
            </a:pPr>
            <a:endParaRPr lang="de-DE" altLang="de-DE" sz="2000" b="1" smtClean="0"/>
          </a:p>
        </p:txBody>
      </p:sp>
      <p:pic>
        <p:nvPicPr>
          <p:cNvPr id="151555" name="Picture 3" descr="P4210133"/>
          <p:cNvPicPr>
            <a:picLocks noChangeAspect="1" noChangeArrowheads="1"/>
          </p:cNvPicPr>
          <p:nvPr/>
        </p:nvPicPr>
        <p:blipFill>
          <a:blip r:embed="rId3">
            <a:extLst>
              <a:ext uri="{28A0092B-C50C-407E-A947-70E740481C1C}">
                <a14:useLocalDpi xmlns:a14="http://schemas.microsoft.com/office/drawing/2010/main" val="0"/>
              </a:ext>
            </a:extLst>
          </a:blip>
          <a:srcRect b="11499"/>
          <a:stretch>
            <a:fillRect/>
          </a:stretch>
        </p:blipFill>
        <p:spPr bwMode="auto">
          <a:xfrm>
            <a:off x="152400" y="188913"/>
            <a:ext cx="8839200"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6" name="Rectangle 4"/>
          <p:cNvSpPr>
            <a:spLocks noGrp="1" noChangeArrowheads="1"/>
          </p:cNvSpPr>
          <p:nvPr>
            <p:ph type="title" idx="4294967295"/>
          </p:nvPr>
        </p:nvSpPr>
        <p:spPr>
          <a:xfrm>
            <a:off x="250825" y="320675"/>
            <a:ext cx="3168650" cy="417513"/>
          </a:xfrm>
        </p:spPr>
        <p:txBody>
          <a:bodyPr/>
          <a:lstStyle/>
          <a:p>
            <a:pPr algn="l" eaLnBrk="1" hangingPunct="1"/>
            <a:r>
              <a:rPr lang="de-DE" altLang="de-DE" sz="2400" b="1" smtClean="0"/>
              <a:t>Die offenen Fragen</a:t>
            </a:r>
          </a:p>
        </p:txBody>
      </p:sp>
      <p:sp>
        <p:nvSpPr>
          <p:cNvPr id="51206" name="Rechteck 6"/>
          <p:cNvSpPr>
            <a:spLocks noChangeArrowheads="1"/>
          </p:cNvSpPr>
          <p:nvPr/>
        </p:nvSpPr>
        <p:spPr bwMode="auto">
          <a:xfrm>
            <a:off x="3309938" y="6154738"/>
            <a:ext cx="25193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400" dirty="0"/>
              <a:t>Alternative ERP Systeme </a:t>
            </a:r>
          </a:p>
          <a:p>
            <a:pPr algn="ctr" eaLnBrk="1" hangingPunct="1">
              <a:spcBef>
                <a:spcPct val="0"/>
              </a:spcBef>
              <a:buFontTx/>
              <a:buNone/>
            </a:pPr>
            <a:r>
              <a:rPr lang="de-DE" altLang="de-DE" sz="1400" dirty="0"/>
              <a:t>WS 2019/2020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51555"/>
                                        </p:tgtEl>
                                        <p:attrNameLst>
                                          <p:attrName>style.visibility</p:attrName>
                                        </p:attrNameLst>
                                      </p:cBhvr>
                                      <p:to>
                                        <p:strVal val="visible"/>
                                      </p:to>
                                    </p:set>
                                    <p:anim calcmode="lin" valueType="num">
                                      <p:cBhvr additive="base">
                                        <p:cTn id="7" dur="500" fill="hold"/>
                                        <p:tgtEl>
                                          <p:spTgt spid="151555"/>
                                        </p:tgtEl>
                                        <p:attrNameLst>
                                          <p:attrName>ppt_x</p:attrName>
                                        </p:attrNameLst>
                                      </p:cBhvr>
                                      <p:tavLst>
                                        <p:tav tm="0">
                                          <p:val>
                                            <p:strVal val="0-#ppt_w/2"/>
                                          </p:val>
                                        </p:tav>
                                        <p:tav tm="100000">
                                          <p:val>
                                            <p:strVal val="#ppt_x"/>
                                          </p:val>
                                        </p:tav>
                                      </p:tavLst>
                                    </p:anim>
                                    <p:anim calcmode="lin" valueType="num">
                                      <p:cBhvr additive="base">
                                        <p:cTn id="8" dur="500" fill="hold"/>
                                        <p:tgtEl>
                                          <p:spTgt spid="151555"/>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51555"/>
                                        </p:tgtEl>
                                        <p:attrNameLst>
                                          <p:attrName>style.visibility</p:attrName>
                                        </p:attrNameLst>
                                      </p:cBhvr>
                                      <p:to>
                                        <p:strVal val="hidden"/>
                                      </p:to>
                                    </p:set>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1556"/>
                                        </p:tgtEl>
                                        <p:attrNameLst>
                                          <p:attrName>style.visibility</p:attrName>
                                        </p:attrNameLst>
                                      </p:cBhvr>
                                      <p:to>
                                        <p:strVal val="visible"/>
                                      </p:to>
                                    </p:set>
                                    <p:anim calcmode="lin" valueType="num">
                                      <p:cBhvr additive="base">
                                        <p:cTn id="13" dur="500" fill="hold"/>
                                        <p:tgtEl>
                                          <p:spTgt spid="151556"/>
                                        </p:tgtEl>
                                        <p:attrNameLst>
                                          <p:attrName>ppt_x</p:attrName>
                                        </p:attrNameLst>
                                      </p:cBhvr>
                                      <p:tavLst>
                                        <p:tav tm="0">
                                          <p:val>
                                            <p:strVal val="#ppt_x"/>
                                          </p:val>
                                        </p:tav>
                                        <p:tav tm="100000">
                                          <p:val>
                                            <p:strVal val="#ppt_x"/>
                                          </p:val>
                                        </p:tav>
                                      </p:tavLst>
                                    </p:anim>
                                    <p:anim calcmode="lin" valueType="num">
                                      <p:cBhvr additive="base">
                                        <p:cTn id="14" dur="500" fill="hold"/>
                                        <p:tgtEl>
                                          <p:spTgt spid="15155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8" presetClass="exit" presetSubtype="16" fill="hold" nodeType="clickEffect">
                                  <p:stCondLst>
                                    <p:cond delay="0"/>
                                  </p:stCondLst>
                                  <p:childTnLst>
                                    <p:animEffect transition="out" filter="diamond(in)">
                                      <p:cBhvr>
                                        <p:cTn id="18" dur="2000"/>
                                        <p:tgtEl>
                                          <p:spTgt spid="151555"/>
                                        </p:tgtEl>
                                      </p:cBhvr>
                                    </p:animEffect>
                                    <p:set>
                                      <p:cBhvr>
                                        <p:cTn id="19" dur="1" fill="hold">
                                          <p:stCondLst>
                                            <p:cond delay="1999"/>
                                          </p:stCondLst>
                                        </p:cTn>
                                        <p:tgtEl>
                                          <p:spTgt spid="151555"/>
                                        </p:tgtEl>
                                        <p:attrNameLst>
                                          <p:attrName>style.visibility</p:attrName>
                                        </p:attrNameLst>
                                      </p:cBhvr>
                                      <p:to>
                                        <p:strVal val="hidden"/>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51554">
                                            <p:txEl>
                                              <p:pRg st="0" end="0"/>
                                            </p:txEl>
                                          </p:spTgt>
                                        </p:tgtEl>
                                        <p:attrNameLst>
                                          <p:attrName>style.visibility</p:attrName>
                                        </p:attrNameLst>
                                      </p:cBhvr>
                                      <p:to>
                                        <p:strVal val="visible"/>
                                      </p:to>
                                    </p:set>
                                    <p:anim calcmode="lin" valueType="num">
                                      <p:cBhvr additive="base">
                                        <p:cTn id="24" dur="500" fill="hold"/>
                                        <p:tgtEl>
                                          <p:spTgt spid="151554">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5155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51554">
                                            <p:txEl>
                                              <p:pRg st="1" end="1"/>
                                            </p:txEl>
                                          </p:spTgt>
                                        </p:tgtEl>
                                        <p:attrNameLst>
                                          <p:attrName>style.visibility</p:attrName>
                                        </p:attrNameLst>
                                      </p:cBhvr>
                                      <p:to>
                                        <p:strVal val="visible"/>
                                      </p:to>
                                    </p:set>
                                    <p:anim calcmode="lin" valueType="num">
                                      <p:cBhvr additive="base">
                                        <p:cTn id="30" dur="500" fill="hold"/>
                                        <p:tgtEl>
                                          <p:spTgt spid="151554">
                                            <p:txEl>
                                              <p:pRg st="1" end="1"/>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5155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51554">
                                            <p:txEl>
                                              <p:pRg st="2" end="2"/>
                                            </p:txEl>
                                          </p:spTgt>
                                        </p:tgtEl>
                                        <p:attrNameLst>
                                          <p:attrName>style.visibility</p:attrName>
                                        </p:attrNameLst>
                                      </p:cBhvr>
                                      <p:to>
                                        <p:strVal val="visible"/>
                                      </p:to>
                                    </p:set>
                                    <p:anim calcmode="lin" valueType="num">
                                      <p:cBhvr additive="base">
                                        <p:cTn id="36" dur="500" fill="hold"/>
                                        <p:tgtEl>
                                          <p:spTgt spid="151554">
                                            <p:txEl>
                                              <p:pRg st="2" end="2"/>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15155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51554">
                                            <p:txEl>
                                              <p:pRg st="3" end="3"/>
                                            </p:txEl>
                                          </p:spTgt>
                                        </p:tgtEl>
                                        <p:attrNameLst>
                                          <p:attrName>style.visibility</p:attrName>
                                        </p:attrNameLst>
                                      </p:cBhvr>
                                      <p:to>
                                        <p:strVal val="visible"/>
                                      </p:to>
                                    </p:set>
                                    <p:anim calcmode="lin" valueType="num">
                                      <p:cBhvr additive="base">
                                        <p:cTn id="42" dur="500" fill="hold"/>
                                        <p:tgtEl>
                                          <p:spTgt spid="151554">
                                            <p:txEl>
                                              <p:pRg st="3" end="3"/>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15155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4" grpId="0" build="p"/>
      <p:bldP spid="15155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ußzeilenplatzhalter 4"/>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400" dirty="0" smtClean="0"/>
              <a:t>Alternative ERP Systeme </a:t>
            </a:r>
          </a:p>
          <a:p>
            <a:pPr eaLnBrk="1" hangingPunct="1">
              <a:spcBef>
                <a:spcPct val="0"/>
              </a:spcBef>
              <a:buFontTx/>
              <a:buNone/>
            </a:pPr>
            <a:r>
              <a:rPr lang="de-DE" altLang="de-DE" sz="1400" dirty="0"/>
              <a:t>WS2019/2020</a:t>
            </a:r>
          </a:p>
        </p:txBody>
      </p:sp>
      <p:sp>
        <p:nvSpPr>
          <p:cNvPr id="14339" name="Foliennummernplatzhalter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51A5A602-3B40-4D9C-B85C-0B184F6107F0}" type="slidenum">
              <a:rPr lang="de-DE" altLang="de-DE" sz="1400" smtClean="0"/>
              <a:pPr eaLnBrk="1" hangingPunct="1">
                <a:spcBef>
                  <a:spcPct val="0"/>
                </a:spcBef>
                <a:buFontTx/>
                <a:buNone/>
              </a:pPr>
              <a:t>4</a:t>
            </a:fld>
            <a:endParaRPr lang="de-DE" altLang="de-DE" sz="1400" smtClean="0"/>
          </a:p>
        </p:txBody>
      </p:sp>
      <p:sp>
        <p:nvSpPr>
          <p:cNvPr id="14340" name="Rectangle 2"/>
          <p:cNvSpPr>
            <a:spLocks noGrp="1" noChangeArrowheads="1"/>
          </p:cNvSpPr>
          <p:nvPr>
            <p:ph type="title"/>
          </p:nvPr>
        </p:nvSpPr>
        <p:spPr>
          <a:xfrm>
            <a:off x="457200" y="274638"/>
            <a:ext cx="8229600" cy="490537"/>
          </a:xfrm>
        </p:spPr>
        <p:txBody>
          <a:bodyPr/>
          <a:lstStyle/>
          <a:p>
            <a:pPr algn="l" eaLnBrk="1" hangingPunct="1"/>
            <a:r>
              <a:rPr lang="de-DE" altLang="de-DE" sz="2400" b="1" smtClean="0"/>
              <a:t>Definition „Alternative ERP-Systeme“</a:t>
            </a:r>
          </a:p>
        </p:txBody>
      </p:sp>
      <p:sp>
        <p:nvSpPr>
          <p:cNvPr id="14341" name="Rectangle 3"/>
          <p:cNvSpPr>
            <a:spLocks noGrp="1" noChangeArrowheads="1"/>
          </p:cNvSpPr>
          <p:nvPr>
            <p:ph type="body" idx="1"/>
          </p:nvPr>
        </p:nvSpPr>
        <p:spPr/>
        <p:txBody>
          <a:bodyPr/>
          <a:lstStyle/>
          <a:p>
            <a:pPr eaLnBrk="1" hangingPunct="1"/>
            <a:r>
              <a:rPr lang="de-DE" altLang="de-DE" sz="2000" smtClean="0"/>
              <a:t>Im Sinne dieser Veranstaltung sind alternative ERP-Systeme solche, die nicht SAP R/3 oder davon abstammende Produkte („Business Suite“, All in One, S/4…) sind.</a:t>
            </a:r>
          </a:p>
          <a:p>
            <a:pPr eaLnBrk="1" hangingPunct="1"/>
            <a:r>
              <a:rPr lang="de-DE" altLang="de-DE" sz="2000" smtClean="0"/>
              <a:t>Ziel dieser Veranstaltung ist es, den Teilnehmern einen (nicht ganz vollständigen) Eindruck von Markt und Produkten zu geben, um die Grundlagen zu Auswahlverfahren zu legen und auch die Angebote des Marktführers besser beurteilen zu können.</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Foliennummernplatzhalter 3"/>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1E861E46-2DEE-4DE2-AB9E-682934A192C1}" type="slidenum">
              <a:rPr lang="de-DE" altLang="de-DE" sz="1400" smtClean="0"/>
              <a:pPr eaLnBrk="1" hangingPunct="1">
                <a:spcBef>
                  <a:spcPct val="0"/>
                </a:spcBef>
                <a:buFontTx/>
                <a:buNone/>
              </a:pPr>
              <a:t>40</a:t>
            </a:fld>
            <a:endParaRPr lang="de-DE" altLang="de-DE" sz="1400" smtClean="0"/>
          </a:p>
        </p:txBody>
      </p:sp>
      <p:sp>
        <p:nvSpPr>
          <p:cNvPr id="52227" name="Text Box 2"/>
          <p:cNvSpPr txBox="1">
            <a:spLocks noChangeArrowheads="1"/>
          </p:cNvSpPr>
          <p:nvPr/>
        </p:nvSpPr>
        <p:spPr bwMode="auto">
          <a:xfrm>
            <a:off x="395288" y="333375"/>
            <a:ext cx="82772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2400" b="1"/>
              <a:t>Trend: User Empowerment (Smartphones, Web2, Web3)</a:t>
            </a:r>
          </a:p>
          <a:p>
            <a:pPr eaLnBrk="1" hangingPunct="1">
              <a:spcBef>
                <a:spcPct val="0"/>
              </a:spcBef>
              <a:buFontTx/>
              <a:buNone/>
            </a:pPr>
            <a:r>
              <a:rPr lang="de-DE" altLang="de-DE" sz="2400" b="1"/>
              <a:t>„Consumerization“</a:t>
            </a:r>
          </a:p>
        </p:txBody>
      </p:sp>
      <p:sp>
        <p:nvSpPr>
          <p:cNvPr id="161795" name="Text Box 3"/>
          <p:cNvSpPr txBox="1">
            <a:spLocks noChangeArrowheads="1"/>
          </p:cNvSpPr>
          <p:nvPr/>
        </p:nvSpPr>
        <p:spPr bwMode="auto">
          <a:xfrm>
            <a:off x="395288" y="1125538"/>
            <a:ext cx="6048375" cy="5141912"/>
          </a:xfrm>
          <a:prstGeom prst="rect">
            <a:avLst/>
          </a:prstGeom>
          <a:noFill/>
          <a:ln>
            <a:noFill/>
          </a:ln>
          <a:effectLst/>
          <a:extLst>
            <a:ext uri="{909E8E84-426E-40DD-AFC4-6F175D3DCCD1}">
              <a14:hiddenFill xmlns:a14="http://schemas.microsoft.com/office/drawing/2010/main">
                <a:solidFill>
                  <a:srgbClr val="FF66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79388" indent="-179388"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40000"/>
              </a:spcBef>
            </a:pPr>
            <a:r>
              <a:rPr lang="de-DE" altLang="de-DE" sz="1800"/>
              <a:t>Rasche Aufrüstung der Konsumenten</a:t>
            </a:r>
          </a:p>
          <a:p>
            <a:pPr eaLnBrk="1" hangingPunct="1">
              <a:spcBef>
                <a:spcPct val="40000"/>
              </a:spcBef>
            </a:pPr>
            <a:r>
              <a:rPr lang="de-DE" altLang="de-DE" sz="1800"/>
              <a:t>LTE bringt Chance für „Always On“</a:t>
            </a:r>
          </a:p>
          <a:p>
            <a:pPr eaLnBrk="1" hangingPunct="1">
              <a:spcBef>
                <a:spcPct val="40000"/>
              </a:spcBef>
            </a:pPr>
            <a:r>
              <a:rPr lang="de-DE" altLang="de-DE" sz="1800"/>
              <a:t>Mehrere Clients: Smart, Web, mobile</a:t>
            </a:r>
          </a:p>
          <a:p>
            <a:pPr eaLnBrk="1" hangingPunct="1">
              <a:spcBef>
                <a:spcPct val="40000"/>
              </a:spcBef>
            </a:pPr>
            <a:r>
              <a:rPr lang="de-DE" altLang="de-DE" sz="1800"/>
              <a:t>Integration weiterer Kommunikationsmöglichkeiten (Multi-message Plattformen)</a:t>
            </a:r>
          </a:p>
          <a:p>
            <a:pPr eaLnBrk="1" hangingPunct="1">
              <a:spcBef>
                <a:spcPct val="40000"/>
              </a:spcBef>
            </a:pPr>
            <a:r>
              <a:rPr lang="de-DE" altLang="de-DE" sz="1800"/>
              <a:t>Durchgängigkeit über alle Produkte</a:t>
            </a:r>
          </a:p>
          <a:p>
            <a:pPr eaLnBrk="1" hangingPunct="1">
              <a:spcBef>
                <a:spcPct val="40000"/>
              </a:spcBef>
            </a:pPr>
            <a:r>
              <a:rPr lang="de-DE" altLang="de-DE" sz="1800"/>
              <a:t>Keine Medienbrüche</a:t>
            </a:r>
          </a:p>
          <a:p>
            <a:pPr eaLnBrk="1" hangingPunct="1">
              <a:spcBef>
                <a:spcPct val="40000"/>
              </a:spcBef>
            </a:pPr>
            <a:r>
              <a:rPr lang="de-DE" altLang="de-DE" sz="1800"/>
              <a:t>Apps-Stores – neue Geschäftsmodelle</a:t>
            </a:r>
          </a:p>
          <a:p>
            <a:pPr eaLnBrk="1" hangingPunct="1">
              <a:spcBef>
                <a:spcPct val="40000"/>
              </a:spcBef>
            </a:pPr>
            <a:r>
              <a:rPr lang="de-DE" altLang="de-DE" sz="1800"/>
              <a:t>Rollen</a:t>
            </a:r>
          </a:p>
          <a:p>
            <a:pPr eaLnBrk="1" hangingPunct="1">
              <a:spcBef>
                <a:spcPct val="40000"/>
              </a:spcBef>
            </a:pPr>
            <a:r>
              <a:rPr lang="de-DE" altLang="de-DE" sz="1800"/>
              <a:t>Einbezug der Konsumentenwelt</a:t>
            </a:r>
          </a:p>
          <a:p>
            <a:pPr eaLnBrk="1" hangingPunct="1">
              <a:spcBef>
                <a:spcPct val="40000"/>
              </a:spcBef>
            </a:pPr>
            <a:r>
              <a:rPr lang="de-DE" altLang="de-DE" sz="1800"/>
              <a:t>Von der Kollaboration zum „Ubiquituous Computing“ – das Netz der elektronischen Helferlein</a:t>
            </a:r>
          </a:p>
          <a:p>
            <a:pPr eaLnBrk="1" hangingPunct="1">
              <a:spcBef>
                <a:spcPct val="40000"/>
              </a:spcBef>
            </a:pPr>
            <a:r>
              <a:rPr lang="de-DE" altLang="de-DE" sz="1800"/>
              <a:t>„ERP for the masses“</a:t>
            </a:r>
          </a:p>
          <a:p>
            <a:pPr eaLnBrk="1" hangingPunct="1">
              <a:spcBef>
                <a:spcPct val="40000"/>
              </a:spcBef>
              <a:buFontTx/>
              <a:buNone/>
            </a:pPr>
            <a:endParaRPr lang="de-DE" altLang="de-DE" sz="1800"/>
          </a:p>
        </p:txBody>
      </p:sp>
      <p:pic>
        <p:nvPicPr>
          <p:cNvPr id="52229" name="Picture 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40425" y="911225"/>
            <a:ext cx="3570288" cy="611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230" name="Rechteck 6"/>
          <p:cNvSpPr>
            <a:spLocks noChangeArrowheads="1"/>
          </p:cNvSpPr>
          <p:nvPr/>
        </p:nvSpPr>
        <p:spPr bwMode="auto">
          <a:xfrm>
            <a:off x="3309938" y="6154738"/>
            <a:ext cx="251936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de-DE" altLang="de-DE" sz="1400" dirty="0"/>
              <a:t>Alternative ERP Systeme </a:t>
            </a:r>
          </a:p>
          <a:p>
            <a:pPr algn="ctr" eaLnBrk="1" hangingPunct="1">
              <a:spcBef>
                <a:spcPct val="0"/>
              </a:spcBef>
              <a:buNone/>
            </a:pPr>
            <a:r>
              <a:rPr lang="de-DE" altLang="de-DE" sz="1400" dirty="0"/>
              <a:t>WS 2019/2020</a:t>
            </a:r>
          </a:p>
          <a:p>
            <a:pPr algn="ctr" eaLnBrk="1" hangingPunct="1">
              <a:spcBef>
                <a:spcPct val="0"/>
              </a:spcBef>
              <a:buFontTx/>
              <a:buNone/>
            </a:pPr>
            <a:endParaRPr lang="de-DE" altLang="de-DE" sz="14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1795">
                                            <p:txEl>
                                              <p:pRg st="0" end="0"/>
                                            </p:txEl>
                                          </p:spTgt>
                                        </p:tgtEl>
                                        <p:attrNameLst>
                                          <p:attrName>style.visibility</p:attrName>
                                        </p:attrNameLst>
                                      </p:cBhvr>
                                      <p:to>
                                        <p:strVal val="visible"/>
                                      </p:to>
                                    </p:set>
                                    <p:anim calcmode="lin" valueType="num">
                                      <p:cBhvr additive="base">
                                        <p:cTn id="7" dur="500" fill="hold"/>
                                        <p:tgtEl>
                                          <p:spTgt spid="1617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17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1795">
                                            <p:txEl>
                                              <p:pRg st="1" end="1"/>
                                            </p:txEl>
                                          </p:spTgt>
                                        </p:tgtEl>
                                        <p:attrNameLst>
                                          <p:attrName>style.visibility</p:attrName>
                                        </p:attrNameLst>
                                      </p:cBhvr>
                                      <p:to>
                                        <p:strVal val="visible"/>
                                      </p:to>
                                    </p:set>
                                    <p:anim calcmode="lin" valueType="num">
                                      <p:cBhvr additive="base">
                                        <p:cTn id="13" dur="500" fill="hold"/>
                                        <p:tgtEl>
                                          <p:spTgt spid="16179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17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1795">
                                            <p:txEl>
                                              <p:pRg st="2" end="2"/>
                                            </p:txEl>
                                          </p:spTgt>
                                        </p:tgtEl>
                                        <p:attrNameLst>
                                          <p:attrName>style.visibility</p:attrName>
                                        </p:attrNameLst>
                                      </p:cBhvr>
                                      <p:to>
                                        <p:strVal val="visible"/>
                                      </p:to>
                                    </p:set>
                                    <p:anim calcmode="lin" valueType="num">
                                      <p:cBhvr additive="base">
                                        <p:cTn id="19" dur="500" fill="hold"/>
                                        <p:tgtEl>
                                          <p:spTgt spid="16179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17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1795">
                                            <p:txEl>
                                              <p:pRg st="3" end="3"/>
                                            </p:txEl>
                                          </p:spTgt>
                                        </p:tgtEl>
                                        <p:attrNameLst>
                                          <p:attrName>style.visibility</p:attrName>
                                        </p:attrNameLst>
                                      </p:cBhvr>
                                      <p:to>
                                        <p:strVal val="visible"/>
                                      </p:to>
                                    </p:set>
                                    <p:anim calcmode="lin" valueType="num">
                                      <p:cBhvr additive="base">
                                        <p:cTn id="25" dur="500" fill="hold"/>
                                        <p:tgtEl>
                                          <p:spTgt spid="16179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179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61795">
                                            <p:txEl>
                                              <p:pRg st="4" end="4"/>
                                            </p:txEl>
                                          </p:spTgt>
                                        </p:tgtEl>
                                        <p:attrNameLst>
                                          <p:attrName>style.visibility</p:attrName>
                                        </p:attrNameLst>
                                      </p:cBhvr>
                                      <p:to>
                                        <p:strVal val="visible"/>
                                      </p:to>
                                    </p:set>
                                    <p:anim calcmode="lin" valueType="num">
                                      <p:cBhvr additive="base">
                                        <p:cTn id="31" dur="500" fill="hold"/>
                                        <p:tgtEl>
                                          <p:spTgt spid="16179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6179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1795">
                                            <p:txEl>
                                              <p:pRg st="5" end="5"/>
                                            </p:txEl>
                                          </p:spTgt>
                                        </p:tgtEl>
                                        <p:attrNameLst>
                                          <p:attrName>style.visibility</p:attrName>
                                        </p:attrNameLst>
                                      </p:cBhvr>
                                      <p:to>
                                        <p:strVal val="visible"/>
                                      </p:to>
                                    </p:set>
                                    <p:anim calcmode="lin" valueType="num">
                                      <p:cBhvr additive="base">
                                        <p:cTn id="37" dur="500" fill="hold"/>
                                        <p:tgtEl>
                                          <p:spTgt spid="16179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6179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61795">
                                            <p:txEl>
                                              <p:pRg st="6" end="6"/>
                                            </p:txEl>
                                          </p:spTgt>
                                        </p:tgtEl>
                                        <p:attrNameLst>
                                          <p:attrName>style.visibility</p:attrName>
                                        </p:attrNameLst>
                                      </p:cBhvr>
                                      <p:to>
                                        <p:strVal val="visible"/>
                                      </p:to>
                                    </p:set>
                                    <p:anim calcmode="lin" valueType="num">
                                      <p:cBhvr additive="base">
                                        <p:cTn id="43" dur="500" fill="hold"/>
                                        <p:tgtEl>
                                          <p:spTgt spid="16179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6179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61795">
                                            <p:txEl>
                                              <p:pRg st="7" end="7"/>
                                            </p:txEl>
                                          </p:spTgt>
                                        </p:tgtEl>
                                        <p:attrNameLst>
                                          <p:attrName>style.visibility</p:attrName>
                                        </p:attrNameLst>
                                      </p:cBhvr>
                                      <p:to>
                                        <p:strVal val="visible"/>
                                      </p:to>
                                    </p:set>
                                    <p:anim calcmode="lin" valueType="num">
                                      <p:cBhvr additive="base">
                                        <p:cTn id="49" dur="500" fill="hold"/>
                                        <p:tgtEl>
                                          <p:spTgt spid="161795">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6179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61795">
                                            <p:txEl>
                                              <p:pRg st="8" end="8"/>
                                            </p:txEl>
                                          </p:spTgt>
                                        </p:tgtEl>
                                        <p:attrNameLst>
                                          <p:attrName>style.visibility</p:attrName>
                                        </p:attrNameLst>
                                      </p:cBhvr>
                                      <p:to>
                                        <p:strVal val="visible"/>
                                      </p:to>
                                    </p:set>
                                    <p:anim calcmode="lin" valueType="num">
                                      <p:cBhvr additive="base">
                                        <p:cTn id="55" dur="500" fill="hold"/>
                                        <p:tgtEl>
                                          <p:spTgt spid="161795">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6179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61795">
                                            <p:txEl>
                                              <p:pRg st="9" end="9"/>
                                            </p:txEl>
                                          </p:spTgt>
                                        </p:tgtEl>
                                        <p:attrNameLst>
                                          <p:attrName>style.visibility</p:attrName>
                                        </p:attrNameLst>
                                      </p:cBhvr>
                                      <p:to>
                                        <p:strVal val="visible"/>
                                      </p:to>
                                    </p:set>
                                    <p:anim calcmode="lin" valueType="num">
                                      <p:cBhvr additive="base">
                                        <p:cTn id="61" dur="500" fill="hold"/>
                                        <p:tgtEl>
                                          <p:spTgt spid="161795">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6179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61795">
                                            <p:txEl>
                                              <p:pRg st="10" end="10"/>
                                            </p:txEl>
                                          </p:spTgt>
                                        </p:tgtEl>
                                        <p:attrNameLst>
                                          <p:attrName>style.visibility</p:attrName>
                                        </p:attrNameLst>
                                      </p:cBhvr>
                                      <p:to>
                                        <p:strVal val="visible"/>
                                      </p:to>
                                    </p:set>
                                    <p:anim calcmode="lin" valueType="num">
                                      <p:cBhvr additive="base">
                                        <p:cTn id="67" dur="500" fill="hold"/>
                                        <p:tgtEl>
                                          <p:spTgt spid="161795">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161795">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795"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Foliennummernplatzhalter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96661E64-BD12-4F41-9016-75CC8B470808}" type="slidenum">
              <a:rPr lang="de-DE" altLang="de-DE" sz="1400" smtClean="0"/>
              <a:pPr eaLnBrk="1" hangingPunct="1">
                <a:spcBef>
                  <a:spcPct val="0"/>
                </a:spcBef>
                <a:buFontTx/>
                <a:buNone/>
              </a:pPr>
              <a:t>41</a:t>
            </a:fld>
            <a:endParaRPr lang="de-DE" altLang="de-DE" sz="1400" smtClean="0"/>
          </a:p>
        </p:txBody>
      </p:sp>
      <p:sp>
        <p:nvSpPr>
          <p:cNvPr id="163842" name="Rectangle 2"/>
          <p:cNvSpPr>
            <a:spLocks noGrp="1" noChangeArrowheads="1"/>
          </p:cNvSpPr>
          <p:nvPr>
            <p:ph type="body" idx="1"/>
          </p:nvPr>
        </p:nvSpPr>
        <p:spPr>
          <a:xfrm>
            <a:off x="457200" y="333375"/>
            <a:ext cx="8229600" cy="4929188"/>
          </a:xfrm>
        </p:spPr>
        <p:txBody>
          <a:bodyPr/>
          <a:lstStyle/>
          <a:p>
            <a:pPr marL="269875" indent="-269875" eaLnBrk="1" hangingPunct="1">
              <a:spcBef>
                <a:spcPct val="30000"/>
              </a:spcBef>
              <a:buFontTx/>
              <a:buNone/>
            </a:pPr>
            <a:r>
              <a:rPr lang="de-DE" altLang="de-DE" sz="2400" b="1" smtClean="0"/>
              <a:t>Trend: Anwendungsergänzungen aus beliebigen Quellen</a:t>
            </a:r>
          </a:p>
          <a:p>
            <a:pPr marL="269875" indent="-269875" eaLnBrk="1" hangingPunct="1">
              <a:spcBef>
                <a:spcPct val="30000"/>
              </a:spcBef>
              <a:buFontTx/>
              <a:buNone/>
            </a:pPr>
            <a:endParaRPr lang="de-DE" altLang="de-DE" sz="2400" b="1" smtClean="0"/>
          </a:p>
          <a:p>
            <a:pPr marL="269875" indent="-269875" eaLnBrk="1" hangingPunct="1">
              <a:spcBef>
                <a:spcPct val="30000"/>
              </a:spcBef>
            </a:pPr>
            <a:r>
              <a:rPr lang="de-DE" altLang="de-DE" sz="2000" smtClean="0"/>
              <a:t>Stärkere Hinwendung zu best-of-breed</a:t>
            </a:r>
          </a:p>
          <a:p>
            <a:pPr marL="269875" indent="-269875" eaLnBrk="1" hangingPunct="1">
              <a:spcBef>
                <a:spcPct val="30000"/>
              </a:spcBef>
            </a:pPr>
            <a:r>
              <a:rPr lang="de-DE" altLang="de-DE" sz="2000" smtClean="0"/>
              <a:t>Bedeutung von anwendungsunabhängiger Middleware nimmt zu</a:t>
            </a:r>
          </a:p>
          <a:p>
            <a:pPr marL="269875" indent="-269875" eaLnBrk="1" hangingPunct="1">
              <a:spcBef>
                <a:spcPct val="30000"/>
              </a:spcBef>
            </a:pPr>
            <a:r>
              <a:rPr lang="de-DE" altLang="de-DE" sz="2000" smtClean="0"/>
              <a:t>Das „make/buy-Pendel“ schwingt wieder mehr zu „make“</a:t>
            </a:r>
          </a:p>
          <a:p>
            <a:pPr marL="269875" indent="-269875" eaLnBrk="1" hangingPunct="1">
              <a:spcBef>
                <a:spcPct val="30000"/>
              </a:spcBef>
            </a:pPr>
            <a:r>
              <a:rPr lang="de-DE" altLang="de-DE" sz="2000" smtClean="0"/>
              <a:t>Logische Konsequenz: SAP (das „Tier1-System“) kann nicht mehr das daten- und prozessführende System sein</a:t>
            </a:r>
          </a:p>
          <a:p>
            <a:pPr marL="269875" indent="-269875" eaLnBrk="1" hangingPunct="1">
              <a:spcBef>
                <a:spcPct val="30000"/>
              </a:spcBef>
            </a:pPr>
            <a:r>
              <a:rPr lang="de-DE" altLang="de-DE" sz="2000" smtClean="0"/>
              <a:t>Damit muss man Prozess- und Datenmanagement für </a:t>
            </a:r>
            <a:r>
              <a:rPr lang="de-DE" altLang="de-DE" sz="2000" b="1" smtClean="0"/>
              <a:t>alle</a:t>
            </a:r>
            <a:r>
              <a:rPr lang="de-DE" altLang="de-DE" sz="2000" smtClean="0"/>
              <a:t> Anwendungen regeln, darf sie nicht an einer Architektur eines Herstellers ausrichten – schon der Versionsunabhängigkeit wegen.</a:t>
            </a:r>
          </a:p>
          <a:p>
            <a:pPr marL="269875" indent="-269875" eaLnBrk="1" hangingPunct="1">
              <a:spcBef>
                <a:spcPct val="30000"/>
              </a:spcBef>
              <a:buFontTx/>
              <a:buNone/>
            </a:pPr>
            <a:endParaRPr lang="de-DE" altLang="de-DE" sz="2000" smtClean="0"/>
          </a:p>
        </p:txBody>
      </p:sp>
      <p:pic>
        <p:nvPicPr>
          <p:cNvPr id="5325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527359">
            <a:off x="7739063" y="4437063"/>
            <a:ext cx="447675"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253" name="Text Box 4"/>
          <p:cNvSpPr txBox="1">
            <a:spLocks noChangeArrowheads="1"/>
          </p:cNvSpPr>
          <p:nvPr/>
        </p:nvSpPr>
        <p:spPr bwMode="auto">
          <a:xfrm>
            <a:off x="6659563" y="5516563"/>
            <a:ext cx="742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de-DE" altLang="de-DE" sz="1800"/>
              <a:t>make</a:t>
            </a:r>
          </a:p>
        </p:txBody>
      </p:sp>
      <p:sp>
        <p:nvSpPr>
          <p:cNvPr id="53254" name="Text Box 5"/>
          <p:cNvSpPr txBox="1">
            <a:spLocks noChangeArrowheads="1"/>
          </p:cNvSpPr>
          <p:nvPr/>
        </p:nvSpPr>
        <p:spPr bwMode="auto">
          <a:xfrm>
            <a:off x="8339138" y="5516563"/>
            <a:ext cx="552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de-DE" altLang="de-DE" sz="1800"/>
              <a:t>buy</a:t>
            </a:r>
          </a:p>
        </p:txBody>
      </p:sp>
      <p:sp>
        <p:nvSpPr>
          <p:cNvPr id="53255" name="Rechteck 7"/>
          <p:cNvSpPr>
            <a:spLocks noChangeArrowheads="1"/>
          </p:cNvSpPr>
          <p:nvPr/>
        </p:nvSpPr>
        <p:spPr bwMode="auto">
          <a:xfrm>
            <a:off x="3309938" y="6154738"/>
            <a:ext cx="25193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de-DE" altLang="de-DE" sz="1400"/>
              <a:t>Alternative ERP Systeme </a:t>
            </a:r>
          </a:p>
          <a:p>
            <a:pPr algn="ctr" eaLnBrk="1" hangingPunct="1">
              <a:spcBef>
                <a:spcPct val="0"/>
              </a:spcBef>
              <a:buFontTx/>
              <a:buNone/>
            </a:pPr>
            <a:r>
              <a:rPr lang="de-DE" altLang="de-DE" sz="1400"/>
              <a:t>WS 2018/2019</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3842">
                                            <p:bg/>
                                          </p:spTgt>
                                        </p:tgtEl>
                                        <p:attrNameLst>
                                          <p:attrName>style.visibility</p:attrName>
                                        </p:attrNameLst>
                                      </p:cBhvr>
                                      <p:to>
                                        <p:strVal val="visible"/>
                                      </p:to>
                                    </p:set>
                                    <p:anim calcmode="lin" valueType="num">
                                      <p:cBhvr additive="base">
                                        <p:cTn id="7" dur="500" fill="hold"/>
                                        <p:tgtEl>
                                          <p:spTgt spid="163842">
                                            <p:bg/>
                                          </p:spTgt>
                                        </p:tgtEl>
                                        <p:attrNameLst>
                                          <p:attrName>ppt_x</p:attrName>
                                        </p:attrNameLst>
                                      </p:cBhvr>
                                      <p:tavLst>
                                        <p:tav tm="0">
                                          <p:val>
                                            <p:strVal val="#ppt_x"/>
                                          </p:val>
                                        </p:tav>
                                        <p:tav tm="100000">
                                          <p:val>
                                            <p:strVal val="#ppt_x"/>
                                          </p:val>
                                        </p:tav>
                                      </p:tavLst>
                                    </p:anim>
                                    <p:anim calcmode="lin" valueType="num">
                                      <p:cBhvr additive="base">
                                        <p:cTn id="8" dur="500" fill="hold"/>
                                        <p:tgtEl>
                                          <p:spTgt spid="163842">
                                            <p:bg/>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3842">
                                            <p:txEl>
                                              <p:pRg st="0" end="0"/>
                                            </p:txEl>
                                          </p:spTgt>
                                        </p:tgtEl>
                                        <p:attrNameLst>
                                          <p:attrName>style.visibility</p:attrName>
                                        </p:attrNameLst>
                                      </p:cBhvr>
                                      <p:to>
                                        <p:strVal val="visible"/>
                                      </p:to>
                                    </p:set>
                                    <p:anim calcmode="lin" valueType="num">
                                      <p:cBhvr additive="base">
                                        <p:cTn id="13" dur="500" fill="hold"/>
                                        <p:tgtEl>
                                          <p:spTgt spid="16384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384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3842">
                                            <p:txEl>
                                              <p:pRg st="2" end="2"/>
                                            </p:txEl>
                                          </p:spTgt>
                                        </p:tgtEl>
                                        <p:attrNameLst>
                                          <p:attrName>style.visibility</p:attrName>
                                        </p:attrNameLst>
                                      </p:cBhvr>
                                      <p:to>
                                        <p:strVal val="visible"/>
                                      </p:to>
                                    </p:set>
                                    <p:anim calcmode="lin" valueType="num">
                                      <p:cBhvr additive="base">
                                        <p:cTn id="19" dur="500" fill="hold"/>
                                        <p:tgtEl>
                                          <p:spTgt spid="16384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384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3842">
                                            <p:txEl>
                                              <p:pRg st="3" end="3"/>
                                            </p:txEl>
                                          </p:spTgt>
                                        </p:tgtEl>
                                        <p:attrNameLst>
                                          <p:attrName>style.visibility</p:attrName>
                                        </p:attrNameLst>
                                      </p:cBhvr>
                                      <p:to>
                                        <p:strVal val="visible"/>
                                      </p:to>
                                    </p:set>
                                    <p:anim calcmode="lin" valueType="num">
                                      <p:cBhvr additive="base">
                                        <p:cTn id="25" dur="500" fill="hold"/>
                                        <p:tgtEl>
                                          <p:spTgt spid="16384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384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63842">
                                            <p:txEl>
                                              <p:pRg st="4" end="4"/>
                                            </p:txEl>
                                          </p:spTgt>
                                        </p:tgtEl>
                                        <p:attrNameLst>
                                          <p:attrName>style.visibility</p:attrName>
                                        </p:attrNameLst>
                                      </p:cBhvr>
                                      <p:to>
                                        <p:strVal val="visible"/>
                                      </p:to>
                                    </p:set>
                                    <p:anim calcmode="lin" valueType="num">
                                      <p:cBhvr additive="base">
                                        <p:cTn id="31" dur="500" fill="hold"/>
                                        <p:tgtEl>
                                          <p:spTgt spid="16384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6384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3842">
                                            <p:txEl>
                                              <p:pRg st="5" end="5"/>
                                            </p:txEl>
                                          </p:spTgt>
                                        </p:tgtEl>
                                        <p:attrNameLst>
                                          <p:attrName>style.visibility</p:attrName>
                                        </p:attrNameLst>
                                      </p:cBhvr>
                                      <p:to>
                                        <p:strVal val="visible"/>
                                      </p:to>
                                    </p:set>
                                    <p:anim calcmode="lin" valueType="num">
                                      <p:cBhvr additive="base">
                                        <p:cTn id="37" dur="500" fill="hold"/>
                                        <p:tgtEl>
                                          <p:spTgt spid="163842">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6384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63842">
                                            <p:txEl>
                                              <p:pRg st="6" end="6"/>
                                            </p:txEl>
                                          </p:spTgt>
                                        </p:tgtEl>
                                        <p:attrNameLst>
                                          <p:attrName>style.visibility</p:attrName>
                                        </p:attrNameLst>
                                      </p:cBhvr>
                                      <p:to>
                                        <p:strVal val="visible"/>
                                      </p:to>
                                    </p:set>
                                    <p:anim calcmode="lin" valueType="num">
                                      <p:cBhvr additive="base">
                                        <p:cTn id="43" dur="500" fill="hold"/>
                                        <p:tgtEl>
                                          <p:spTgt spid="163842">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6384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2" grpId="0" build="p"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Foliennummernplatzhalter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3FCD27B9-73A3-4C70-A5D9-E38B1A209125}" type="slidenum">
              <a:rPr lang="de-DE" altLang="de-DE" sz="1400" smtClean="0"/>
              <a:pPr eaLnBrk="1" hangingPunct="1">
                <a:spcBef>
                  <a:spcPct val="0"/>
                </a:spcBef>
                <a:buFontTx/>
                <a:buNone/>
              </a:pPr>
              <a:t>42</a:t>
            </a:fld>
            <a:endParaRPr lang="de-DE" altLang="de-DE" sz="1400" smtClean="0"/>
          </a:p>
        </p:txBody>
      </p:sp>
      <p:pic>
        <p:nvPicPr>
          <p:cNvPr id="54275" name="Picture 2"/>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b="3749"/>
          <a:stretch>
            <a:fillRect/>
          </a:stretch>
        </p:blipFill>
        <p:spPr>
          <a:xfrm>
            <a:off x="323850" y="333375"/>
            <a:ext cx="8637588" cy="5543550"/>
          </a:xfrm>
        </p:spPr>
      </p:pic>
      <p:sp>
        <p:nvSpPr>
          <p:cNvPr id="165891" name="Rectangle 3"/>
          <p:cNvSpPr>
            <a:spLocks noGrp="1" noChangeArrowheads="1"/>
          </p:cNvSpPr>
          <p:nvPr>
            <p:ph type="title"/>
          </p:nvPr>
        </p:nvSpPr>
        <p:spPr>
          <a:xfrm>
            <a:off x="468313" y="566738"/>
            <a:ext cx="4103687" cy="490537"/>
          </a:xfrm>
          <a:solidFill>
            <a:schemeClr val="accent1">
              <a:alpha val="65097"/>
            </a:schemeClr>
          </a:solidFill>
        </p:spPr>
        <p:txBody>
          <a:bodyPr/>
          <a:lstStyle/>
          <a:p>
            <a:pPr algn="l" eaLnBrk="1" hangingPunct="1"/>
            <a:r>
              <a:rPr lang="de-DE" altLang="de-DE" sz="2400" b="1" smtClean="0"/>
              <a:t>Trend: SaaS/PaaS - Cloud </a:t>
            </a:r>
          </a:p>
        </p:txBody>
      </p:sp>
      <p:sp>
        <p:nvSpPr>
          <p:cNvPr id="165892" name="Text Box 4"/>
          <p:cNvSpPr txBox="1">
            <a:spLocks noChangeArrowheads="1"/>
          </p:cNvSpPr>
          <p:nvPr/>
        </p:nvSpPr>
        <p:spPr bwMode="auto">
          <a:xfrm>
            <a:off x="490538" y="1268413"/>
            <a:ext cx="7610475" cy="4508500"/>
          </a:xfrm>
          <a:prstGeom prst="rect">
            <a:avLst/>
          </a:prstGeom>
          <a:solidFill>
            <a:srgbClr val="FFFFFF">
              <a:alpha val="70195"/>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9875" indent="-269875" eaLnBrk="0" hangingPunct="0">
              <a:spcBef>
                <a:spcPct val="20000"/>
              </a:spcBef>
              <a:buChar char="•"/>
              <a:defRPr sz="3200">
                <a:solidFill>
                  <a:schemeClr val="tx1"/>
                </a:solidFill>
                <a:latin typeface="Arial" charset="0"/>
                <a:cs typeface="Arial" charset="0"/>
              </a:defRPr>
            </a:lvl1pPr>
            <a:lvl2pPr marL="449263" indent="269875"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spcAft>
                <a:spcPct val="25000"/>
              </a:spcAft>
            </a:pPr>
            <a:r>
              <a:rPr lang="de-DE" altLang="de-DE" sz="2000"/>
              <a:t>Attraktiv</a:t>
            </a:r>
          </a:p>
          <a:p>
            <a:pPr lvl="1" eaLnBrk="1" hangingPunct="1">
              <a:spcBef>
                <a:spcPct val="10000"/>
              </a:spcBef>
              <a:spcAft>
                <a:spcPct val="20000"/>
              </a:spcAft>
              <a:buFontTx/>
              <a:buChar char="•"/>
            </a:pPr>
            <a:r>
              <a:rPr lang="de-DE" altLang="de-DE" sz="2000"/>
              <a:t>Geringe Investition (Opex statt Capex)</a:t>
            </a:r>
          </a:p>
          <a:p>
            <a:pPr lvl="1" eaLnBrk="1" hangingPunct="1">
              <a:spcBef>
                <a:spcPct val="10000"/>
              </a:spcBef>
              <a:spcAft>
                <a:spcPct val="20000"/>
              </a:spcAft>
              <a:buFontTx/>
              <a:buChar char="•"/>
            </a:pPr>
            <a:r>
              <a:rPr lang="de-DE" altLang="de-DE" sz="2000"/>
              <a:t>Skalierbarkeit (auch nach unten!)</a:t>
            </a:r>
          </a:p>
          <a:p>
            <a:pPr eaLnBrk="1" hangingPunct="1">
              <a:spcBef>
                <a:spcPct val="0"/>
              </a:spcBef>
              <a:spcAft>
                <a:spcPct val="25000"/>
              </a:spcAft>
            </a:pPr>
            <a:r>
              <a:rPr lang="de-DE" altLang="de-DE" sz="2000"/>
              <a:t>Das Angebot wächst ständig</a:t>
            </a:r>
          </a:p>
          <a:p>
            <a:pPr eaLnBrk="1" hangingPunct="1">
              <a:spcBef>
                <a:spcPct val="0"/>
              </a:spcBef>
              <a:spcAft>
                <a:spcPct val="25000"/>
              </a:spcAft>
            </a:pPr>
            <a:r>
              <a:rPr lang="de-DE" altLang="de-DE" sz="2000"/>
              <a:t>Kein 1:1 Ersatz für konventionelle SW</a:t>
            </a:r>
          </a:p>
          <a:p>
            <a:pPr eaLnBrk="1" hangingPunct="1">
              <a:spcBef>
                <a:spcPct val="0"/>
              </a:spcBef>
              <a:spcAft>
                <a:spcPct val="25000"/>
              </a:spcAft>
            </a:pPr>
            <a:r>
              <a:rPr lang="de-DE" altLang="de-DE" sz="2000"/>
              <a:t>Neue Anbieter (NetSuite, Plex, Scopevisio)</a:t>
            </a:r>
          </a:p>
          <a:p>
            <a:pPr eaLnBrk="1" hangingPunct="1">
              <a:spcBef>
                <a:spcPct val="0"/>
              </a:spcBef>
              <a:spcAft>
                <a:spcPct val="25000"/>
              </a:spcAft>
            </a:pPr>
            <a:r>
              <a:rPr lang="de-DE" altLang="de-DE" sz="2000"/>
              <a:t>Neue Geschäftsmodelle – z.B. Knowledge as a Service, Migration Support</a:t>
            </a:r>
          </a:p>
          <a:p>
            <a:pPr eaLnBrk="1" hangingPunct="1">
              <a:spcBef>
                <a:spcPct val="0"/>
              </a:spcBef>
              <a:spcAft>
                <a:spcPct val="25000"/>
              </a:spcAft>
            </a:pPr>
            <a:r>
              <a:rPr lang="de-DE" altLang="de-DE" sz="2000"/>
              <a:t>Neue Plattformen (Google, Facebook...)</a:t>
            </a:r>
          </a:p>
          <a:p>
            <a:pPr eaLnBrk="1" hangingPunct="1">
              <a:spcBef>
                <a:spcPct val="0"/>
              </a:spcBef>
              <a:spcAft>
                <a:spcPct val="25000"/>
              </a:spcAft>
            </a:pPr>
            <a:r>
              <a:rPr lang="de-DE" altLang="de-DE" sz="2000"/>
              <a:t>Hybridmodelle unvermeidlich – wie administrieren ?</a:t>
            </a:r>
          </a:p>
          <a:p>
            <a:pPr eaLnBrk="1" hangingPunct="1">
              <a:spcBef>
                <a:spcPct val="0"/>
              </a:spcBef>
              <a:spcAft>
                <a:spcPct val="25000"/>
              </a:spcAft>
            </a:pPr>
            <a:r>
              <a:rPr lang="de-DE" altLang="de-DE" sz="2000"/>
              <a:t>Noch ungelöste Probleme: Standards, Datenspeicherung, Haftung u.a.m.</a:t>
            </a:r>
          </a:p>
        </p:txBody>
      </p:sp>
      <p:sp>
        <p:nvSpPr>
          <p:cNvPr id="54278" name="Rechteck 6"/>
          <p:cNvSpPr>
            <a:spLocks noChangeArrowheads="1"/>
          </p:cNvSpPr>
          <p:nvPr/>
        </p:nvSpPr>
        <p:spPr bwMode="auto">
          <a:xfrm>
            <a:off x="3309938" y="6154738"/>
            <a:ext cx="25193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de-DE" altLang="de-DE" sz="1400" dirty="0"/>
              <a:t>Alternative ERP Systeme </a:t>
            </a:r>
          </a:p>
          <a:p>
            <a:pPr algn="ctr" eaLnBrk="1" hangingPunct="1">
              <a:spcBef>
                <a:spcPct val="0"/>
              </a:spcBef>
              <a:buFontTx/>
              <a:buNone/>
            </a:pPr>
            <a:r>
              <a:rPr lang="de-DE" altLang="de-DE" sz="1400" dirty="0" smtClean="0"/>
              <a:t>WS 2019/2020</a:t>
            </a:r>
            <a:endParaRPr lang="de-DE" altLang="de-DE" sz="14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5891"/>
                                        </p:tgtEl>
                                        <p:attrNameLst>
                                          <p:attrName>style.visibility</p:attrName>
                                        </p:attrNameLst>
                                      </p:cBhvr>
                                      <p:to>
                                        <p:strVal val="visible"/>
                                      </p:to>
                                    </p:set>
                                    <p:anim calcmode="lin" valueType="num">
                                      <p:cBhvr additive="base">
                                        <p:cTn id="7" dur="500" fill="hold"/>
                                        <p:tgtEl>
                                          <p:spTgt spid="165891"/>
                                        </p:tgtEl>
                                        <p:attrNameLst>
                                          <p:attrName>ppt_x</p:attrName>
                                        </p:attrNameLst>
                                      </p:cBhvr>
                                      <p:tavLst>
                                        <p:tav tm="0">
                                          <p:val>
                                            <p:strVal val="#ppt_x"/>
                                          </p:val>
                                        </p:tav>
                                        <p:tav tm="100000">
                                          <p:val>
                                            <p:strVal val="#ppt_x"/>
                                          </p:val>
                                        </p:tav>
                                      </p:tavLst>
                                    </p:anim>
                                    <p:anim calcmode="lin" valueType="num">
                                      <p:cBhvr additive="base">
                                        <p:cTn id="8" dur="500" fill="hold"/>
                                        <p:tgtEl>
                                          <p:spTgt spid="16589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5892">
                                            <p:bg/>
                                          </p:spTgt>
                                        </p:tgtEl>
                                        <p:attrNameLst>
                                          <p:attrName>style.visibility</p:attrName>
                                        </p:attrNameLst>
                                      </p:cBhvr>
                                      <p:to>
                                        <p:strVal val="visible"/>
                                      </p:to>
                                    </p:set>
                                    <p:anim calcmode="lin" valueType="num">
                                      <p:cBhvr additive="base">
                                        <p:cTn id="11" dur="500" fill="hold"/>
                                        <p:tgtEl>
                                          <p:spTgt spid="165892">
                                            <p:bg/>
                                          </p:spTgt>
                                        </p:tgtEl>
                                        <p:attrNameLst>
                                          <p:attrName>ppt_x</p:attrName>
                                        </p:attrNameLst>
                                      </p:cBhvr>
                                      <p:tavLst>
                                        <p:tav tm="0">
                                          <p:val>
                                            <p:strVal val="#ppt_x"/>
                                          </p:val>
                                        </p:tav>
                                        <p:tav tm="100000">
                                          <p:val>
                                            <p:strVal val="#ppt_x"/>
                                          </p:val>
                                        </p:tav>
                                      </p:tavLst>
                                    </p:anim>
                                    <p:anim calcmode="lin" valueType="num">
                                      <p:cBhvr additive="base">
                                        <p:cTn id="12" dur="500" fill="hold"/>
                                        <p:tgtEl>
                                          <p:spTgt spid="165892">
                                            <p:bg/>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65892">
                                            <p:txEl>
                                              <p:pRg st="0" end="0"/>
                                            </p:txEl>
                                          </p:spTgt>
                                        </p:tgtEl>
                                        <p:attrNameLst>
                                          <p:attrName>style.visibility</p:attrName>
                                        </p:attrNameLst>
                                      </p:cBhvr>
                                      <p:to>
                                        <p:strVal val="visible"/>
                                      </p:to>
                                    </p:set>
                                    <p:anim calcmode="lin" valueType="num">
                                      <p:cBhvr additive="base">
                                        <p:cTn id="17" dur="500" fill="hold"/>
                                        <p:tgtEl>
                                          <p:spTgt spid="165892">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65892">
                                            <p:txEl>
                                              <p:pRg st="0" end="0"/>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65892">
                                            <p:txEl>
                                              <p:pRg st="1" end="1"/>
                                            </p:txEl>
                                          </p:spTgt>
                                        </p:tgtEl>
                                        <p:attrNameLst>
                                          <p:attrName>style.visibility</p:attrName>
                                        </p:attrNameLst>
                                      </p:cBhvr>
                                      <p:to>
                                        <p:strVal val="visible"/>
                                      </p:to>
                                    </p:set>
                                    <p:anim calcmode="lin" valueType="num">
                                      <p:cBhvr additive="base">
                                        <p:cTn id="21" dur="500" fill="hold"/>
                                        <p:tgtEl>
                                          <p:spTgt spid="165892">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65892">
                                            <p:txEl>
                                              <p:pRg st="1" end="1"/>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65892">
                                            <p:txEl>
                                              <p:pRg st="2" end="2"/>
                                            </p:txEl>
                                          </p:spTgt>
                                        </p:tgtEl>
                                        <p:attrNameLst>
                                          <p:attrName>style.visibility</p:attrName>
                                        </p:attrNameLst>
                                      </p:cBhvr>
                                      <p:to>
                                        <p:strVal val="visible"/>
                                      </p:to>
                                    </p:set>
                                    <p:anim calcmode="lin" valueType="num">
                                      <p:cBhvr additive="base">
                                        <p:cTn id="25" dur="500" fill="hold"/>
                                        <p:tgtEl>
                                          <p:spTgt spid="165892">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589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65892">
                                            <p:txEl>
                                              <p:pRg st="3" end="3"/>
                                            </p:txEl>
                                          </p:spTgt>
                                        </p:tgtEl>
                                        <p:attrNameLst>
                                          <p:attrName>style.visibility</p:attrName>
                                        </p:attrNameLst>
                                      </p:cBhvr>
                                      <p:to>
                                        <p:strVal val="visible"/>
                                      </p:to>
                                    </p:set>
                                    <p:anim calcmode="lin" valueType="num">
                                      <p:cBhvr additive="base">
                                        <p:cTn id="31" dur="500" fill="hold"/>
                                        <p:tgtEl>
                                          <p:spTgt spid="165892">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6589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5892">
                                            <p:txEl>
                                              <p:pRg st="4" end="4"/>
                                            </p:txEl>
                                          </p:spTgt>
                                        </p:tgtEl>
                                        <p:attrNameLst>
                                          <p:attrName>style.visibility</p:attrName>
                                        </p:attrNameLst>
                                      </p:cBhvr>
                                      <p:to>
                                        <p:strVal val="visible"/>
                                      </p:to>
                                    </p:set>
                                    <p:anim calcmode="lin" valueType="num">
                                      <p:cBhvr additive="base">
                                        <p:cTn id="37" dur="500" fill="hold"/>
                                        <p:tgtEl>
                                          <p:spTgt spid="165892">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6589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65892">
                                            <p:txEl>
                                              <p:pRg st="5" end="5"/>
                                            </p:txEl>
                                          </p:spTgt>
                                        </p:tgtEl>
                                        <p:attrNameLst>
                                          <p:attrName>style.visibility</p:attrName>
                                        </p:attrNameLst>
                                      </p:cBhvr>
                                      <p:to>
                                        <p:strVal val="visible"/>
                                      </p:to>
                                    </p:set>
                                    <p:anim calcmode="lin" valueType="num">
                                      <p:cBhvr additive="base">
                                        <p:cTn id="43" dur="500" fill="hold"/>
                                        <p:tgtEl>
                                          <p:spTgt spid="165892">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6589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65892">
                                            <p:txEl>
                                              <p:pRg st="6" end="6"/>
                                            </p:txEl>
                                          </p:spTgt>
                                        </p:tgtEl>
                                        <p:attrNameLst>
                                          <p:attrName>style.visibility</p:attrName>
                                        </p:attrNameLst>
                                      </p:cBhvr>
                                      <p:to>
                                        <p:strVal val="visible"/>
                                      </p:to>
                                    </p:set>
                                    <p:anim calcmode="lin" valueType="num">
                                      <p:cBhvr additive="base">
                                        <p:cTn id="49" dur="500" fill="hold"/>
                                        <p:tgtEl>
                                          <p:spTgt spid="165892">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6589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65892">
                                            <p:txEl>
                                              <p:pRg st="7" end="7"/>
                                            </p:txEl>
                                          </p:spTgt>
                                        </p:tgtEl>
                                        <p:attrNameLst>
                                          <p:attrName>style.visibility</p:attrName>
                                        </p:attrNameLst>
                                      </p:cBhvr>
                                      <p:to>
                                        <p:strVal val="visible"/>
                                      </p:to>
                                    </p:set>
                                    <p:anim calcmode="lin" valueType="num">
                                      <p:cBhvr additive="base">
                                        <p:cTn id="55" dur="500" fill="hold"/>
                                        <p:tgtEl>
                                          <p:spTgt spid="165892">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6589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65892">
                                            <p:txEl>
                                              <p:pRg st="8" end="8"/>
                                            </p:txEl>
                                          </p:spTgt>
                                        </p:tgtEl>
                                        <p:attrNameLst>
                                          <p:attrName>style.visibility</p:attrName>
                                        </p:attrNameLst>
                                      </p:cBhvr>
                                      <p:to>
                                        <p:strVal val="visible"/>
                                      </p:to>
                                    </p:set>
                                    <p:anim calcmode="lin" valueType="num">
                                      <p:cBhvr additive="base">
                                        <p:cTn id="61" dur="500" fill="hold"/>
                                        <p:tgtEl>
                                          <p:spTgt spid="165892">
                                            <p:txEl>
                                              <p:pRg st="8" end="8"/>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6589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65892">
                                            <p:txEl>
                                              <p:pRg st="9" end="9"/>
                                            </p:txEl>
                                          </p:spTgt>
                                        </p:tgtEl>
                                        <p:attrNameLst>
                                          <p:attrName>style.visibility</p:attrName>
                                        </p:attrNameLst>
                                      </p:cBhvr>
                                      <p:to>
                                        <p:strVal val="visible"/>
                                      </p:to>
                                    </p:set>
                                    <p:anim calcmode="lin" valueType="num">
                                      <p:cBhvr additive="base">
                                        <p:cTn id="67" dur="500" fill="hold"/>
                                        <p:tgtEl>
                                          <p:spTgt spid="165892">
                                            <p:txEl>
                                              <p:pRg st="9" end="9"/>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165892">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1" grpId="0" animBg="1"/>
      <p:bldP spid="165892" grpId="0" build="p"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5"/>
          <p:cNvSpPr>
            <a:spLocks noGrp="1" noChangeArrowheads="1"/>
          </p:cNvSpPr>
          <p:nvPr>
            <p:ph type="title"/>
          </p:nvPr>
        </p:nvSpPr>
        <p:spPr>
          <a:xfrm>
            <a:off x="457200" y="274638"/>
            <a:ext cx="8229600" cy="633412"/>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nchor="t"/>
          <a:lstStyle/>
          <a:p>
            <a:pPr algn="l" eaLnBrk="1" hangingPunct="1"/>
            <a:r>
              <a:rPr lang="de-DE" altLang="de-DE" sz="2400" b="1" smtClean="0"/>
              <a:t>Open Source vs. Software Produkt vs. Cloud (1)</a:t>
            </a:r>
          </a:p>
        </p:txBody>
      </p:sp>
      <p:graphicFrame>
        <p:nvGraphicFramePr>
          <p:cNvPr id="56898" name="Group 1602"/>
          <p:cNvGraphicFramePr>
            <a:graphicFrameLocks noGrp="1"/>
          </p:cNvGraphicFramePr>
          <p:nvPr>
            <p:ph type="tbl" idx="1"/>
          </p:nvPr>
        </p:nvGraphicFramePr>
        <p:xfrm>
          <a:off x="395288" y="836613"/>
          <a:ext cx="8229600" cy="4927602"/>
        </p:xfrm>
        <a:graphic>
          <a:graphicData uri="http://schemas.openxmlformats.org/drawingml/2006/table">
            <a:tbl>
              <a:tblPr/>
              <a:tblGrid>
                <a:gridCol w="1782762"/>
                <a:gridCol w="1778000"/>
                <a:gridCol w="2078038"/>
                <a:gridCol w="2590800"/>
              </a:tblGrid>
              <a:tr h="5181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2800" b="0" i="0" u="none" strike="noStrike" cap="none" normalizeH="0" baseline="0" smtClean="0">
                        <a:ln>
                          <a:noFill/>
                        </a:ln>
                        <a:solidFill>
                          <a:schemeClr val="tx1"/>
                        </a:solidFill>
                        <a:effectLst/>
                        <a:latin typeface="Arial" charset="0"/>
                        <a:cs typeface="Arial" charset="0"/>
                      </a:endParaRPr>
                    </a:p>
                  </a:txBody>
                  <a:tcPr marT="45709" marB="45709" anchor="b" horzOverflow="overflow">
                    <a:lnL cap="flat">
                      <a:noFill/>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de-DE" sz="1300" b="1" i="0" u="none" strike="noStrike" cap="none" normalizeH="0" baseline="0" smtClean="0">
                          <a:ln>
                            <a:noFill/>
                          </a:ln>
                          <a:solidFill>
                            <a:schemeClr val="tx1"/>
                          </a:solidFill>
                          <a:effectLst/>
                          <a:latin typeface="Arial" charset="0"/>
                          <a:cs typeface="Arial" charset="0"/>
                        </a:rPr>
                        <a:t>Software Produkt</a:t>
                      </a:r>
                      <a:endParaRPr kumimoji="0" lang="de-DE" sz="1800" b="0" i="0" u="none" strike="noStrike" cap="none" normalizeH="0" baseline="0" smtClean="0">
                        <a:ln>
                          <a:noFill/>
                        </a:ln>
                        <a:solidFill>
                          <a:schemeClr val="tx1"/>
                        </a:solidFill>
                        <a:effectLst/>
                        <a:latin typeface="Arial" charset="0"/>
                        <a:cs typeface="Arial" charset="0"/>
                      </a:endParaRPr>
                    </a:p>
                  </a:txBody>
                  <a:tcPr marT="45709" marB="4570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de-DE" sz="1300" b="1" i="0" u="none" strike="noStrike" cap="none" normalizeH="0" baseline="0" smtClean="0">
                          <a:ln>
                            <a:noFill/>
                          </a:ln>
                          <a:solidFill>
                            <a:schemeClr val="tx1"/>
                          </a:solidFill>
                          <a:effectLst/>
                          <a:latin typeface="Arial" charset="0"/>
                          <a:cs typeface="Arial" charset="0"/>
                        </a:rPr>
                        <a:t>Open Source</a:t>
                      </a:r>
                      <a:endParaRPr kumimoji="0" lang="de-DE" sz="1800" b="0" i="0" u="none" strike="noStrike" cap="none" normalizeH="0" baseline="0" smtClean="0">
                        <a:ln>
                          <a:noFill/>
                        </a:ln>
                        <a:solidFill>
                          <a:schemeClr val="tx1"/>
                        </a:solidFill>
                        <a:effectLst/>
                        <a:latin typeface="Arial" charset="0"/>
                        <a:cs typeface="Arial" charset="0"/>
                      </a:endParaRPr>
                    </a:p>
                  </a:txBody>
                  <a:tcPr marT="45709" marB="4570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de-DE" sz="1300" b="1" i="0" u="none" strike="noStrike" cap="none" normalizeH="0" baseline="0" smtClean="0">
                          <a:ln>
                            <a:noFill/>
                          </a:ln>
                          <a:solidFill>
                            <a:schemeClr val="tx1"/>
                          </a:solidFill>
                          <a:effectLst/>
                          <a:latin typeface="Arial" charset="0"/>
                          <a:cs typeface="Arial" charset="0"/>
                        </a:rPr>
                        <a:t>Cloud</a:t>
                      </a:r>
                      <a:endParaRPr kumimoji="0" lang="de-DE" sz="1800" b="0" i="0" u="none" strike="noStrike" cap="none" normalizeH="0" baseline="0" smtClean="0">
                        <a:ln>
                          <a:noFill/>
                        </a:ln>
                        <a:solidFill>
                          <a:schemeClr val="tx1"/>
                        </a:solidFill>
                        <a:effectLst/>
                        <a:latin typeface="Arial" charset="0"/>
                        <a:cs typeface="Arial" charset="0"/>
                      </a:endParaRPr>
                    </a:p>
                  </a:txBody>
                  <a:tcPr marT="45709" marB="4570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53929">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de-DE" sz="1300" b="1" i="0" u="none" strike="noStrike" cap="none" normalizeH="0" baseline="0" smtClean="0">
                          <a:ln>
                            <a:noFill/>
                          </a:ln>
                          <a:solidFill>
                            <a:schemeClr val="tx1"/>
                          </a:solidFill>
                          <a:effectLst/>
                          <a:latin typeface="Arial" charset="0"/>
                          <a:cs typeface="Arial" charset="0"/>
                        </a:rPr>
                        <a:t>Benutzungsrecht</a:t>
                      </a:r>
                      <a:endParaRPr kumimoji="0" lang="de-DE" sz="1800" b="0" i="0" u="none" strike="noStrike" cap="none" normalizeH="0" baseline="0" smtClean="0">
                        <a:ln>
                          <a:noFill/>
                        </a:ln>
                        <a:solidFill>
                          <a:schemeClr val="tx1"/>
                        </a:solidFill>
                        <a:effectLst/>
                        <a:latin typeface="Arial" charset="0"/>
                        <a:cs typeface="Arial" charset="0"/>
                      </a:endParaRPr>
                    </a:p>
                  </a:txBody>
                  <a:tcPr marT="45709" marB="4570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kostenpflichtige Lizenz</a:t>
                      </a:r>
                      <a:endParaRPr kumimoji="0" lang="de-DE" sz="1800" b="0" i="0" u="none" strike="noStrike" cap="none" normalizeH="0" baseline="0" smtClean="0">
                        <a:ln>
                          <a:noFill/>
                        </a:ln>
                        <a:solidFill>
                          <a:schemeClr val="tx1"/>
                        </a:solidFill>
                        <a:effectLst/>
                        <a:latin typeface="Arial" charset="0"/>
                        <a:cs typeface="Arial" charset="0"/>
                      </a:endParaRPr>
                    </a:p>
                  </a:txBody>
                  <a:tcPr marT="45709" marB="4570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kostenfreie Lizenz</a:t>
                      </a:r>
                      <a:endParaRPr kumimoji="0" lang="de-DE" sz="1800" b="0" i="0" u="none" strike="noStrike" cap="none" normalizeH="0" baseline="0" smtClean="0">
                        <a:ln>
                          <a:noFill/>
                        </a:ln>
                        <a:solidFill>
                          <a:schemeClr val="tx1"/>
                        </a:solidFill>
                        <a:effectLst/>
                        <a:latin typeface="Arial" charset="0"/>
                        <a:cs typeface="Arial" charset="0"/>
                      </a:endParaRPr>
                    </a:p>
                  </a:txBody>
                  <a:tcPr marT="45709" marB="4570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monatliche Nutzungsgebühr</a:t>
                      </a:r>
                      <a:endParaRPr kumimoji="0" lang="de-DE" sz="1800" b="0" i="0" u="none" strike="noStrike" cap="none" normalizeH="0" baseline="0" smtClean="0">
                        <a:ln>
                          <a:noFill/>
                        </a:ln>
                        <a:solidFill>
                          <a:schemeClr val="tx1"/>
                        </a:solidFill>
                        <a:effectLst/>
                        <a:latin typeface="Arial" charset="0"/>
                        <a:cs typeface="Arial" charset="0"/>
                      </a:endParaRPr>
                    </a:p>
                  </a:txBody>
                  <a:tcPr marT="45709" marB="4570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r>
              <a:tr h="45717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de-DE" sz="1300" b="1" i="0" u="none" strike="noStrike" cap="none" normalizeH="0" baseline="0" smtClean="0">
                          <a:ln>
                            <a:noFill/>
                          </a:ln>
                          <a:solidFill>
                            <a:schemeClr val="tx1"/>
                          </a:solidFill>
                          <a:effectLst/>
                          <a:latin typeface="Arial" charset="0"/>
                          <a:cs typeface="Arial" charset="0"/>
                        </a:rPr>
                        <a:t> </a:t>
                      </a:r>
                      <a:endParaRPr kumimoji="0" lang="de-DE" sz="1800" b="0" i="0" u="none" strike="noStrike" cap="none" normalizeH="0" baseline="0" smtClean="0">
                        <a:ln>
                          <a:noFill/>
                        </a:ln>
                        <a:solidFill>
                          <a:schemeClr val="tx1"/>
                        </a:solidFill>
                        <a:effectLst/>
                        <a:latin typeface="Arial" charset="0"/>
                        <a:cs typeface="Arial" charset="0"/>
                      </a:endParaRPr>
                    </a:p>
                  </a:txBody>
                  <a:tcPr marT="45709" marB="4570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 </a:t>
                      </a:r>
                      <a:endParaRPr kumimoji="0" lang="de-DE" sz="1800" b="0" i="0" u="none" strike="noStrike" cap="none" normalizeH="0" baseline="0" smtClean="0">
                        <a:ln>
                          <a:noFill/>
                        </a:ln>
                        <a:solidFill>
                          <a:schemeClr val="tx1"/>
                        </a:solidFill>
                        <a:effectLst/>
                        <a:latin typeface="Arial" charset="0"/>
                        <a:cs typeface="Arial" charset="0"/>
                      </a:endParaRPr>
                    </a:p>
                  </a:txBody>
                  <a:tcPr marT="45709" marB="4570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("Enterprise Edition" kostenpflichtig</a:t>
                      </a:r>
                      <a:endParaRPr kumimoji="0" lang="de-DE" sz="1800" b="0" i="0" u="none" strike="noStrike" cap="none" normalizeH="0" baseline="0" smtClean="0">
                        <a:ln>
                          <a:noFill/>
                        </a:ln>
                        <a:solidFill>
                          <a:schemeClr val="tx1"/>
                        </a:solidFill>
                        <a:effectLst/>
                        <a:latin typeface="Arial" charset="0"/>
                        <a:cs typeface="Arial" charset="0"/>
                      </a:endParaRPr>
                    </a:p>
                  </a:txBody>
                  <a:tcPr marT="45709" marB="4570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 </a:t>
                      </a:r>
                      <a:endParaRPr kumimoji="0" lang="de-DE" sz="1800" b="0" i="0" u="none" strike="noStrike" cap="none" normalizeH="0" baseline="0" smtClean="0">
                        <a:ln>
                          <a:noFill/>
                        </a:ln>
                        <a:solidFill>
                          <a:schemeClr val="tx1"/>
                        </a:solidFill>
                        <a:effectLst/>
                        <a:latin typeface="Arial" charset="0"/>
                        <a:cs typeface="Arial" charset="0"/>
                      </a:endParaRPr>
                    </a:p>
                  </a:txBody>
                  <a:tcPr marT="45709" marB="4570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r>
              <a:tr h="45717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de-DE" sz="1300" b="1" i="0" u="none" strike="noStrike" cap="none" normalizeH="0" baseline="0" smtClean="0">
                          <a:ln>
                            <a:noFill/>
                          </a:ln>
                          <a:solidFill>
                            <a:schemeClr val="tx1"/>
                          </a:solidFill>
                          <a:effectLst/>
                          <a:latin typeface="Arial" charset="0"/>
                          <a:cs typeface="Arial" charset="0"/>
                        </a:rPr>
                        <a:t>Wartung</a:t>
                      </a:r>
                      <a:endParaRPr kumimoji="0" lang="de-DE" sz="1800" b="0" i="0" u="none" strike="noStrike" cap="none" normalizeH="0" baseline="0" smtClean="0">
                        <a:ln>
                          <a:noFill/>
                        </a:ln>
                        <a:solidFill>
                          <a:schemeClr val="tx1"/>
                        </a:solidFill>
                        <a:effectLst/>
                        <a:latin typeface="Arial" charset="0"/>
                        <a:cs typeface="Arial" charset="0"/>
                      </a:endParaRPr>
                    </a:p>
                  </a:txBody>
                  <a:tcPr marT="45709" marB="4570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Wartungsvertrag, meist </a:t>
                      </a:r>
                      <a:endParaRPr kumimoji="0" lang="de-DE" sz="1800" b="0" i="0" u="none" strike="noStrike" cap="none" normalizeH="0" baseline="0" smtClean="0">
                        <a:ln>
                          <a:noFill/>
                        </a:ln>
                        <a:solidFill>
                          <a:schemeClr val="tx1"/>
                        </a:solidFill>
                        <a:effectLst/>
                        <a:latin typeface="Arial" charset="0"/>
                        <a:cs typeface="Arial" charset="0"/>
                      </a:endParaRPr>
                    </a:p>
                  </a:txBody>
                  <a:tcPr marT="45709" marB="4570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Wartungsvertrag, meist optional</a:t>
                      </a:r>
                      <a:endParaRPr kumimoji="0" lang="de-DE" sz="1800" b="0" i="0" u="none" strike="noStrike" cap="none" normalizeH="0" baseline="0" smtClean="0">
                        <a:ln>
                          <a:noFill/>
                        </a:ln>
                        <a:solidFill>
                          <a:schemeClr val="tx1"/>
                        </a:solidFill>
                        <a:effectLst/>
                        <a:latin typeface="Arial" charset="0"/>
                        <a:cs typeface="Arial" charset="0"/>
                      </a:endParaRPr>
                    </a:p>
                  </a:txBody>
                  <a:tcPr marT="45709" marB="4570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in der Nutzungsgebühr enthalten</a:t>
                      </a:r>
                      <a:endParaRPr kumimoji="0" lang="de-DE" sz="1800" b="0" i="0" u="none" strike="noStrike" cap="none" normalizeH="0" baseline="0" smtClean="0">
                        <a:ln>
                          <a:noFill/>
                        </a:ln>
                        <a:solidFill>
                          <a:schemeClr val="tx1"/>
                        </a:solidFill>
                        <a:effectLst/>
                        <a:latin typeface="Arial" charset="0"/>
                        <a:cs typeface="Arial" charset="0"/>
                      </a:endParaRPr>
                    </a:p>
                  </a:txBody>
                  <a:tcPr marT="45709" marB="4570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r>
              <a:tr h="45717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de-DE" sz="1300" b="1" i="0" u="none" strike="noStrike" cap="none" normalizeH="0" baseline="0" smtClean="0">
                          <a:ln>
                            <a:noFill/>
                          </a:ln>
                          <a:solidFill>
                            <a:schemeClr val="tx1"/>
                          </a:solidFill>
                          <a:effectLst/>
                          <a:latin typeface="Arial" charset="0"/>
                          <a:cs typeface="Arial" charset="0"/>
                        </a:rPr>
                        <a:t> </a:t>
                      </a:r>
                      <a:endParaRPr kumimoji="0" lang="de-DE" sz="1800" b="0" i="0" u="none" strike="noStrike" cap="none" normalizeH="0" baseline="0" smtClean="0">
                        <a:ln>
                          <a:noFill/>
                        </a:ln>
                        <a:solidFill>
                          <a:schemeClr val="tx1"/>
                        </a:solidFill>
                        <a:effectLst/>
                        <a:latin typeface="Arial" charset="0"/>
                        <a:cs typeface="Arial" charset="0"/>
                      </a:endParaRPr>
                    </a:p>
                  </a:txBody>
                  <a:tcPr marT="45709" marB="4570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nicht nach unten anpassbar</a:t>
                      </a:r>
                      <a:endParaRPr kumimoji="0" lang="de-DE" sz="1800" b="0" i="0" u="none" strike="noStrike" cap="none" normalizeH="0" baseline="0" smtClean="0">
                        <a:ln>
                          <a:noFill/>
                        </a:ln>
                        <a:solidFill>
                          <a:schemeClr val="tx1"/>
                        </a:solidFill>
                        <a:effectLst/>
                        <a:latin typeface="Arial" charset="0"/>
                        <a:cs typeface="Arial" charset="0"/>
                      </a:endParaRPr>
                    </a:p>
                  </a:txBody>
                  <a:tcPr marT="45709" marB="4570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nach unten anpassbar</a:t>
                      </a:r>
                      <a:endParaRPr kumimoji="0" lang="de-DE" sz="1800" b="0" i="0" u="none" strike="noStrike" cap="none" normalizeH="0" baseline="0" smtClean="0">
                        <a:ln>
                          <a:noFill/>
                        </a:ln>
                        <a:solidFill>
                          <a:schemeClr val="tx1"/>
                        </a:solidFill>
                        <a:effectLst/>
                        <a:latin typeface="Arial" charset="0"/>
                        <a:cs typeface="Arial" charset="0"/>
                      </a:endParaRPr>
                    </a:p>
                  </a:txBody>
                  <a:tcPr marT="45709" marB="4570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 </a:t>
                      </a:r>
                      <a:endParaRPr kumimoji="0" lang="de-DE" sz="1800" b="0" i="0" u="none" strike="noStrike" cap="none" normalizeH="0" baseline="0" smtClean="0">
                        <a:ln>
                          <a:noFill/>
                        </a:ln>
                        <a:solidFill>
                          <a:schemeClr val="tx1"/>
                        </a:solidFill>
                        <a:effectLst/>
                        <a:latin typeface="Arial" charset="0"/>
                        <a:cs typeface="Arial" charset="0"/>
                      </a:endParaRPr>
                    </a:p>
                  </a:txBody>
                  <a:tcPr marT="45709" marB="4570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r>
              <a:tr h="353929">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de-DE" sz="1300" b="1" i="0" u="none" strike="noStrike" cap="none" normalizeH="0" baseline="0" smtClean="0">
                          <a:ln>
                            <a:noFill/>
                          </a:ln>
                          <a:solidFill>
                            <a:schemeClr val="tx1"/>
                          </a:solidFill>
                          <a:effectLst/>
                          <a:latin typeface="Arial" charset="0"/>
                          <a:cs typeface="Arial" charset="0"/>
                        </a:rPr>
                        <a:t>Innovationen</a:t>
                      </a:r>
                      <a:endParaRPr kumimoji="0" lang="de-DE" sz="1800" b="0" i="0" u="none" strike="noStrike" cap="none" normalizeH="0" baseline="0" smtClean="0">
                        <a:ln>
                          <a:noFill/>
                        </a:ln>
                        <a:solidFill>
                          <a:schemeClr val="tx1"/>
                        </a:solidFill>
                        <a:effectLst/>
                        <a:latin typeface="Arial" charset="0"/>
                        <a:cs typeface="Arial" charset="0"/>
                      </a:endParaRPr>
                    </a:p>
                  </a:txBody>
                  <a:tcPr marT="45709" marB="4570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einige in der Wartung,</a:t>
                      </a:r>
                      <a:endParaRPr kumimoji="0" lang="de-DE" sz="1800" b="0" i="0" u="none" strike="noStrike" cap="none" normalizeH="0" baseline="0" smtClean="0">
                        <a:ln>
                          <a:noFill/>
                        </a:ln>
                        <a:solidFill>
                          <a:schemeClr val="tx1"/>
                        </a:solidFill>
                        <a:effectLst/>
                        <a:latin typeface="Arial" charset="0"/>
                        <a:cs typeface="Arial" charset="0"/>
                      </a:endParaRPr>
                    </a:p>
                  </a:txBody>
                  <a:tcPr marT="45709" marB="4570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kostenfrei im OS-Produkt</a:t>
                      </a:r>
                      <a:endParaRPr kumimoji="0" lang="de-DE" sz="1800" b="0" i="0" u="none" strike="noStrike" cap="none" normalizeH="0" baseline="0" smtClean="0">
                        <a:ln>
                          <a:noFill/>
                        </a:ln>
                        <a:solidFill>
                          <a:schemeClr val="tx1"/>
                        </a:solidFill>
                        <a:effectLst/>
                        <a:latin typeface="Arial" charset="0"/>
                        <a:cs typeface="Arial" charset="0"/>
                      </a:endParaRPr>
                    </a:p>
                  </a:txBody>
                  <a:tcPr marT="45709" marB="4570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in der Nutzungsgebühr enthalten</a:t>
                      </a:r>
                      <a:endParaRPr kumimoji="0" lang="de-DE" sz="1800" b="0" i="0" u="none" strike="noStrike" cap="none" normalizeH="0" baseline="0" smtClean="0">
                        <a:ln>
                          <a:noFill/>
                        </a:ln>
                        <a:solidFill>
                          <a:schemeClr val="tx1"/>
                        </a:solidFill>
                        <a:effectLst/>
                        <a:latin typeface="Arial" charset="0"/>
                        <a:cs typeface="Arial" charset="0"/>
                      </a:endParaRPr>
                    </a:p>
                  </a:txBody>
                  <a:tcPr marT="45709" marB="4570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r>
              <a:tr h="353929">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de-DE" sz="1300" b="1" i="0" u="none" strike="noStrike" cap="none" normalizeH="0" baseline="0" smtClean="0">
                          <a:ln>
                            <a:noFill/>
                          </a:ln>
                          <a:solidFill>
                            <a:schemeClr val="tx1"/>
                          </a:solidFill>
                          <a:effectLst/>
                          <a:latin typeface="Arial" charset="0"/>
                          <a:cs typeface="Arial" charset="0"/>
                        </a:rPr>
                        <a:t> </a:t>
                      </a:r>
                      <a:endParaRPr kumimoji="0" lang="de-DE" sz="1800" b="0" i="0" u="none" strike="noStrike" cap="none" normalizeH="0" baseline="0" smtClean="0">
                        <a:ln>
                          <a:noFill/>
                        </a:ln>
                        <a:solidFill>
                          <a:schemeClr val="tx1"/>
                        </a:solidFill>
                        <a:effectLst/>
                        <a:latin typeface="Arial" charset="0"/>
                        <a:cs typeface="Arial" charset="0"/>
                      </a:endParaRPr>
                    </a:p>
                  </a:txBody>
                  <a:tcPr marT="45709" marB="4570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oft kostenpflichtige</a:t>
                      </a:r>
                      <a:endParaRPr kumimoji="0" lang="de-DE" sz="1800" b="0" i="0" u="none" strike="noStrike" cap="none" normalizeH="0" baseline="0" smtClean="0">
                        <a:ln>
                          <a:noFill/>
                        </a:ln>
                        <a:solidFill>
                          <a:schemeClr val="tx1"/>
                        </a:solidFill>
                        <a:effectLst/>
                        <a:latin typeface="Arial" charset="0"/>
                        <a:cs typeface="Arial" charset="0"/>
                      </a:endParaRPr>
                    </a:p>
                  </a:txBody>
                  <a:tcPr marT="45709" marB="4570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viele Quellen (Community)</a:t>
                      </a:r>
                      <a:endParaRPr kumimoji="0" lang="de-DE" sz="1800" b="0" i="0" u="none" strike="noStrike" cap="none" normalizeH="0" baseline="0" smtClean="0">
                        <a:ln>
                          <a:noFill/>
                        </a:ln>
                        <a:solidFill>
                          <a:schemeClr val="tx1"/>
                        </a:solidFill>
                        <a:effectLst/>
                        <a:latin typeface="Arial" charset="0"/>
                        <a:cs typeface="Arial" charset="0"/>
                      </a:endParaRPr>
                    </a:p>
                  </a:txBody>
                  <a:tcPr marT="45709" marB="4570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 </a:t>
                      </a:r>
                      <a:endParaRPr kumimoji="0" lang="de-DE" sz="1800" b="0" i="0" u="none" strike="noStrike" cap="none" normalizeH="0" baseline="0" smtClean="0">
                        <a:ln>
                          <a:noFill/>
                        </a:ln>
                        <a:solidFill>
                          <a:schemeClr val="tx1"/>
                        </a:solidFill>
                        <a:effectLst/>
                        <a:latin typeface="Arial" charset="0"/>
                        <a:cs typeface="Arial" charset="0"/>
                      </a:endParaRPr>
                    </a:p>
                  </a:txBody>
                  <a:tcPr marT="45709" marB="4570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r>
              <a:tr h="45717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de-DE" sz="1300" b="1" i="0" u="none" strike="noStrike" cap="none" normalizeH="0" baseline="0" smtClean="0">
                          <a:ln>
                            <a:noFill/>
                          </a:ln>
                          <a:solidFill>
                            <a:schemeClr val="tx1"/>
                          </a:solidFill>
                          <a:effectLst/>
                          <a:latin typeface="Arial" charset="0"/>
                          <a:cs typeface="Arial" charset="0"/>
                        </a:rPr>
                        <a:t> </a:t>
                      </a:r>
                      <a:endParaRPr kumimoji="0" lang="de-DE" sz="1800" b="0" i="0" u="none" strike="noStrike" cap="none" normalizeH="0" baseline="0" smtClean="0">
                        <a:ln>
                          <a:noFill/>
                        </a:ln>
                        <a:solidFill>
                          <a:schemeClr val="tx1"/>
                        </a:solidFill>
                        <a:effectLst/>
                        <a:latin typeface="Arial" charset="0"/>
                        <a:cs typeface="Arial" charset="0"/>
                      </a:endParaRPr>
                    </a:p>
                  </a:txBody>
                  <a:tcPr marT="45709" marB="4570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Upgrades oder Nachfolge-</a:t>
                      </a:r>
                      <a:endParaRPr kumimoji="0" lang="de-DE" sz="1800" b="0" i="0" u="none" strike="noStrike" cap="none" normalizeH="0" baseline="0" smtClean="0">
                        <a:ln>
                          <a:noFill/>
                        </a:ln>
                        <a:solidFill>
                          <a:schemeClr val="tx1"/>
                        </a:solidFill>
                        <a:effectLst/>
                        <a:latin typeface="Arial" charset="0"/>
                        <a:cs typeface="Arial" charset="0"/>
                      </a:endParaRPr>
                    </a:p>
                  </a:txBody>
                  <a:tcPr marT="45709" marB="4570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 </a:t>
                      </a:r>
                      <a:endParaRPr kumimoji="0" lang="de-DE" sz="1800" b="0" i="0" u="none" strike="noStrike" cap="none" normalizeH="0" baseline="0" smtClean="0">
                        <a:ln>
                          <a:noFill/>
                        </a:ln>
                        <a:solidFill>
                          <a:schemeClr val="tx1"/>
                        </a:solidFill>
                        <a:effectLst/>
                        <a:latin typeface="Arial" charset="0"/>
                        <a:cs typeface="Arial" charset="0"/>
                      </a:endParaRPr>
                    </a:p>
                  </a:txBody>
                  <a:tcPr marT="45709" marB="4570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 </a:t>
                      </a:r>
                      <a:endParaRPr kumimoji="0" lang="de-DE" sz="1800" b="0" i="0" u="none" strike="noStrike" cap="none" normalizeH="0" baseline="0" smtClean="0">
                        <a:ln>
                          <a:noFill/>
                        </a:ln>
                        <a:solidFill>
                          <a:schemeClr val="tx1"/>
                        </a:solidFill>
                        <a:effectLst/>
                        <a:latin typeface="Arial" charset="0"/>
                        <a:cs typeface="Arial" charset="0"/>
                      </a:endParaRPr>
                    </a:p>
                  </a:txBody>
                  <a:tcPr marT="45709" marB="4570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r>
              <a:tr h="353929">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de-DE" sz="1300" b="1" i="0" u="none" strike="noStrike" cap="none" normalizeH="0" baseline="0" smtClean="0">
                          <a:ln>
                            <a:noFill/>
                          </a:ln>
                          <a:solidFill>
                            <a:schemeClr val="tx1"/>
                          </a:solidFill>
                          <a:effectLst/>
                          <a:latin typeface="Arial" charset="0"/>
                          <a:cs typeface="Arial" charset="0"/>
                        </a:rPr>
                        <a:t> </a:t>
                      </a:r>
                      <a:endParaRPr kumimoji="0" lang="de-DE" sz="1800" b="0" i="0" u="none" strike="noStrike" cap="none" normalizeH="0" baseline="0" smtClean="0">
                        <a:ln>
                          <a:noFill/>
                        </a:ln>
                        <a:solidFill>
                          <a:schemeClr val="tx1"/>
                        </a:solidFill>
                        <a:effectLst/>
                        <a:latin typeface="Arial" charset="0"/>
                        <a:cs typeface="Arial" charset="0"/>
                      </a:endParaRPr>
                    </a:p>
                  </a:txBody>
                  <a:tcPr marT="45709" marB="4570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produkte</a:t>
                      </a:r>
                      <a:endParaRPr kumimoji="0" lang="de-DE" sz="1800" b="0" i="0" u="none" strike="noStrike" cap="none" normalizeH="0" baseline="0" smtClean="0">
                        <a:ln>
                          <a:noFill/>
                        </a:ln>
                        <a:solidFill>
                          <a:schemeClr val="tx1"/>
                        </a:solidFill>
                        <a:effectLst/>
                        <a:latin typeface="Arial" charset="0"/>
                        <a:cs typeface="Arial" charset="0"/>
                      </a:endParaRPr>
                    </a:p>
                  </a:txBody>
                  <a:tcPr marT="45709" marB="4570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 </a:t>
                      </a:r>
                      <a:endParaRPr kumimoji="0" lang="de-DE" sz="1800" b="0" i="0" u="none" strike="noStrike" cap="none" normalizeH="0" baseline="0" smtClean="0">
                        <a:ln>
                          <a:noFill/>
                        </a:ln>
                        <a:solidFill>
                          <a:schemeClr val="tx1"/>
                        </a:solidFill>
                        <a:effectLst/>
                        <a:latin typeface="Arial" charset="0"/>
                        <a:cs typeface="Arial" charset="0"/>
                      </a:endParaRPr>
                    </a:p>
                  </a:txBody>
                  <a:tcPr marT="45709" marB="4570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 </a:t>
                      </a:r>
                      <a:endParaRPr kumimoji="0" lang="de-DE" sz="1800" b="0" i="0" u="none" strike="noStrike" cap="none" normalizeH="0" baseline="0" smtClean="0">
                        <a:ln>
                          <a:noFill/>
                        </a:ln>
                        <a:solidFill>
                          <a:schemeClr val="tx1"/>
                        </a:solidFill>
                        <a:effectLst/>
                        <a:latin typeface="Arial" charset="0"/>
                        <a:cs typeface="Arial" charset="0"/>
                      </a:endParaRPr>
                    </a:p>
                  </a:txBody>
                  <a:tcPr marT="45709" marB="4570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r>
              <a:tr h="45717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de-DE" sz="1300" b="1" i="0" u="none" strike="noStrike" cap="none" normalizeH="0" baseline="0" smtClean="0">
                          <a:ln>
                            <a:noFill/>
                          </a:ln>
                          <a:solidFill>
                            <a:schemeClr val="tx1"/>
                          </a:solidFill>
                          <a:effectLst/>
                          <a:latin typeface="Arial" charset="0"/>
                          <a:cs typeface="Arial" charset="0"/>
                        </a:rPr>
                        <a:t> </a:t>
                      </a:r>
                      <a:endParaRPr kumimoji="0" lang="de-DE" sz="1800" b="0" i="0" u="none" strike="noStrike" cap="none" normalizeH="0" baseline="0" smtClean="0">
                        <a:ln>
                          <a:noFill/>
                        </a:ln>
                        <a:solidFill>
                          <a:schemeClr val="tx1"/>
                        </a:solidFill>
                        <a:effectLst/>
                        <a:latin typeface="Arial" charset="0"/>
                        <a:cs typeface="Arial" charset="0"/>
                      </a:endParaRPr>
                    </a:p>
                  </a:txBody>
                  <a:tcPr marT="45709" marB="4570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Innovationen fast immer vom </a:t>
                      </a:r>
                      <a:endParaRPr kumimoji="0" lang="de-DE" sz="1800" b="0" i="0" u="none" strike="noStrike" cap="none" normalizeH="0" baseline="0" smtClean="0">
                        <a:ln>
                          <a:noFill/>
                        </a:ln>
                        <a:solidFill>
                          <a:schemeClr val="tx1"/>
                        </a:solidFill>
                        <a:effectLst/>
                        <a:latin typeface="Arial" charset="0"/>
                        <a:cs typeface="Arial" charset="0"/>
                      </a:endParaRPr>
                    </a:p>
                  </a:txBody>
                  <a:tcPr marT="45709" marB="4570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 </a:t>
                      </a:r>
                      <a:endParaRPr kumimoji="0" lang="de-DE" sz="1800" b="0" i="0" u="none" strike="noStrike" cap="none" normalizeH="0" baseline="0" smtClean="0">
                        <a:ln>
                          <a:noFill/>
                        </a:ln>
                        <a:solidFill>
                          <a:schemeClr val="tx1"/>
                        </a:solidFill>
                        <a:effectLst/>
                        <a:latin typeface="Arial" charset="0"/>
                        <a:cs typeface="Arial" charset="0"/>
                      </a:endParaRPr>
                    </a:p>
                  </a:txBody>
                  <a:tcPr marT="45709" marB="4570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 </a:t>
                      </a:r>
                      <a:endParaRPr kumimoji="0" lang="de-DE" sz="1800" b="0" i="0" u="none" strike="noStrike" cap="none" normalizeH="0" baseline="0" smtClean="0">
                        <a:ln>
                          <a:noFill/>
                        </a:ln>
                        <a:solidFill>
                          <a:schemeClr val="tx1"/>
                        </a:solidFill>
                        <a:effectLst/>
                        <a:latin typeface="Arial" charset="0"/>
                        <a:cs typeface="Arial" charset="0"/>
                      </a:endParaRPr>
                    </a:p>
                  </a:txBody>
                  <a:tcPr marT="45709" marB="4570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r>
              <a:tr h="353929">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de-DE" sz="1300" b="1" i="0" u="none" strike="noStrike" cap="none" normalizeH="0" baseline="0" smtClean="0">
                          <a:ln>
                            <a:noFill/>
                          </a:ln>
                          <a:solidFill>
                            <a:schemeClr val="tx1"/>
                          </a:solidFill>
                          <a:effectLst/>
                          <a:latin typeface="Arial" charset="0"/>
                          <a:cs typeface="Arial" charset="0"/>
                        </a:rPr>
                        <a:t> </a:t>
                      </a:r>
                      <a:endParaRPr kumimoji="0" lang="de-DE" sz="1800" b="0" i="0" u="none" strike="noStrike" cap="none" normalizeH="0" baseline="0" smtClean="0">
                        <a:ln>
                          <a:noFill/>
                        </a:ln>
                        <a:solidFill>
                          <a:schemeClr val="tx1"/>
                        </a:solidFill>
                        <a:effectLst/>
                        <a:latin typeface="Arial" charset="0"/>
                        <a:cs typeface="Arial" charset="0"/>
                      </a:endParaRPr>
                    </a:p>
                  </a:txBody>
                  <a:tcPr marT="45709" marB="4570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Hersteller</a:t>
                      </a:r>
                      <a:endParaRPr kumimoji="0" lang="de-DE" sz="1800" b="0" i="0" u="none" strike="noStrike" cap="none" normalizeH="0" baseline="0" smtClean="0">
                        <a:ln>
                          <a:noFill/>
                        </a:ln>
                        <a:solidFill>
                          <a:schemeClr val="tx1"/>
                        </a:solidFill>
                        <a:effectLst/>
                        <a:latin typeface="Arial" charset="0"/>
                        <a:cs typeface="Arial" charset="0"/>
                      </a:endParaRPr>
                    </a:p>
                  </a:txBody>
                  <a:tcPr marT="45709" marB="4570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 </a:t>
                      </a:r>
                      <a:endParaRPr kumimoji="0" lang="de-DE" sz="1800" b="0" i="0" u="none" strike="noStrike" cap="none" normalizeH="0" baseline="0" smtClean="0">
                        <a:ln>
                          <a:noFill/>
                        </a:ln>
                        <a:solidFill>
                          <a:schemeClr val="tx1"/>
                        </a:solidFill>
                        <a:effectLst/>
                        <a:latin typeface="Arial" charset="0"/>
                        <a:cs typeface="Arial" charset="0"/>
                      </a:endParaRPr>
                    </a:p>
                  </a:txBody>
                  <a:tcPr marT="45709" marB="4570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 </a:t>
                      </a:r>
                      <a:endParaRPr kumimoji="0" lang="de-DE" sz="1800" b="0" i="0" u="none" strike="noStrike" cap="none" normalizeH="0" baseline="0" smtClean="0">
                        <a:ln>
                          <a:noFill/>
                        </a:ln>
                        <a:solidFill>
                          <a:schemeClr val="tx1"/>
                        </a:solidFill>
                        <a:effectLst/>
                        <a:latin typeface="Arial" charset="0"/>
                        <a:cs typeface="Arial" charset="0"/>
                      </a:endParaRPr>
                    </a:p>
                  </a:txBody>
                  <a:tcPr marT="45709" marB="4570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r>
              <a:tr h="353929">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de-DE" sz="1300" b="1" i="0" u="none" strike="noStrike" cap="none" normalizeH="0" baseline="0" smtClean="0">
                          <a:ln>
                            <a:noFill/>
                          </a:ln>
                          <a:solidFill>
                            <a:schemeClr val="tx1"/>
                          </a:solidFill>
                          <a:effectLst/>
                          <a:latin typeface="Arial" charset="0"/>
                          <a:cs typeface="Arial" charset="0"/>
                        </a:rPr>
                        <a:t>Betrieb</a:t>
                      </a:r>
                      <a:endParaRPr kumimoji="0" lang="de-DE" sz="1800" b="0" i="0" u="none" strike="noStrike" cap="none" normalizeH="0" baseline="0" smtClean="0">
                        <a:ln>
                          <a:noFill/>
                        </a:ln>
                        <a:solidFill>
                          <a:schemeClr val="tx1"/>
                        </a:solidFill>
                        <a:effectLst/>
                        <a:latin typeface="Arial" charset="0"/>
                        <a:cs typeface="Arial" charset="0"/>
                      </a:endParaRPr>
                    </a:p>
                  </a:txBody>
                  <a:tcPr marT="45709" marB="4570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eigen/Outsourcing</a:t>
                      </a:r>
                      <a:endParaRPr kumimoji="0" lang="de-DE" sz="1800" b="0" i="0" u="none" strike="noStrike" cap="none" normalizeH="0" baseline="0" smtClean="0">
                        <a:ln>
                          <a:noFill/>
                        </a:ln>
                        <a:solidFill>
                          <a:schemeClr val="tx1"/>
                        </a:solidFill>
                        <a:effectLst/>
                        <a:latin typeface="Arial" charset="0"/>
                        <a:cs typeface="Arial" charset="0"/>
                      </a:endParaRPr>
                    </a:p>
                  </a:txBody>
                  <a:tcPr marT="45709" marB="4570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meist eigen</a:t>
                      </a:r>
                      <a:endParaRPr kumimoji="0" lang="de-DE" sz="1800" b="0" i="0" u="none" strike="noStrike" cap="none" normalizeH="0" baseline="0" smtClean="0">
                        <a:ln>
                          <a:noFill/>
                        </a:ln>
                        <a:solidFill>
                          <a:schemeClr val="tx1"/>
                        </a:solidFill>
                        <a:effectLst/>
                        <a:latin typeface="Arial" charset="0"/>
                        <a:cs typeface="Arial" charset="0"/>
                      </a:endParaRPr>
                    </a:p>
                  </a:txBody>
                  <a:tcPr marT="45709" marB="4570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in der Nutzungsgebühr enthalten</a:t>
                      </a:r>
                      <a:endParaRPr kumimoji="0" lang="de-DE" sz="1800" b="0" i="0" u="none" strike="noStrike" cap="none" normalizeH="0" baseline="0" smtClean="0">
                        <a:ln>
                          <a:noFill/>
                        </a:ln>
                        <a:solidFill>
                          <a:schemeClr val="tx1"/>
                        </a:solidFill>
                        <a:effectLst/>
                        <a:latin typeface="Arial" charset="0"/>
                        <a:cs typeface="Arial" charset="0"/>
                      </a:endParaRPr>
                    </a:p>
                  </a:txBody>
                  <a:tcPr marT="45709" marB="4570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55359" name="Rechteck 1"/>
          <p:cNvSpPr>
            <a:spLocks noChangeArrowheads="1"/>
          </p:cNvSpPr>
          <p:nvPr/>
        </p:nvSpPr>
        <p:spPr bwMode="auto">
          <a:xfrm>
            <a:off x="3309938" y="6154738"/>
            <a:ext cx="25193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de-DE" altLang="de-DE" sz="1400" dirty="0"/>
              <a:t>Alternative ERP Systeme </a:t>
            </a:r>
          </a:p>
          <a:p>
            <a:pPr algn="ctr" eaLnBrk="1" hangingPunct="1">
              <a:spcBef>
                <a:spcPct val="0"/>
              </a:spcBef>
              <a:buFontTx/>
              <a:buNone/>
            </a:pPr>
            <a:r>
              <a:rPr lang="de-DE" altLang="de-DE" sz="1400" dirty="0"/>
              <a:t>WS 2019/2020</a:t>
            </a:r>
          </a:p>
        </p:txBody>
      </p:sp>
      <p:sp>
        <p:nvSpPr>
          <p:cNvPr id="55360" name="Foliennummernplatzhalter 2"/>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6646590B-1899-43AC-B265-66193505BE6D}" type="slidenum">
              <a:rPr lang="de-DE" altLang="de-DE" sz="1400" smtClean="0"/>
              <a:pPr eaLnBrk="1" hangingPunct="1">
                <a:spcBef>
                  <a:spcPct val="0"/>
                </a:spcBef>
                <a:buFontTx/>
                <a:buNone/>
              </a:pPr>
              <a:t>43</a:t>
            </a:fld>
            <a:endParaRPr lang="de-DE" altLang="de-DE" sz="1400" smtClean="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891"/>
          <p:cNvSpPr>
            <a:spLocks noGrp="1" noChangeArrowheads="1"/>
          </p:cNvSpPr>
          <p:nvPr>
            <p:ph type="title"/>
          </p:nvPr>
        </p:nvSpPr>
        <p:spPr>
          <a:xfrm>
            <a:off x="457200" y="115888"/>
            <a:ext cx="8229600" cy="633412"/>
          </a:xfrm>
        </p:spPr>
        <p:txBody>
          <a:bodyPr/>
          <a:lstStyle/>
          <a:p>
            <a:pPr algn="l" eaLnBrk="1" hangingPunct="1"/>
            <a:r>
              <a:rPr lang="de-DE" altLang="de-DE" sz="2400" b="1" smtClean="0"/>
              <a:t>Open Source vs. Software Produkt vs. Cloud (2)</a:t>
            </a:r>
          </a:p>
        </p:txBody>
      </p:sp>
      <p:graphicFrame>
        <p:nvGraphicFramePr>
          <p:cNvPr id="61534" name="Group 2142"/>
          <p:cNvGraphicFramePr>
            <a:graphicFrameLocks noGrp="1"/>
          </p:cNvGraphicFramePr>
          <p:nvPr>
            <p:ph type="tbl" idx="1"/>
          </p:nvPr>
        </p:nvGraphicFramePr>
        <p:xfrm>
          <a:off x="457200" y="692150"/>
          <a:ext cx="8229600" cy="5180017"/>
        </p:xfrm>
        <a:graphic>
          <a:graphicData uri="http://schemas.openxmlformats.org/drawingml/2006/table">
            <a:tbl>
              <a:tblPr/>
              <a:tblGrid>
                <a:gridCol w="1916113"/>
                <a:gridCol w="1714500"/>
                <a:gridCol w="1973262"/>
                <a:gridCol w="2625725"/>
              </a:tblGrid>
              <a:tr h="475456">
                <a:tc>
                  <a:txBody>
                    <a:bodyPr/>
                    <a:lstStyle/>
                    <a:p>
                      <a:pPr marL="0" marR="0" lvl="0" indent="0" algn="l" defTabSz="914400" rtl="0" eaLnBrk="1" fontAlgn="base" latinLnBrk="0" hangingPunct="1">
                        <a:lnSpc>
                          <a:spcPct val="90000"/>
                        </a:lnSpc>
                        <a:spcBef>
                          <a:spcPct val="20000"/>
                        </a:spcBef>
                        <a:spcAft>
                          <a:spcPct val="0"/>
                        </a:spcAft>
                        <a:buClrTx/>
                        <a:buSzTx/>
                        <a:buFontTx/>
                        <a:buNone/>
                        <a:tabLst/>
                      </a:pPr>
                      <a:endParaRPr kumimoji="0" lang="de-DE" sz="2800" b="0" i="0" u="none" strike="noStrike" cap="none" normalizeH="0" baseline="0" smtClean="0">
                        <a:ln>
                          <a:noFill/>
                        </a:ln>
                        <a:solidFill>
                          <a:schemeClr val="tx1"/>
                        </a:solidFill>
                        <a:effectLst/>
                        <a:latin typeface="Arial" charset="0"/>
                        <a:cs typeface="Arial" charset="0"/>
                      </a:endParaRPr>
                    </a:p>
                  </a:txBody>
                  <a:tcPr marT="45704" marB="45704" anchor="b" horzOverflow="overflow">
                    <a:lnL cap="flat">
                      <a:noFill/>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90000"/>
                        </a:lnSpc>
                        <a:spcBef>
                          <a:spcPct val="0"/>
                        </a:spcBef>
                        <a:spcAft>
                          <a:spcPct val="0"/>
                        </a:spcAft>
                        <a:buClrTx/>
                        <a:buSzTx/>
                        <a:buFontTx/>
                        <a:buNone/>
                        <a:tabLst/>
                      </a:pPr>
                      <a:r>
                        <a:rPr kumimoji="0" lang="de-DE" sz="1300" b="1" i="0" u="none" strike="noStrike" cap="none" normalizeH="0" baseline="0" smtClean="0">
                          <a:ln>
                            <a:noFill/>
                          </a:ln>
                          <a:solidFill>
                            <a:schemeClr val="tx1"/>
                          </a:solidFill>
                          <a:effectLst/>
                          <a:latin typeface="Arial" charset="0"/>
                          <a:cs typeface="Arial" charset="0"/>
                        </a:rPr>
                        <a:t>Software Produkt</a:t>
                      </a:r>
                      <a:endParaRPr kumimoji="0" lang="de-DE" sz="1800" b="0" i="0" u="none" strike="noStrike" cap="none" normalizeH="0" baseline="0" smtClean="0">
                        <a:ln>
                          <a:noFill/>
                        </a:ln>
                        <a:solidFill>
                          <a:schemeClr val="tx1"/>
                        </a:solidFill>
                        <a:effectLst/>
                        <a:latin typeface="Arial" charset="0"/>
                        <a:cs typeface="Arial" charset="0"/>
                      </a:endParaRPr>
                    </a:p>
                  </a:txBody>
                  <a:tcPr marT="45704" marB="4570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90000"/>
                        </a:lnSpc>
                        <a:spcBef>
                          <a:spcPct val="0"/>
                        </a:spcBef>
                        <a:spcAft>
                          <a:spcPct val="0"/>
                        </a:spcAft>
                        <a:buClrTx/>
                        <a:buSzTx/>
                        <a:buFontTx/>
                        <a:buNone/>
                        <a:tabLst/>
                      </a:pPr>
                      <a:r>
                        <a:rPr kumimoji="0" lang="de-DE" sz="1300" b="1" i="0" u="none" strike="noStrike" cap="none" normalizeH="0" baseline="0" smtClean="0">
                          <a:ln>
                            <a:noFill/>
                          </a:ln>
                          <a:solidFill>
                            <a:schemeClr val="tx1"/>
                          </a:solidFill>
                          <a:effectLst/>
                          <a:latin typeface="Arial" charset="0"/>
                          <a:cs typeface="Arial" charset="0"/>
                        </a:rPr>
                        <a:t>Open Source</a:t>
                      </a:r>
                      <a:endParaRPr kumimoji="0" lang="de-DE" sz="1800" b="0" i="0" u="none" strike="noStrike" cap="none" normalizeH="0" baseline="0" smtClean="0">
                        <a:ln>
                          <a:noFill/>
                        </a:ln>
                        <a:solidFill>
                          <a:schemeClr val="tx1"/>
                        </a:solidFill>
                        <a:effectLst/>
                        <a:latin typeface="Arial" charset="0"/>
                        <a:cs typeface="Arial" charset="0"/>
                      </a:endParaRPr>
                    </a:p>
                  </a:txBody>
                  <a:tcPr marT="45704" marB="4570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90000"/>
                        </a:lnSpc>
                        <a:spcBef>
                          <a:spcPct val="0"/>
                        </a:spcBef>
                        <a:spcAft>
                          <a:spcPct val="0"/>
                        </a:spcAft>
                        <a:buClrTx/>
                        <a:buSzTx/>
                        <a:buFontTx/>
                        <a:buNone/>
                        <a:tabLst/>
                      </a:pPr>
                      <a:r>
                        <a:rPr kumimoji="0" lang="de-DE" sz="1300" b="1" i="0" u="none" strike="noStrike" cap="none" normalizeH="0" baseline="0" smtClean="0">
                          <a:ln>
                            <a:noFill/>
                          </a:ln>
                          <a:solidFill>
                            <a:schemeClr val="tx1"/>
                          </a:solidFill>
                          <a:effectLst/>
                          <a:latin typeface="Arial" charset="0"/>
                          <a:cs typeface="Arial" charset="0"/>
                        </a:rPr>
                        <a:t>Cloud</a:t>
                      </a:r>
                      <a:endParaRPr kumimoji="0" lang="de-DE" sz="1800" b="0" i="0" u="none" strike="noStrike" cap="none" normalizeH="0" baseline="0" smtClean="0">
                        <a:ln>
                          <a:noFill/>
                        </a:ln>
                        <a:solidFill>
                          <a:schemeClr val="tx1"/>
                        </a:solidFill>
                        <a:effectLst/>
                        <a:latin typeface="Arial" charset="0"/>
                        <a:cs typeface="Arial" charset="0"/>
                      </a:endParaRPr>
                    </a:p>
                  </a:txBody>
                  <a:tcPr marT="45704" marB="4570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48024">
                <a:tc>
                  <a:txBody>
                    <a:bodyPr/>
                    <a:lstStyle/>
                    <a:p>
                      <a:pPr marL="0" marR="0" lvl="0" indent="0" algn="l" defTabSz="914400" rtl="0" eaLnBrk="1" fontAlgn="b" latinLnBrk="0" hangingPunct="1">
                        <a:lnSpc>
                          <a:spcPct val="90000"/>
                        </a:lnSpc>
                        <a:spcBef>
                          <a:spcPct val="0"/>
                        </a:spcBef>
                        <a:spcAft>
                          <a:spcPct val="0"/>
                        </a:spcAft>
                        <a:buClrTx/>
                        <a:buSzTx/>
                        <a:buFontTx/>
                        <a:buNone/>
                        <a:tabLst/>
                      </a:pPr>
                      <a:r>
                        <a:rPr kumimoji="0" lang="de-DE" sz="1300" b="1" i="0" u="none" strike="noStrike" cap="none" normalizeH="0" baseline="0" smtClean="0">
                          <a:ln>
                            <a:noFill/>
                          </a:ln>
                          <a:solidFill>
                            <a:schemeClr val="tx1"/>
                          </a:solidFill>
                          <a:effectLst/>
                          <a:latin typeface="Arial" charset="0"/>
                          <a:cs typeface="Arial" charset="0"/>
                        </a:rPr>
                        <a:t>Innovationsgeschwindigkeit</a:t>
                      </a:r>
                      <a:endParaRPr kumimoji="0" lang="de-DE" sz="1800" b="0" i="0" u="none" strike="noStrike" cap="none" normalizeH="0" baseline="0" smtClean="0">
                        <a:ln>
                          <a:noFill/>
                        </a:ln>
                        <a:solidFill>
                          <a:schemeClr val="tx1"/>
                        </a:solidFill>
                        <a:effectLst/>
                        <a:latin typeface="Arial" charset="0"/>
                        <a:cs typeface="Arial" charset="0"/>
                      </a:endParaRPr>
                    </a:p>
                  </a:txBody>
                  <a:tcPr marT="45704" marB="4570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 latinLnBrk="0" hangingPunct="1">
                        <a:lnSpc>
                          <a:spcPct val="9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gering, typisch 2 Jahre</a:t>
                      </a:r>
                      <a:endParaRPr kumimoji="0" lang="de-DE" sz="1800" b="0" i="0" u="none" strike="noStrike" cap="none" normalizeH="0" baseline="0" smtClean="0">
                        <a:ln>
                          <a:noFill/>
                        </a:ln>
                        <a:solidFill>
                          <a:schemeClr val="tx1"/>
                        </a:solidFill>
                        <a:effectLst/>
                        <a:latin typeface="Arial" charset="0"/>
                        <a:cs typeface="Arial" charset="0"/>
                      </a:endParaRPr>
                    </a:p>
                  </a:txBody>
                  <a:tcPr marT="45704" marB="4570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 latinLnBrk="0" hangingPunct="1">
                        <a:lnSpc>
                          <a:spcPct val="9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höher (Community trägt bei)</a:t>
                      </a:r>
                      <a:endParaRPr kumimoji="0" lang="de-DE" sz="1800" b="0" i="0" u="none" strike="noStrike" cap="none" normalizeH="0" baseline="0" smtClean="0">
                        <a:ln>
                          <a:noFill/>
                        </a:ln>
                        <a:solidFill>
                          <a:schemeClr val="tx1"/>
                        </a:solidFill>
                        <a:effectLst/>
                        <a:latin typeface="Arial" charset="0"/>
                        <a:cs typeface="Arial" charset="0"/>
                      </a:endParaRPr>
                    </a:p>
                  </a:txBody>
                  <a:tcPr marT="45704" marB="4570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 latinLnBrk="0" hangingPunct="1">
                        <a:lnSpc>
                          <a:spcPct val="9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sehr hoch (bis zu 10 Upgrades/Jahr)</a:t>
                      </a:r>
                      <a:endParaRPr kumimoji="0" lang="de-DE" sz="1800" b="0" i="0" u="none" strike="noStrike" cap="none" normalizeH="0" baseline="0" smtClean="0">
                        <a:ln>
                          <a:noFill/>
                        </a:ln>
                        <a:solidFill>
                          <a:schemeClr val="tx1"/>
                        </a:solidFill>
                        <a:effectLst/>
                        <a:latin typeface="Arial" charset="0"/>
                        <a:cs typeface="Arial" charset="0"/>
                      </a:endParaRPr>
                    </a:p>
                  </a:txBody>
                  <a:tcPr marT="45704" marB="4570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r>
              <a:tr h="328495">
                <a:tc>
                  <a:txBody>
                    <a:bodyPr/>
                    <a:lstStyle/>
                    <a:p>
                      <a:pPr marL="0" marR="0" lvl="0" indent="0" algn="l" defTabSz="914400" rtl="0" eaLnBrk="1" fontAlgn="b" latinLnBrk="0" hangingPunct="1">
                        <a:lnSpc>
                          <a:spcPct val="90000"/>
                        </a:lnSpc>
                        <a:spcBef>
                          <a:spcPct val="0"/>
                        </a:spcBef>
                        <a:spcAft>
                          <a:spcPct val="0"/>
                        </a:spcAft>
                        <a:buClrTx/>
                        <a:buSzTx/>
                        <a:buFontTx/>
                        <a:buNone/>
                        <a:tabLst/>
                      </a:pPr>
                      <a:r>
                        <a:rPr kumimoji="0" lang="de-DE" sz="1300" b="1" i="0" u="none" strike="noStrike" cap="none" normalizeH="0" baseline="0" smtClean="0">
                          <a:ln>
                            <a:noFill/>
                          </a:ln>
                          <a:solidFill>
                            <a:schemeClr val="tx1"/>
                          </a:solidFill>
                          <a:effectLst/>
                          <a:latin typeface="Arial" charset="0"/>
                          <a:cs typeface="Arial" charset="0"/>
                        </a:rPr>
                        <a:t> </a:t>
                      </a:r>
                      <a:endParaRPr kumimoji="0" lang="de-DE" sz="1800" b="0" i="0" u="none" strike="noStrike" cap="none" normalizeH="0" baseline="0" smtClean="0">
                        <a:ln>
                          <a:noFill/>
                        </a:ln>
                        <a:solidFill>
                          <a:schemeClr val="tx1"/>
                        </a:solidFill>
                        <a:effectLst/>
                        <a:latin typeface="Arial" charset="0"/>
                        <a:cs typeface="Arial" charset="0"/>
                      </a:endParaRPr>
                    </a:p>
                  </a:txBody>
                  <a:tcPr marT="45704" marB="4570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9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Releaseabstand</a:t>
                      </a:r>
                      <a:endParaRPr kumimoji="0" lang="de-DE" sz="1800" b="0" i="0" u="none" strike="noStrike" cap="none" normalizeH="0" baseline="0" smtClean="0">
                        <a:ln>
                          <a:noFill/>
                        </a:ln>
                        <a:solidFill>
                          <a:schemeClr val="tx1"/>
                        </a:solidFill>
                        <a:effectLst/>
                        <a:latin typeface="Arial" charset="0"/>
                        <a:cs typeface="Arial" charset="0"/>
                      </a:endParaRPr>
                    </a:p>
                  </a:txBody>
                  <a:tcPr marT="45704" marB="4570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9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 </a:t>
                      </a:r>
                      <a:endParaRPr kumimoji="0" lang="de-DE" sz="1800" b="0" i="0" u="none" strike="noStrike" cap="none" normalizeH="0" baseline="0" smtClean="0">
                        <a:ln>
                          <a:noFill/>
                        </a:ln>
                        <a:solidFill>
                          <a:schemeClr val="tx1"/>
                        </a:solidFill>
                        <a:effectLst/>
                        <a:latin typeface="Arial" charset="0"/>
                        <a:cs typeface="Arial" charset="0"/>
                      </a:endParaRPr>
                    </a:p>
                  </a:txBody>
                  <a:tcPr marT="45704" marB="4570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9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 </a:t>
                      </a:r>
                      <a:endParaRPr kumimoji="0" lang="de-DE" sz="1800" b="0" i="0" u="none" strike="noStrike" cap="none" normalizeH="0" baseline="0" smtClean="0">
                        <a:ln>
                          <a:noFill/>
                        </a:ln>
                        <a:solidFill>
                          <a:schemeClr val="tx1"/>
                        </a:solidFill>
                        <a:effectLst/>
                        <a:latin typeface="Arial" charset="0"/>
                        <a:cs typeface="Arial" charset="0"/>
                      </a:endParaRPr>
                    </a:p>
                  </a:txBody>
                  <a:tcPr marT="45704" marB="4570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r>
              <a:tr h="326908">
                <a:tc>
                  <a:txBody>
                    <a:bodyPr/>
                    <a:lstStyle/>
                    <a:p>
                      <a:pPr marL="0" marR="0" lvl="0" indent="0" algn="l" defTabSz="914400" rtl="0" eaLnBrk="1" fontAlgn="b" latinLnBrk="0" hangingPunct="1">
                        <a:lnSpc>
                          <a:spcPct val="90000"/>
                        </a:lnSpc>
                        <a:spcBef>
                          <a:spcPct val="0"/>
                        </a:spcBef>
                        <a:spcAft>
                          <a:spcPct val="0"/>
                        </a:spcAft>
                        <a:buClrTx/>
                        <a:buSzTx/>
                        <a:buFontTx/>
                        <a:buNone/>
                        <a:tabLst/>
                      </a:pPr>
                      <a:r>
                        <a:rPr kumimoji="0" lang="de-DE" sz="1300" b="1" i="0" u="none" strike="noStrike" cap="none" normalizeH="0" baseline="0" smtClean="0">
                          <a:ln>
                            <a:noFill/>
                          </a:ln>
                          <a:solidFill>
                            <a:schemeClr val="tx1"/>
                          </a:solidFill>
                          <a:effectLst/>
                          <a:latin typeface="Arial" charset="0"/>
                          <a:cs typeface="Arial" charset="0"/>
                        </a:rPr>
                        <a:t>Buying Center</a:t>
                      </a:r>
                      <a:endParaRPr kumimoji="0" lang="de-DE" sz="1800" b="0" i="0" u="none" strike="noStrike" cap="none" normalizeH="0" baseline="0" smtClean="0">
                        <a:ln>
                          <a:noFill/>
                        </a:ln>
                        <a:solidFill>
                          <a:schemeClr val="tx1"/>
                        </a:solidFill>
                        <a:effectLst/>
                        <a:latin typeface="Arial" charset="0"/>
                        <a:cs typeface="Arial" charset="0"/>
                      </a:endParaRPr>
                    </a:p>
                  </a:txBody>
                  <a:tcPr marT="45704" marB="4570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9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IT-Abteilung/Vorstand</a:t>
                      </a:r>
                      <a:endParaRPr kumimoji="0" lang="de-DE" sz="1800" b="0" i="0" u="none" strike="noStrike" cap="none" normalizeH="0" baseline="0" smtClean="0">
                        <a:ln>
                          <a:noFill/>
                        </a:ln>
                        <a:solidFill>
                          <a:schemeClr val="tx1"/>
                        </a:solidFill>
                        <a:effectLst/>
                        <a:latin typeface="Arial" charset="0"/>
                        <a:cs typeface="Arial" charset="0"/>
                      </a:endParaRPr>
                    </a:p>
                  </a:txBody>
                  <a:tcPr marT="45704" marB="4570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9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IT-Techniker/CIO</a:t>
                      </a:r>
                      <a:endParaRPr kumimoji="0" lang="de-DE" sz="1800" b="0" i="0" u="none" strike="noStrike" cap="none" normalizeH="0" baseline="0" smtClean="0">
                        <a:ln>
                          <a:noFill/>
                        </a:ln>
                        <a:solidFill>
                          <a:schemeClr val="tx1"/>
                        </a:solidFill>
                        <a:effectLst/>
                        <a:latin typeface="Arial" charset="0"/>
                        <a:cs typeface="Arial" charset="0"/>
                      </a:endParaRPr>
                    </a:p>
                  </a:txBody>
                  <a:tcPr marT="45704" marB="4570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9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Fachabteilung</a:t>
                      </a:r>
                      <a:endParaRPr kumimoji="0" lang="de-DE" sz="1800" b="0" i="0" u="none" strike="noStrike" cap="none" normalizeH="0" baseline="0" smtClean="0">
                        <a:ln>
                          <a:noFill/>
                        </a:ln>
                        <a:solidFill>
                          <a:schemeClr val="tx1"/>
                        </a:solidFill>
                        <a:effectLst/>
                        <a:latin typeface="Arial" charset="0"/>
                        <a:cs typeface="Arial" charset="0"/>
                      </a:endParaRPr>
                    </a:p>
                  </a:txBody>
                  <a:tcPr marT="45704" marB="4570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20592">
                <a:tc>
                  <a:txBody>
                    <a:bodyPr/>
                    <a:lstStyle/>
                    <a:p>
                      <a:pPr marL="0" marR="0" lvl="0" indent="0" algn="l" defTabSz="914400" rtl="0" eaLnBrk="1" fontAlgn="b" latinLnBrk="0" hangingPunct="1">
                        <a:lnSpc>
                          <a:spcPct val="90000"/>
                        </a:lnSpc>
                        <a:spcBef>
                          <a:spcPct val="0"/>
                        </a:spcBef>
                        <a:spcAft>
                          <a:spcPct val="0"/>
                        </a:spcAft>
                        <a:buClrTx/>
                        <a:buSzTx/>
                        <a:buFontTx/>
                        <a:buNone/>
                        <a:tabLst/>
                      </a:pPr>
                      <a:r>
                        <a:rPr kumimoji="0" lang="de-DE" sz="1300" b="1" i="0" u="none" strike="noStrike" cap="none" normalizeH="0" baseline="0" smtClean="0">
                          <a:ln>
                            <a:noFill/>
                          </a:ln>
                          <a:solidFill>
                            <a:schemeClr val="tx1"/>
                          </a:solidFill>
                          <a:effectLst/>
                          <a:latin typeface="Arial" charset="0"/>
                          <a:cs typeface="Arial" charset="0"/>
                        </a:rPr>
                        <a:t>Überlebenschancen</a:t>
                      </a:r>
                      <a:endParaRPr kumimoji="0" lang="de-DE" sz="1800" b="0" i="0" u="none" strike="noStrike" cap="none" normalizeH="0" baseline="0" smtClean="0">
                        <a:ln>
                          <a:noFill/>
                        </a:ln>
                        <a:solidFill>
                          <a:schemeClr val="tx1"/>
                        </a:solidFill>
                        <a:effectLst/>
                        <a:latin typeface="Arial" charset="0"/>
                        <a:cs typeface="Arial" charset="0"/>
                      </a:endParaRPr>
                    </a:p>
                  </a:txBody>
                  <a:tcPr marT="45704" marB="4570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 latinLnBrk="0" hangingPunct="1">
                        <a:lnSpc>
                          <a:spcPct val="9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Hersteller-Insolvenz: </a:t>
                      </a:r>
                      <a:endParaRPr kumimoji="0" lang="de-DE" sz="1800" b="0" i="0" u="none" strike="noStrike" cap="none" normalizeH="0" baseline="0" smtClean="0">
                        <a:ln>
                          <a:noFill/>
                        </a:ln>
                        <a:solidFill>
                          <a:schemeClr val="tx1"/>
                        </a:solidFill>
                        <a:effectLst/>
                        <a:latin typeface="Arial" charset="0"/>
                        <a:cs typeface="Arial" charset="0"/>
                      </a:endParaRPr>
                    </a:p>
                  </a:txBody>
                  <a:tcPr marT="45704" marB="4570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 latinLnBrk="0" hangingPunct="1">
                        <a:lnSpc>
                          <a:spcPct val="9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OS-Community kann Hersteller-</a:t>
                      </a:r>
                      <a:endParaRPr kumimoji="0" lang="de-DE" sz="1800" b="0" i="0" u="none" strike="noStrike" cap="none" normalizeH="0" baseline="0" smtClean="0">
                        <a:ln>
                          <a:noFill/>
                        </a:ln>
                        <a:solidFill>
                          <a:schemeClr val="tx1"/>
                        </a:solidFill>
                        <a:effectLst/>
                        <a:latin typeface="Arial" charset="0"/>
                        <a:cs typeface="Arial" charset="0"/>
                      </a:endParaRPr>
                    </a:p>
                  </a:txBody>
                  <a:tcPr marT="45704" marB="4570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 latinLnBrk="0" hangingPunct="1">
                        <a:lnSpc>
                          <a:spcPct val="9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bei Zusammenbruch des Anbieters:</a:t>
                      </a:r>
                      <a:endParaRPr kumimoji="0" lang="de-DE" sz="1800" b="0" i="0" u="none" strike="noStrike" cap="none" normalizeH="0" baseline="0" smtClean="0">
                        <a:ln>
                          <a:noFill/>
                        </a:ln>
                        <a:solidFill>
                          <a:schemeClr val="tx1"/>
                        </a:solidFill>
                        <a:effectLst/>
                        <a:latin typeface="Arial" charset="0"/>
                        <a:cs typeface="Arial" charset="0"/>
                      </a:endParaRPr>
                    </a:p>
                  </a:txBody>
                  <a:tcPr marT="45704" marB="4570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r>
              <a:tr h="420592">
                <a:tc>
                  <a:txBody>
                    <a:bodyPr/>
                    <a:lstStyle/>
                    <a:p>
                      <a:pPr marL="0" marR="0" lvl="0" indent="0" algn="l" defTabSz="914400" rtl="0" eaLnBrk="1" fontAlgn="b" latinLnBrk="0" hangingPunct="1">
                        <a:lnSpc>
                          <a:spcPct val="90000"/>
                        </a:lnSpc>
                        <a:spcBef>
                          <a:spcPct val="0"/>
                        </a:spcBef>
                        <a:spcAft>
                          <a:spcPct val="0"/>
                        </a:spcAft>
                        <a:buClrTx/>
                        <a:buSzTx/>
                        <a:buFontTx/>
                        <a:buNone/>
                        <a:tabLst/>
                      </a:pPr>
                      <a:r>
                        <a:rPr kumimoji="0" lang="de-DE" sz="1300" b="1" i="0" u="none" strike="noStrike" cap="none" normalizeH="0" baseline="0" smtClean="0">
                          <a:ln>
                            <a:noFill/>
                          </a:ln>
                          <a:solidFill>
                            <a:schemeClr val="tx1"/>
                          </a:solidFill>
                          <a:effectLst/>
                          <a:latin typeface="Arial" charset="0"/>
                          <a:cs typeface="Arial" charset="0"/>
                        </a:rPr>
                        <a:t> </a:t>
                      </a:r>
                      <a:endParaRPr kumimoji="0" lang="de-DE" sz="1800" b="0" i="0" u="none" strike="noStrike" cap="none" normalizeH="0" baseline="0" smtClean="0">
                        <a:ln>
                          <a:noFill/>
                        </a:ln>
                        <a:solidFill>
                          <a:schemeClr val="tx1"/>
                        </a:solidFill>
                        <a:effectLst/>
                        <a:latin typeface="Arial" charset="0"/>
                        <a:cs typeface="Arial" charset="0"/>
                      </a:endParaRPr>
                    </a:p>
                  </a:txBody>
                  <a:tcPr marT="45704" marB="4570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 latinLnBrk="0" hangingPunct="1">
                        <a:lnSpc>
                          <a:spcPct val="9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Hoffen auf Käufer/Nachfolger</a:t>
                      </a:r>
                      <a:endParaRPr kumimoji="0" lang="de-DE" sz="1800" b="0" i="0" u="none" strike="noStrike" cap="none" normalizeH="0" baseline="0" smtClean="0">
                        <a:ln>
                          <a:noFill/>
                        </a:ln>
                        <a:solidFill>
                          <a:schemeClr val="tx1"/>
                        </a:solidFill>
                        <a:effectLst/>
                        <a:latin typeface="Arial" charset="0"/>
                        <a:cs typeface="Arial" charset="0"/>
                      </a:endParaRPr>
                    </a:p>
                  </a:txBody>
                  <a:tcPr marT="45704" marB="4570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 latinLnBrk="0" hangingPunct="1">
                        <a:lnSpc>
                          <a:spcPct val="9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Insolvenz abfedern</a:t>
                      </a:r>
                      <a:endParaRPr kumimoji="0" lang="de-DE" sz="1800" b="0" i="0" u="none" strike="noStrike" cap="none" normalizeH="0" baseline="0" smtClean="0">
                        <a:ln>
                          <a:noFill/>
                        </a:ln>
                        <a:solidFill>
                          <a:schemeClr val="tx1"/>
                        </a:solidFill>
                        <a:effectLst/>
                        <a:latin typeface="Arial" charset="0"/>
                        <a:cs typeface="Arial" charset="0"/>
                      </a:endParaRPr>
                    </a:p>
                  </a:txBody>
                  <a:tcPr marT="45704" marB="4570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 latinLnBrk="0" hangingPunct="1">
                        <a:lnSpc>
                          <a:spcPct val="9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Hoffen auf Käufer/Nachfolger, sonst </a:t>
                      </a:r>
                      <a:endParaRPr kumimoji="0" lang="de-DE" sz="1800" b="0" i="0" u="none" strike="noStrike" cap="none" normalizeH="0" baseline="0" smtClean="0">
                        <a:ln>
                          <a:noFill/>
                        </a:ln>
                        <a:solidFill>
                          <a:schemeClr val="tx1"/>
                        </a:solidFill>
                        <a:effectLst/>
                        <a:latin typeface="Arial" charset="0"/>
                        <a:cs typeface="Arial" charset="0"/>
                      </a:endParaRPr>
                    </a:p>
                  </a:txBody>
                  <a:tcPr marT="45704" marB="4570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r>
              <a:tr h="420592">
                <a:tc>
                  <a:txBody>
                    <a:bodyPr/>
                    <a:lstStyle/>
                    <a:p>
                      <a:pPr marL="0" marR="0" lvl="0" indent="0" algn="l" defTabSz="914400" rtl="0" eaLnBrk="1" fontAlgn="b" latinLnBrk="0" hangingPunct="1">
                        <a:lnSpc>
                          <a:spcPct val="90000"/>
                        </a:lnSpc>
                        <a:spcBef>
                          <a:spcPct val="0"/>
                        </a:spcBef>
                        <a:spcAft>
                          <a:spcPct val="0"/>
                        </a:spcAft>
                        <a:buClrTx/>
                        <a:buSzTx/>
                        <a:buFontTx/>
                        <a:buNone/>
                        <a:tabLst/>
                      </a:pPr>
                      <a:r>
                        <a:rPr kumimoji="0" lang="de-DE" sz="1300" b="1" i="0" u="none" strike="noStrike" cap="none" normalizeH="0" baseline="0" smtClean="0">
                          <a:ln>
                            <a:noFill/>
                          </a:ln>
                          <a:solidFill>
                            <a:schemeClr val="tx1"/>
                          </a:solidFill>
                          <a:effectLst/>
                          <a:latin typeface="Arial" charset="0"/>
                          <a:cs typeface="Arial" charset="0"/>
                        </a:rPr>
                        <a:t> </a:t>
                      </a:r>
                      <a:endParaRPr kumimoji="0" lang="de-DE" sz="1800" b="0" i="0" u="none" strike="noStrike" cap="none" normalizeH="0" baseline="0" smtClean="0">
                        <a:ln>
                          <a:noFill/>
                        </a:ln>
                        <a:solidFill>
                          <a:schemeClr val="tx1"/>
                        </a:solidFill>
                        <a:effectLst/>
                        <a:latin typeface="Arial" charset="0"/>
                        <a:cs typeface="Arial" charset="0"/>
                      </a:endParaRPr>
                    </a:p>
                  </a:txBody>
                  <a:tcPr marT="45704" marB="4570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 latinLnBrk="0" hangingPunct="1">
                        <a:lnSpc>
                          <a:spcPct val="9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Hersteller kann Wartung </a:t>
                      </a:r>
                      <a:endParaRPr kumimoji="0" lang="de-DE" sz="1800" b="0" i="0" u="none" strike="noStrike" cap="none" normalizeH="0" baseline="0" smtClean="0">
                        <a:ln>
                          <a:noFill/>
                        </a:ln>
                        <a:solidFill>
                          <a:schemeClr val="tx1"/>
                        </a:solidFill>
                        <a:effectLst/>
                        <a:latin typeface="Arial" charset="0"/>
                        <a:cs typeface="Arial" charset="0"/>
                      </a:endParaRPr>
                    </a:p>
                  </a:txBody>
                  <a:tcPr marT="45704" marB="4570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 latinLnBrk="0" hangingPunct="1">
                        <a:lnSpc>
                          <a:spcPct val="9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Risiko:</a:t>
                      </a:r>
                      <a:endParaRPr kumimoji="0" lang="de-DE" sz="1800" b="0" i="0" u="none" strike="noStrike" cap="none" normalizeH="0" baseline="0" smtClean="0">
                        <a:ln>
                          <a:noFill/>
                        </a:ln>
                        <a:solidFill>
                          <a:schemeClr val="tx1"/>
                        </a:solidFill>
                        <a:effectLst/>
                        <a:latin typeface="Arial" charset="0"/>
                        <a:cs typeface="Arial" charset="0"/>
                      </a:endParaRPr>
                    </a:p>
                  </a:txBody>
                  <a:tcPr marT="45704" marB="4570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 latinLnBrk="0" hangingPunct="1">
                        <a:lnSpc>
                          <a:spcPct val="9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plötzliches Nutzungsende</a:t>
                      </a:r>
                      <a:endParaRPr kumimoji="0" lang="de-DE" sz="1800" b="0" i="0" u="none" strike="noStrike" cap="none" normalizeH="0" baseline="0" smtClean="0">
                        <a:ln>
                          <a:noFill/>
                        </a:ln>
                        <a:solidFill>
                          <a:schemeClr val="tx1"/>
                        </a:solidFill>
                        <a:effectLst/>
                        <a:latin typeface="Arial" charset="0"/>
                        <a:cs typeface="Arial" charset="0"/>
                      </a:endParaRPr>
                    </a:p>
                  </a:txBody>
                  <a:tcPr marT="45704" marB="4570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r>
              <a:tr h="420592">
                <a:tc>
                  <a:txBody>
                    <a:bodyPr/>
                    <a:lstStyle/>
                    <a:p>
                      <a:pPr marL="0" marR="0" lvl="0" indent="0" algn="l" defTabSz="914400" rtl="0" eaLnBrk="1" fontAlgn="b" latinLnBrk="0" hangingPunct="1">
                        <a:lnSpc>
                          <a:spcPct val="90000"/>
                        </a:lnSpc>
                        <a:spcBef>
                          <a:spcPct val="0"/>
                        </a:spcBef>
                        <a:spcAft>
                          <a:spcPct val="0"/>
                        </a:spcAft>
                        <a:buClrTx/>
                        <a:buSzTx/>
                        <a:buFontTx/>
                        <a:buNone/>
                        <a:tabLst/>
                      </a:pPr>
                      <a:r>
                        <a:rPr kumimoji="0" lang="de-DE" sz="1300" b="1" i="0" u="none" strike="noStrike" cap="none" normalizeH="0" baseline="0" smtClean="0">
                          <a:ln>
                            <a:noFill/>
                          </a:ln>
                          <a:solidFill>
                            <a:schemeClr val="tx1"/>
                          </a:solidFill>
                          <a:effectLst/>
                          <a:latin typeface="Arial" charset="0"/>
                          <a:cs typeface="Arial" charset="0"/>
                        </a:rPr>
                        <a:t> </a:t>
                      </a:r>
                      <a:endParaRPr kumimoji="0" lang="de-DE" sz="1800" b="0" i="0" u="none" strike="noStrike" cap="none" normalizeH="0" baseline="0" smtClean="0">
                        <a:ln>
                          <a:noFill/>
                        </a:ln>
                        <a:solidFill>
                          <a:schemeClr val="tx1"/>
                        </a:solidFill>
                        <a:effectLst/>
                        <a:latin typeface="Arial" charset="0"/>
                        <a:cs typeface="Arial" charset="0"/>
                      </a:endParaRPr>
                    </a:p>
                  </a:txBody>
                  <a:tcPr marT="45704" marB="4570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 latinLnBrk="0" hangingPunct="1">
                        <a:lnSpc>
                          <a:spcPct val="9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einstellen</a:t>
                      </a:r>
                      <a:endParaRPr kumimoji="0" lang="de-DE" sz="1800" b="0" i="0" u="none" strike="noStrike" cap="none" normalizeH="0" baseline="0" smtClean="0">
                        <a:ln>
                          <a:noFill/>
                        </a:ln>
                        <a:solidFill>
                          <a:schemeClr val="tx1"/>
                        </a:solidFill>
                        <a:effectLst/>
                        <a:latin typeface="Arial" charset="0"/>
                        <a:cs typeface="Arial" charset="0"/>
                      </a:endParaRPr>
                    </a:p>
                  </a:txBody>
                  <a:tcPr marT="45704" marB="4570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 latinLnBrk="0" hangingPunct="1">
                        <a:lnSpc>
                          <a:spcPct val="9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OS-Anbieter wird durch Kauf </a:t>
                      </a:r>
                      <a:endParaRPr kumimoji="0" lang="de-DE" sz="1800" b="0" i="0" u="none" strike="noStrike" cap="none" normalizeH="0" baseline="0" smtClean="0">
                        <a:ln>
                          <a:noFill/>
                        </a:ln>
                        <a:solidFill>
                          <a:schemeClr val="tx1"/>
                        </a:solidFill>
                        <a:effectLst/>
                        <a:latin typeface="Arial" charset="0"/>
                        <a:cs typeface="Arial" charset="0"/>
                      </a:endParaRPr>
                    </a:p>
                  </a:txBody>
                  <a:tcPr marT="45704" marB="4570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 latinLnBrk="0" hangingPunct="1">
                        <a:lnSpc>
                          <a:spcPct val="9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 </a:t>
                      </a:r>
                      <a:endParaRPr kumimoji="0" lang="de-DE" sz="1800" b="0" i="0" u="none" strike="noStrike" cap="none" normalizeH="0" baseline="0" smtClean="0">
                        <a:ln>
                          <a:noFill/>
                        </a:ln>
                        <a:solidFill>
                          <a:schemeClr val="tx1"/>
                        </a:solidFill>
                        <a:effectLst/>
                        <a:latin typeface="Arial" charset="0"/>
                        <a:cs typeface="Arial" charset="0"/>
                      </a:endParaRPr>
                    </a:p>
                  </a:txBody>
                  <a:tcPr marT="45704" marB="4570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r>
              <a:tr h="420592">
                <a:tc>
                  <a:txBody>
                    <a:bodyPr/>
                    <a:lstStyle/>
                    <a:p>
                      <a:pPr marL="0" marR="0" lvl="0" indent="0" algn="l" defTabSz="914400" rtl="0" eaLnBrk="1" fontAlgn="b" latinLnBrk="0" hangingPunct="1">
                        <a:lnSpc>
                          <a:spcPct val="90000"/>
                        </a:lnSpc>
                        <a:spcBef>
                          <a:spcPct val="0"/>
                        </a:spcBef>
                        <a:spcAft>
                          <a:spcPct val="0"/>
                        </a:spcAft>
                        <a:buClrTx/>
                        <a:buSzTx/>
                        <a:buFontTx/>
                        <a:buNone/>
                        <a:tabLst/>
                      </a:pPr>
                      <a:r>
                        <a:rPr kumimoji="0" lang="de-DE" sz="1300" b="1" i="0" u="none" strike="noStrike" cap="none" normalizeH="0" baseline="0" smtClean="0">
                          <a:ln>
                            <a:noFill/>
                          </a:ln>
                          <a:solidFill>
                            <a:schemeClr val="tx1"/>
                          </a:solidFill>
                          <a:effectLst/>
                          <a:latin typeface="Arial" charset="0"/>
                          <a:cs typeface="Arial" charset="0"/>
                        </a:rPr>
                        <a:t> </a:t>
                      </a:r>
                      <a:endParaRPr kumimoji="0" lang="de-DE" sz="1800" b="0" i="0" u="none" strike="noStrike" cap="none" normalizeH="0" baseline="0" smtClean="0">
                        <a:ln>
                          <a:noFill/>
                        </a:ln>
                        <a:solidFill>
                          <a:schemeClr val="tx1"/>
                        </a:solidFill>
                        <a:effectLst/>
                        <a:latin typeface="Arial" charset="0"/>
                        <a:cs typeface="Arial" charset="0"/>
                      </a:endParaRPr>
                    </a:p>
                  </a:txBody>
                  <a:tcPr marT="45704" marB="4570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 latinLnBrk="0" hangingPunct="1">
                        <a:lnSpc>
                          <a:spcPct val="9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Kunden können Betrieb</a:t>
                      </a:r>
                      <a:endParaRPr kumimoji="0" lang="de-DE" sz="1800" b="0" i="0" u="none" strike="noStrike" cap="none" normalizeH="0" baseline="0" smtClean="0">
                        <a:ln>
                          <a:noFill/>
                        </a:ln>
                        <a:solidFill>
                          <a:schemeClr val="tx1"/>
                        </a:solidFill>
                        <a:effectLst/>
                        <a:latin typeface="Arial" charset="0"/>
                        <a:cs typeface="Arial" charset="0"/>
                      </a:endParaRPr>
                    </a:p>
                  </a:txBody>
                  <a:tcPr marT="45704" marB="4570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 latinLnBrk="0" hangingPunct="1">
                        <a:lnSpc>
                          <a:spcPct val="9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normaler SW-Anbieter - Ausweg:</a:t>
                      </a:r>
                      <a:endParaRPr kumimoji="0" lang="de-DE" sz="1800" b="0" i="0" u="none" strike="noStrike" cap="none" normalizeH="0" baseline="0" smtClean="0">
                        <a:ln>
                          <a:noFill/>
                        </a:ln>
                        <a:solidFill>
                          <a:schemeClr val="tx1"/>
                        </a:solidFill>
                        <a:effectLst/>
                        <a:latin typeface="Arial" charset="0"/>
                        <a:cs typeface="Arial" charset="0"/>
                      </a:endParaRPr>
                    </a:p>
                  </a:txBody>
                  <a:tcPr marT="45704" marB="4570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 latinLnBrk="0" hangingPunct="1">
                        <a:lnSpc>
                          <a:spcPct val="9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 </a:t>
                      </a:r>
                      <a:endParaRPr kumimoji="0" lang="de-DE" sz="1800" b="0" i="0" u="none" strike="noStrike" cap="none" normalizeH="0" baseline="0" smtClean="0">
                        <a:ln>
                          <a:noFill/>
                        </a:ln>
                        <a:solidFill>
                          <a:schemeClr val="tx1"/>
                        </a:solidFill>
                        <a:effectLst/>
                        <a:latin typeface="Arial" charset="0"/>
                        <a:cs typeface="Arial" charset="0"/>
                      </a:endParaRPr>
                    </a:p>
                  </a:txBody>
                  <a:tcPr marT="45704" marB="4570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r>
              <a:tr h="328495">
                <a:tc>
                  <a:txBody>
                    <a:bodyPr/>
                    <a:lstStyle/>
                    <a:p>
                      <a:pPr marL="0" marR="0" lvl="0" indent="0" algn="l" defTabSz="914400" rtl="0" eaLnBrk="1" fontAlgn="b" latinLnBrk="0" hangingPunct="1">
                        <a:lnSpc>
                          <a:spcPct val="90000"/>
                        </a:lnSpc>
                        <a:spcBef>
                          <a:spcPct val="0"/>
                        </a:spcBef>
                        <a:spcAft>
                          <a:spcPct val="0"/>
                        </a:spcAft>
                        <a:buClrTx/>
                        <a:buSzTx/>
                        <a:buFontTx/>
                        <a:buNone/>
                        <a:tabLst/>
                      </a:pPr>
                      <a:r>
                        <a:rPr kumimoji="0" lang="de-DE" sz="1300" b="1" i="0" u="none" strike="noStrike" cap="none" normalizeH="0" baseline="0" smtClean="0">
                          <a:ln>
                            <a:noFill/>
                          </a:ln>
                          <a:solidFill>
                            <a:schemeClr val="tx1"/>
                          </a:solidFill>
                          <a:effectLst/>
                          <a:latin typeface="Arial" charset="0"/>
                          <a:cs typeface="Arial" charset="0"/>
                        </a:rPr>
                        <a:t> </a:t>
                      </a:r>
                      <a:endParaRPr kumimoji="0" lang="de-DE" sz="1800" b="0" i="0" u="none" strike="noStrike" cap="none" normalizeH="0" baseline="0" smtClean="0">
                        <a:ln>
                          <a:noFill/>
                        </a:ln>
                        <a:solidFill>
                          <a:schemeClr val="tx1"/>
                        </a:solidFill>
                        <a:effectLst/>
                        <a:latin typeface="Arial" charset="0"/>
                        <a:cs typeface="Arial" charset="0"/>
                      </a:endParaRPr>
                    </a:p>
                  </a:txBody>
                  <a:tcPr marT="45704" marB="4570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9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teilweise fortsetzen</a:t>
                      </a:r>
                      <a:endParaRPr kumimoji="0" lang="de-DE" sz="1800" b="0" i="0" u="none" strike="noStrike" cap="none" normalizeH="0" baseline="0" smtClean="0">
                        <a:ln>
                          <a:noFill/>
                        </a:ln>
                        <a:solidFill>
                          <a:schemeClr val="tx1"/>
                        </a:solidFill>
                        <a:effectLst/>
                        <a:latin typeface="Arial" charset="0"/>
                        <a:cs typeface="Arial" charset="0"/>
                      </a:endParaRPr>
                    </a:p>
                  </a:txBody>
                  <a:tcPr marT="45704" marB="4570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9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Foundation</a:t>
                      </a:r>
                      <a:endParaRPr kumimoji="0" lang="de-DE" sz="1800" b="0" i="0" u="none" strike="noStrike" cap="none" normalizeH="0" baseline="0" smtClean="0">
                        <a:ln>
                          <a:noFill/>
                        </a:ln>
                        <a:solidFill>
                          <a:schemeClr val="tx1"/>
                        </a:solidFill>
                        <a:effectLst/>
                        <a:latin typeface="Arial" charset="0"/>
                        <a:cs typeface="Arial" charset="0"/>
                      </a:endParaRPr>
                    </a:p>
                  </a:txBody>
                  <a:tcPr marT="45704" marB="4570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9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 </a:t>
                      </a:r>
                      <a:endParaRPr kumimoji="0" lang="de-DE" sz="1800" b="0" i="0" u="none" strike="noStrike" cap="none" normalizeH="0" baseline="0" smtClean="0">
                        <a:ln>
                          <a:noFill/>
                        </a:ln>
                        <a:solidFill>
                          <a:schemeClr val="tx1"/>
                        </a:solidFill>
                        <a:effectLst/>
                        <a:latin typeface="Arial" charset="0"/>
                        <a:cs typeface="Arial" charset="0"/>
                      </a:endParaRPr>
                    </a:p>
                  </a:txBody>
                  <a:tcPr marT="45704" marB="4570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r>
              <a:tr h="420592">
                <a:tc>
                  <a:txBody>
                    <a:bodyPr/>
                    <a:lstStyle/>
                    <a:p>
                      <a:pPr marL="0" marR="0" lvl="0" indent="0" algn="l" defTabSz="914400" rtl="0" eaLnBrk="1" fontAlgn="b" latinLnBrk="0" hangingPunct="1">
                        <a:lnSpc>
                          <a:spcPct val="90000"/>
                        </a:lnSpc>
                        <a:spcBef>
                          <a:spcPct val="0"/>
                        </a:spcBef>
                        <a:spcAft>
                          <a:spcPct val="0"/>
                        </a:spcAft>
                        <a:buClrTx/>
                        <a:buSzTx/>
                        <a:buFontTx/>
                        <a:buNone/>
                        <a:tabLst/>
                      </a:pPr>
                      <a:r>
                        <a:rPr kumimoji="0" lang="de-DE" sz="1300" b="1" i="0" u="none" strike="noStrike" cap="none" normalizeH="0" baseline="0" smtClean="0">
                          <a:ln>
                            <a:noFill/>
                          </a:ln>
                          <a:solidFill>
                            <a:schemeClr val="tx1"/>
                          </a:solidFill>
                          <a:effectLst/>
                          <a:latin typeface="Arial" charset="0"/>
                          <a:cs typeface="Arial" charset="0"/>
                        </a:rPr>
                        <a:t>Marketing</a:t>
                      </a:r>
                      <a:endParaRPr kumimoji="0" lang="de-DE" sz="1800" b="0" i="0" u="none" strike="noStrike" cap="none" normalizeH="0" baseline="0" smtClean="0">
                        <a:ln>
                          <a:noFill/>
                        </a:ln>
                        <a:solidFill>
                          <a:schemeClr val="tx1"/>
                        </a:solidFill>
                        <a:effectLst/>
                        <a:latin typeface="Arial" charset="0"/>
                        <a:cs typeface="Arial" charset="0"/>
                      </a:endParaRPr>
                    </a:p>
                  </a:txBody>
                  <a:tcPr marT="45704" marB="4570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 latinLnBrk="0" hangingPunct="1">
                        <a:lnSpc>
                          <a:spcPct val="9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Klassischer SW-Vertrieb, </a:t>
                      </a:r>
                      <a:endParaRPr kumimoji="0" lang="de-DE" sz="1800" b="0" i="0" u="none" strike="noStrike" cap="none" normalizeH="0" baseline="0" smtClean="0">
                        <a:ln>
                          <a:noFill/>
                        </a:ln>
                        <a:solidFill>
                          <a:schemeClr val="tx1"/>
                        </a:solidFill>
                        <a:effectLst/>
                        <a:latin typeface="Arial" charset="0"/>
                        <a:cs typeface="Arial" charset="0"/>
                      </a:endParaRPr>
                    </a:p>
                  </a:txBody>
                  <a:tcPr marT="45704" marB="4570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 latinLnBrk="0" hangingPunct="1">
                        <a:lnSpc>
                          <a:spcPct val="9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virales Marketing</a:t>
                      </a:r>
                      <a:endParaRPr kumimoji="0" lang="de-DE" sz="1800" b="0" i="0" u="none" strike="noStrike" cap="none" normalizeH="0" baseline="0" smtClean="0">
                        <a:ln>
                          <a:noFill/>
                        </a:ln>
                        <a:solidFill>
                          <a:schemeClr val="tx1"/>
                        </a:solidFill>
                        <a:effectLst/>
                        <a:latin typeface="Arial" charset="0"/>
                        <a:cs typeface="Arial" charset="0"/>
                      </a:endParaRPr>
                    </a:p>
                  </a:txBody>
                  <a:tcPr marT="45704" marB="4570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 latinLnBrk="0" hangingPunct="1">
                        <a:lnSpc>
                          <a:spcPct val="9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wie beim klassischen SW-Vertrieb, aber LOB</a:t>
                      </a:r>
                      <a:endParaRPr kumimoji="0" lang="de-DE" sz="1800" b="0" i="0" u="none" strike="noStrike" cap="none" normalizeH="0" baseline="0" smtClean="0">
                        <a:ln>
                          <a:noFill/>
                        </a:ln>
                        <a:solidFill>
                          <a:schemeClr val="tx1"/>
                        </a:solidFill>
                        <a:effectLst/>
                        <a:latin typeface="Arial" charset="0"/>
                        <a:cs typeface="Arial" charset="0"/>
                      </a:endParaRPr>
                    </a:p>
                  </a:txBody>
                  <a:tcPr marT="45704" marB="4570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r>
              <a:tr h="420592">
                <a:tc>
                  <a:txBody>
                    <a:bodyPr/>
                    <a:lstStyle/>
                    <a:p>
                      <a:pPr marL="0" marR="0" lvl="0" indent="0" algn="l" defTabSz="914400" rtl="0" eaLnBrk="1" fontAlgn="b" latinLnBrk="0" hangingPunct="1">
                        <a:lnSpc>
                          <a:spcPct val="90000"/>
                        </a:lnSpc>
                        <a:spcBef>
                          <a:spcPct val="0"/>
                        </a:spcBef>
                        <a:spcAft>
                          <a:spcPct val="0"/>
                        </a:spcAft>
                        <a:buClrTx/>
                        <a:buSzTx/>
                        <a:buFontTx/>
                        <a:buNone/>
                        <a:tabLst/>
                      </a:pPr>
                      <a:r>
                        <a:rPr kumimoji="0" lang="de-DE" sz="1300" b="1" i="0" u="none" strike="noStrike" cap="none" normalizeH="0" baseline="0" smtClean="0">
                          <a:ln>
                            <a:noFill/>
                          </a:ln>
                          <a:solidFill>
                            <a:schemeClr val="tx1"/>
                          </a:solidFill>
                          <a:effectLst/>
                          <a:latin typeface="Arial" charset="0"/>
                          <a:cs typeface="Arial" charset="0"/>
                        </a:rPr>
                        <a:t> </a:t>
                      </a:r>
                      <a:endParaRPr kumimoji="0" lang="de-DE" sz="1800" b="0" i="0" u="none" strike="noStrike" cap="none" normalizeH="0" baseline="0" smtClean="0">
                        <a:ln>
                          <a:noFill/>
                        </a:ln>
                        <a:solidFill>
                          <a:schemeClr val="tx1"/>
                        </a:solidFill>
                        <a:effectLst/>
                        <a:latin typeface="Arial" charset="0"/>
                        <a:cs typeface="Arial" charset="0"/>
                      </a:endParaRPr>
                    </a:p>
                  </a:txBody>
                  <a:tcPr marT="45704" marB="4570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 latinLnBrk="0" hangingPunct="1">
                        <a:lnSpc>
                          <a:spcPct val="9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grosse Marketingbudgets</a:t>
                      </a:r>
                      <a:endParaRPr kumimoji="0" lang="de-DE" sz="1800" b="0" i="0" u="none" strike="noStrike" cap="none" normalizeH="0" baseline="0" smtClean="0">
                        <a:ln>
                          <a:noFill/>
                        </a:ln>
                        <a:solidFill>
                          <a:schemeClr val="tx1"/>
                        </a:solidFill>
                        <a:effectLst/>
                        <a:latin typeface="Arial" charset="0"/>
                        <a:cs typeface="Arial" charset="0"/>
                      </a:endParaRPr>
                    </a:p>
                  </a:txBody>
                  <a:tcPr marT="45704" marB="4570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 latinLnBrk="0" hangingPunct="1">
                        <a:lnSpc>
                          <a:spcPct val="9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kaum Marketingbudget</a:t>
                      </a:r>
                      <a:endParaRPr kumimoji="0" lang="de-DE" sz="1800" b="0" i="0" u="none" strike="noStrike" cap="none" normalizeH="0" baseline="0" smtClean="0">
                        <a:ln>
                          <a:noFill/>
                        </a:ln>
                        <a:solidFill>
                          <a:schemeClr val="tx1"/>
                        </a:solidFill>
                        <a:effectLst/>
                        <a:latin typeface="Arial" charset="0"/>
                        <a:cs typeface="Arial" charset="0"/>
                      </a:endParaRPr>
                    </a:p>
                  </a:txBody>
                  <a:tcPr marT="45704" marB="4570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 latinLnBrk="0" hangingPunct="1">
                        <a:lnSpc>
                          <a:spcPct val="9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Fokus, kurze Zyklen, starke Internet/Telesales</a:t>
                      </a:r>
                      <a:endParaRPr kumimoji="0" lang="de-DE" sz="1800" b="0" i="0" u="none" strike="noStrike" cap="none" normalizeH="0" baseline="0" smtClean="0">
                        <a:ln>
                          <a:noFill/>
                        </a:ln>
                        <a:solidFill>
                          <a:schemeClr val="tx1"/>
                        </a:solidFill>
                        <a:effectLst/>
                        <a:latin typeface="Arial" charset="0"/>
                        <a:cs typeface="Arial" charset="0"/>
                      </a:endParaRPr>
                    </a:p>
                  </a:txBody>
                  <a:tcPr marT="45704" marB="4570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r>
              <a:tr h="328495">
                <a:tc>
                  <a:txBody>
                    <a:bodyPr/>
                    <a:lstStyle/>
                    <a:p>
                      <a:pPr marL="0" marR="0" lvl="0" indent="0" algn="l" defTabSz="914400" rtl="0" eaLnBrk="1" fontAlgn="b" latinLnBrk="0" hangingPunct="1">
                        <a:lnSpc>
                          <a:spcPct val="90000"/>
                        </a:lnSpc>
                        <a:spcBef>
                          <a:spcPct val="0"/>
                        </a:spcBef>
                        <a:spcAft>
                          <a:spcPct val="0"/>
                        </a:spcAft>
                        <a:buClrTx/>
                        <a:buSzTx/>
                        <a:buFontTx/>
                        <a:buNone/>
                        <a:tabLst/>
                      </a:pPr>
                      <a:r>
                        <a:rPr kumimoji="0" lang="de-DE" sz="1300" b="1" i="0" u="none" strike="noStrike" cap="none" normalizeH="0" baseline="0" smtClean="0">
                          <a:ln>
                            <a:noFill/>
                          </a:ln>
                          <a:solidFill>
                            <a:schemeClr val="tx1"/>
                          </a:solidFill>
                          <a:effectLst/>
                          <a:latin typeface="Arial" charset="0"/>
                          <a:cs typeface="Arial" charset="0"/>
                        </a:rPr>
                        <a:t> </a:t>
                      </a:r>
                      <a:endParaRPr kumimoji="0" lang="de-DE" sz="1800" b="0" i="0" u="none" strike="noStrike" cap="none" normalizeH="0" baseline="0" smtClean="0">
                        <a:ln>
                          <a:noFill/>
                        </a:ln>
                        <a:solidFill>
                          <a:schemeClr val="tx1"/>
                        </a:solidFill>
                        <a:effectLst/>
                        <a:latin typeface="Arial" charset="0"/>
                        <a:cs typeface="Arial" charset="0"/>
                      </a:endParaRPr>
                    </a:p>
                  </a:txBody>
                  <a:tcPr marT="45704" marB="4570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9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 </a:t>
                      </a:r>
                      <a:endParaRPr kumimoji="0" lang="de-DE" sz="1800" b="0" i="0" u="none" strike="noStrike" cap="none" normalizeH="0" baseline="0" smtClean="0">
                        <a:ln>
                          <a:noFill/>
                        </a:ln>
                        <a:solidFill>
                          <a:schemeClr val="tx1"/>
                        </a:solidFill>
                        <a:effectLst/>
                        <a:latin typeface="Arial" charset="0"/>
                        <a:cs typeface="Arial" charset="0"/>
                      </a:endParaRPr>
                    </a:p>
                  </a:txBody>
                  <a:tcPr marT="45704" marB="4570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9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 </a:t>
                      </a:r>
                      <a:endParaRPr kumimoji="0" lang="de-DE" sz="1800" b="0" i="0" u="none" strike="noStrike" cap="none" normalizeH="0" baseline="0" smtClean="0">
                        <a:ln>
                          <a:noFill/>
                        </a:ln>
                        <a:solidFill>
                          <a:schemeClr val="tx1"/>
                        </a:solidFill>
                        <a:effectLst/>
                        <a:latin typeface="Arial" charset="0"/>
                        <a:cs typeface="Arial" charset="0"/>
                      </a:endParaRPr>
                    </a:p>
                  </a:txBody>
                  <a:tcPr marT="45704" marB="4570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90000"/>
                        </a:lnSpc>
                        <a:spcBef>
                          <a:spcPct val="0"/>
                        </a:spcBef>
                        <a:spcAft>
                          <a:spcPct val="0"/>
                        </a:spcAft>
                        <a:buClrTx/>
                        <a:buSzTx/>
                        <a:buFontTx/>
                        <a:buNone/>
                        <a:tabLst/>
                      </a:pPr>
                      <a:r>
                        <a:rPr kumimoji="0" lang="de-DE" sz="1200" b="0" i="0" u="none" strike="noStrike" cap="none" normalizeH="0" baseline="0" smtClean="0">
                          <a:ln>
                            <a:noFill/>
                          </a:ln>
                          <a:solidFill>
                            <a:schemeClr val="tx1"/>
                          </a:solidFill>
                          <a:effectLst/>
                          <a:latin typeface="Arial" charset="0"/>
                          <a:cs typeface="Arial" charset="0"/>
                        </a:rPr>
                        <a:t>Fokussierung</a:t>
                      </a:r>
                      <a:endParaRPr kumimoji="0" lang="de-DE" sz="1800" b="0" i="0" u="none" strike="noStrike" cap="none" normalizeH="0" baseline="0" smtClean="0">
                        <a:ln>
                          <a:noFill/>
                        </a:ln>
                        <a:solidFill>
                          <a:schemeClr val="tx1"/>
                        </a:solidFill>
                        <a:effectLst/>
                        <a:latin typeface="Arial" charset="0"/>
                        <a:cs typeface="Arial" charset="0"/>
                      </a:endParaRPr>
                    </a:p>
                  </a:txBody>
                  <a:tcPr marT="45704" marB="4570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56387" name="Rechteck 3"/>
          <p:cNvSpPr>
            <a:spLocks noChangeArrowheads="1"/>
          </p:cNvSpPr>
          <p:nvPr/>
        </p:nvSpPr>
        <p:spPr bwMode="auto">
          <a:xfrm>
            <a:off x="3309938" y="6154738"/>
            <a:ext cx="25193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de-DE" altLang="de-DE" sz="1400" dirty="0"/>
              <a:t>Alternative ERP Systeme </a:t>
            </a:r>
          </a:p>
          <a:p>
            <a:pPr algn="ctr" eaLnBrk="1" hangingPunct="1">
              <a:spcBef>
                <a:spcPct val="0"/>
              </a:spcBef>
              <a:buFontTx/>
              <a:buNone/>
            </a:pPr>
            <a:r>
              <a:rPr lang="de-DE" altLang="de-DE" sz="1400" dirty="0"/>
              <a:t>WS 2019/2020</a:t>
            </a:r>
          </a:p>
        </p:txBody>
      </p:sp>
      <p:sp>
        <p:nvSpPr>
          <p:cNvPr id="56388" name="Foliennummernplatzhalter 1"/>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EEABA306-4EF7-4DD9-8584-38037EECEBD2}" type="slidenum">
              <a:rPr lang="de-DE" altLang="de-DE" sz="1400" smtClean="0"/>
              <a:pPr eaLnBrk="1" hangingPunct="1">
                <a:spcBef>
                  <a:spcPct val="0"/>
                </a:spcBef>
                <a:buFontTx/>
                <a:buNone/>
              </a:pPr>
              <a:t>44</a:t>
            </a:fld>
            <a:endParaRPr lang="de-DE" altLang="de-DE" sz="1400" dirty="0" smtClean="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ChangeAspect="1" noChangeArrowheads="1"/>
          </p:cNvPicPr>
          <p:nvPr/>
        </p:nvPicPr>
        <p:blipFill>
          <a:blip r:embed="rId3">
            <a:extLst>
              <a:ext uri="{28A0092B-C50C-407E-A947-70E740481C1C}">
                <a14:useLocalDpi xmlns:a14="http://schemas.microsoft.com/office/drawing/2010/main" val="0"/>
              </a:ext>
            </a:extLst>
          </a:blip>
          <a:srcRect l="4913" t="14565" r="5045"/>
          <a:stretch>
            <a:fillRect/>
          </a:stretch>
        </p:blipFill>
        <p:spPr bwMode="auto">
          <a:xfrm>
            <a:off x="179388" y="981075"/>
            <a:ext cx="8785225" cy="506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347" name="Text Box 3"/>
          <p:cNvSpPr txBox="1">
            <a:spLocks noChangeArrowheads="1"/>
          </p:cNvSpPr>
          <p:nvPr/>
        </p:nvSpPr>
        <p:spPr bwMode="auto">
          <a:xfrm>
            <a:off x="323850" y="260350"/>
            <a:ext cx="3906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2400" b="1"/>
              <a:t>Open Source Lizenztypen</a:t>
            </a:r>
          </a:p>
        </p:txBody>
      </p:sp>
      <p:sp>
        <p:nvSpPr>
          <p:cNvPr id="57348" name="Text Box 4"/>
          <p:cNvSpPr txBox="1">
            <a:spLocks noChangeArrowheads="1"/>
          </p:cNvSpPr>
          <p:nvPr/>
        </p:nvSpPr>
        <p:spPr bwMode="auto">
          <a:xfrm>
            <a:off x="323850" y="5300663"/>
            <a:ext cx="7034213"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200"/>
              <a:t>Quelle: </a:t>
            </a:r>
            <a:r>
              <a:rPr lang="de-DE" altLang="de-DE" sz="1200" b="1"/>
              <a:t>Open Source ERP – Reasonable Tools for Manufacturing SMEs?</a:t>
            </a:r>
          </a:p>
          <a:p>
            <a:pPr eaLnBrk="1" hangingPunct="1">
              <a:spcBef>
                <a:spcPct val="0"/>
              </a:spcBef>
              <a:buFontTx/>
              <a:buNone/>
            </a:pPr>
            <a:r>
              <a:rPr lang="de-DE" altLang="de-DE" sz="1200"/>
              <a:t>Anja Schatz, Peter Egri, Marcus Sauer, Fraunhofer Institut 2011</a:t>
            </a:r>
          </a:p>
          <a:p>
            <a:pPr eaLnBrk="1" hangingPunct="1">
              <a:spcBef>
                <a:spcPct val="0"/>
              </a:spcBef>
              <a:buFontTx/>
              <a:buNone/>
            </a:pPr>
            <a:r>
              <a:rPr lang="de-DE" altLang="de-DE" sz="1200"/>
              <a:t>http://www.ipa.fraunhofer.de/fileadmin/www.ipa.fhg.de/pdf/Studien/OpenSource-ERP_Study_2011.pdf</a:t>
            </a:r>
          </a:p>
        </p:txBody>
      </p:sp>
      <p:sp>
        <p:nvSpPr>
          <p:cNvPr id="57349" name="Rechteck 4"/>
          <p:cNvSpPr>
            <a:spLocks noChangeArrowheads="1"/>
          </p:cNvSpPr>
          <p:nvPr/>
        </p:nvSpPr>
        <p:spPr bwMode="auto">
          <a:xfrm>
            <a:off x="3309938" y="6154738"/>
            <a:ext cx="25193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de-DE" altLang="de-DE" sz="1400" dirty="0"/>
              <a:t>Alternative ERP Systeme </a:t>
            </a:r>
          </a:p>
          <a:p>
            <a:pPr algn="ctr" eaLnBrk="1" hangingPunct="1">
              <a:spcBef>
                <a:spcPct val="0"/>
              </a:spcBef>
              <a:buFontTx/>
              <a:buNone/>
            </a:pPr>
            <a:r>
              <a:rPr lang="de-DE" altLang="de-DE" sz="1400" dirty="0"/>
              <a:t>WS 2019/2020</a:t>
            </a:r>
          </a:p>
        </p:txBody>
      </p:sp>
      <p:sp>
        <p:nvSpPr>
          <p:cNvPr id="57350" name="Foliennummernplatzhalter 1"/>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4CD871C2-725C-458D-8881-BC088CC2D8AD}" type="slidenum">
              <a:rPr lang="de-DE" altLang="de-DE" sz="1400" smtClean="0"/>
              <a:pPr eaLnBrk="1" hangingPunct="1">
                <a:spcBef>
                  <a:spcPct val="0"/>
                </a:spcBef>
                <a:buFontTx/>
                <a:buNone/>
              </a:pPr>
              <a:t>45</a:t>
            </a:fld>
            <a:endParaRPr lang="de-DE" altLang="de-DE" sz="1400" smtClean="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275" y="0"/>
            <a:ext cx="5541963" cy="5316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371" name="Rectangle 3"/>
          <p:cNvSpPr>
            <a:spLocks noChangeArrowheads="1"/>
          </p:cNvSpPr>
          <p:nvPr/>
        </p:nvSpPr>
        <p:spPr bwMode="auto">
          <a:xfrm>
            <a:off x="323850" y="5300663"/>
            <a:ext cx="8820150"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200"/>
              <a:t>Die Trovarit AG hat zusammen mit dem Forschungsinstitut für Rationalisierung (FIR) an der RWTH Aachen die Nutzung von ERP-Lösungen in Deutschland und die Anwenderzufriedenheit mit der eingesetzten Lösung auf einer breiten empirischen Basis untersucht. Insgesamt 1.914 Bewertungen wurden zur Auswertung zugelassen. </a:t>
            </a:r>
          </a:p>
        </p:txBody>
      </p:sp>
      <p:sp>
        <p:nvSpPr>
          <p:cNvPr id="58372" name="Rechteck 3"/>
          <p:cNvSpPr>
            <a:spLocks noChangeArrowheads="1"/>
          </p:cNvSpPr>
          <p:nvPr/>
        </p:nvSpPr>
        <p:spPr bwMode="auto">
          <a:xfrm>
            <a:off x="3309938" y="6154738"/>
            <a:ext cx="2519362"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de-DE" altLang="de-DE" sz="1400" dirty="0"/>
              <a:t>Alternative ERP Systeme </a:t>
            </a:r>
          </a:p>
          <a:p>
            <a:pPr algn="ctr" eaLnBrk="1" hangingPunct="1">
              <a:spcBef>
                <a:spcPct val="0"/>
              </a:spcBef>
              <a:buFontTx/>
              <a:buNone/>
            </a:pPr>
            <a:r>
              <a:rPr lang="de-DE" altLang="de-DE" sz="1400" dirty="0"/>
              <a:t>WS 2019/2020</a:t>
            </a:r>
          </a:p>
          <a:p>
            <a:pPr algn="ctr" eaLnBrk="1" hangingPunct="1">
              <a:spcBef>
                <a:spcPct val="0"/>
              </a:spcBef>
              <a:buFontTx/>
              <a:buNone/>
            </a:pPr>
            <a:endParaRPr lang="de-DE" altLang="de-DE" sz="1400" dirty="0"/>
          </a:p>
        </p:txBody>
      </p:sp>
      <p:sp>
        <p:nvSpPr>
          <p:cNvPr id="58373" name="Foliennummernplatzhalter 1"/>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8CF0B764-5808-4BAA-9F41-F036E192AF75}" type="slidenum">
              <a:rPr lang="de-DE" altLang="de-DE" sz="1400" smtClean="0"/>
              <a:pPr eaLnBrk="1" hangingPunct="1">
                <a:spcBef>
                  <a:spcPct val="0"/>
                </a:spcBef>
                <a:buFontTx/>
                <a:buNone/>
              </a:pPr>
              <a:t>46</a:t>
            </a:fld>
            <a:endParaRPr lang="de-DE" altLang="de-DE" sz="1400" smtClean="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ChangeAspect="1" noChangeArrowheads="1"/>
          </p:cNvPicPr>
          <p:nvPr/>
        </p:nvPicPr>
        <p:blipFill>
          <a:blip r:embed="rId3">
            <a:lum contrast="10000"/>
            <a:extLst>
              <a:ext uri="{28A0092B-C50C-407E-A947-70E740481C1C}">
                <a14:useLocalDpi xmlns:a14="http://schemas.microsoft.com/office/drawing/2010/main" val="0"/>
              </a:ext>
            </a:extLst>
          </a:blip>
          <a:srcRect/>
          <a:stretch>
            <a:fillRect/>
          </a:stretch>
        </p:blipFill>
        <p:spPr bwMode="auto">
          <a:xfrm>
            <a:off x="2262188" y="0"/>
            <a:ext cx="6881812" cy="515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9395" name="Rectangle 3"/>
          <p:cNvSpPr>
            <a:spLocks noChangeArrowheads="1"/>
          </p:cNvSpPr>
          <p:nvPr/>
        </p:nvSpPr>
        <p:spPr bwMode="auto">
          <a:xfrm>
            <a:off x="1476375" y="5084763"/>
            <a:ext cx="6591300"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200" b="1"/>
              <a:t>Quelle: </a:t>
            </a:r>
            <a:r>
              <a:rPr lang="en-US" altLang="de-DE" sz="1200" b="1"/>
              <a:t>Magic Quadrant for Midmarket and Tier 2-Oriented ERP</a:t>
            </a:r>
          </a:p>
          <a:p>
            <a:pPr eaLnBrk="1" hangingPunct="1">
              <a:spcBef>
                <a:spcPct val="0"/>
              </a:spcBef>
              <a:buFontTx/>
              <a:buNone/>
            </a:pPr>
            <a:r>
              <a:rPr lang="en-US" altLang="de-DE" sz="1200" b="1"/>
              <a:t>for Product-Centric Companies</a:t>
            </a:r>
          </a:p>
          <a:p>
            <a:pPr eaLnBrk="1" hangingPunct="1">
              <a:spcBef>
                <a:spcPct val="0"/>
              </a:spcBef>
              <a:buFontTx/>
              <a:buNone/>
            </a:pPr>
            <a:r>
              <a:rPr lang="en-US" altLang="de-DE" sz="1200" b="1"/>
              <a:t>Christian Hestermann, Robert P. Anderson, Chris Pang, 4.6.2009, </a:t>
            </a:r>
            <a:r>
              <a:rPr lang="de-DE" altLang="de-DE" sz="1200" b="1"/>
              <a:t>ID Number: G00163386</a:t>
            </a:r>
          </a:p>
        </p:txBody>
      </p:sp>
      <p:sp>
        <p:nvSpPr>
          <p:cNvPr id="59396" name="Rechteck 3"/>
          <p:cNvSpPr>
            <a:spLocks noChangeArrowheads="1"/>
          </p:cNvSpPr>
          <p:nvPr/>
        </p:nvSpPr>
        <p:spPr bwMode="auto">
          <a:xfrm>
            <a:off x="3309938" y="6154738"/>
            <a:ext cx="2519362"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de-DE" altLang="de-DE" sz="1400" dirty="0"/>
              <a:t>Alternative ERP Systeme </a:t>
            </a:r>
          </a:p>
          <a:p>
            <a:pPr algn="ctr" eaLnBrk="1" hangingPunct="1">
              <a:spcBef>
                <a:spcPct val="0"/>
              </a:spcBef>
              <a:buFontTx/>
              <a:buNone/>
            </a:pPr>
            <a:r>
              <a:rPr lang="de-DE" altLang="de-DE" sz="1400" dirty="0"/>
              <a:t>WS 2019/2020</a:t>
            </a:r>
          </a:p>
          <a:p>
            <a:pPr algn="ctr" eaLnBrk="1" hangingPunct="1">
              <a:spcBef>
                <a:spcPct val="0"/>
              </a:spcBef>
              <a:buFontTx/>
              <a:buNone/>
            </a:pPr>
            <a:endParaRPr lang="de-DE" altLang="de-DE" sz="1400" dirty="0"/>
          </a:p>
        </p:txBody>
      </p:sp>
      <p:sp>
        <p:nvSpPr>
          <p:cNvPr id="59397" name="Foliennummernplatzhalter 1"/>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4BF872C1-4A6C-4CE1-9B11-99B281B6E192}" type="slidenum">
              <a:rPr lang="de-DE" altLang="de-DE" sz="1400" smtClean="0"/>
              <a:pPr eaLnBrk="1" hangingPunct="1">
                <a:spcBef>
                  <a:spcPct val="0"/>
                </a:spcBef>
                <a:buFontTx/>
                <a:buNone/>
              </a:pPr>
              <a:t>47</a:t>
            </a:fld>
            <a:endParaRPr lang="de-DE" altLang="de-DE" sz="1400" smtClean="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5663" y="0"/>
            <a:ext cx="4797425" cy="5256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4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5300663"/>
            <a:ext cx="660400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420" name="Text Box 4"/>
          <p:cNvSpPr txBox="1">
            <a:spLocks noChangeArrowheads="1"/>
          </p:cNvSpPr>
          <p:nvPr/>
        </p:nvSpPr>
        <p:spPr bwMode="auto">
          <a:xfrm>
            <a:off x="5364163" y="5675313"/>
            <a:ext cx="2736850" cy="2746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50000"/>
              </a:spcBef>
              <a:buFontTx/>
              <a:buNone/>
            </a:pPr>
            <a:r>
              <a:rPr lang="de-DE" altLang="de-DE" sz="1200" b="1"/>
              <a:t>12/2010                         </a:t>
            </a:r>
          </a:p>
        </p:txBody>
      </p:sp>
      <p:sp>
        <p:nvSpPr>
          <p:cNvPr id="60421" name="Rechteck 4"/>
          <p:cNvSpPr>
            <a:spLocks noChangeArrowheads="1"/>
          </p:cNvSpPr>
          <p:nvPr/>
        </p:nvSpPr>
        <p:spPr bwMode="auto">
          <a:xfrm>
            <a:off x="3309938" y="6154738"/>
            <a:ext cx="25193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de-DE" altLang="de-DE" sz="1400" dirty="0"/>
              <a:t>Alternative ERP Systeme </a:t>
            </a:r>
          </a:p>
          <a:p>
            <a:pPr algn="ctr" eaLnBrk="1" hangingPunct="1">
              <a:spcBef>
                <a:spcPct val="0"/>
              </a:spcBef>
              <a:buFontTx/>
              <a:buNone/>
            </a:pPr>
            <a:r>
              <a:rPr lang="de-DE" altLang="de-DE" sz="1400" dirty="0" smtClean="0"/>
              <a:t>WS 2019/2020</a:t>
            </a:r>
            <a:endParaRPr lang="de-DE" altLang="de-DE" sz="1400" dirty="0"/>
          </a:p>
        </p:txBody>
      </p:sp>
      <p:sp>
        <p:nvSpPr>
          <p:cNvPr id="60422" name="Foliennummernplatzhalter 1"/>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4BDBA631-20F9-41BE-B6AE-D877622D73BD}" type="slidenum">
              <a:rPr lang="de-DE" altLang="de-DE" sz="1400" smtClean="0"/>
              <a:pPr eaLnBrk="1" hangingPunct="1">
                <a:spcBef>
                  <a:spcPct val="0"/>
                </a:spcBef>
                <a:buFontTx/>
                <a:buNone/>
              </a:pPr>
              <a:t>48</a:t>
            </a:fld>
            <a:endParaRPr lang="de-DE" altLang="de-DE" sz="1400" smtClean="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457200" y="274638"/>
            <a:ext cx="8229600" cy="490537"/>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nchor="t"/>
          <a:lstStyle/>
          <a:p>
            <a:pPr algn="l" eaLnBrk="1" hangingPunct="1"/>
            <a:r>
              <a:rPr lang="de-DE" altLang="de-DE" sz="2400" b="1" smtClean="0"/>
              <a:t>Auswahl- und Beurteilungskriterien (1)</a:t>
            </a:r>
          </a:p>
        </p:txBody>
      </p:sp>
      <p:sp>
        <p:nvSpPr>
          <p:cNvPr id="61443" name="Rectangle 3"/>
          <p:cNvSpPr>
            <a:spLocks noGrp="1" noChangeArrowheads="1"/>
          </p:cNvSpPr>
          <p:nvPr>
            <p:ph type="body" idx="1"/>
          </p:nvPr>
        </p:nvSpPr>
        <p:spPr>
          <a:xfrm>
            <a:off x="395288" y="765175"/>
            <a:ext cx="8229600" cy="5040313"/>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de-DE" altLang="de-DE" sz="2000" smtClean="0"/>
              <a:t>Einfachheit – „ease of use“</a:t>
            </a:r>
          </a:p>
          <a:p>
            <a:pPr eaLnBrk="1" hangingPunct="1">
              <a:lnSpc>
                <a:spcPct val="80000"/>
              </a:lnSpc>
            </a:pPr>
            <a:r>
              <a:rPr lang="de-DE" altLang="de-DE" sz="2000" smtClean="0"/>
              <a:t>Architektur</a:t>
            </a:r>
          </a:p>
          <a:p>
            <a:pPr lvl="1" eaLnBrk="1" hangingPunct="1">
              <a:lnSpc>
                <a:spcPct val="80000"/>
              </a:lnSpc>
            </a:pPr>
            <a:r>
              <a:rPr lang="de-DE" altLang="de-DE" sz="2000" smtClean="0"/>
              <a:t>Internet (für betriebswirtschaftliche Funktionen, Clients, Web-Services)</a:t>
            </a:r>
          </a:p>
          <a:p>
            <a:pPr lvl="1" eaLnBrk="1" hangingPunct="1">
              <a:lnSpc>
                <a:spcPct val="80000"/>
              </a:lnSpc>
            </a:pPr>
            <a:r>
              <a:rPr lang="de-DE" altLang="de-DE" sz="2000" smtClean="0"/>
              <a:t>Integration (SOA, Web-Services)</a:t>
            </a:r>
          </a:p>
          <a:p>
            <a:pPr lvl="1" eaLnBrk="1" hangingPunct="1">
              <a:lnSpc>
                <a:spcPct val="80000"/>
              </a:lnSpc>
            </a:pPr>
            <a:r>
              <a:rPr lang="de-DE" altLang="de-DE" sz="2000" smtClean="0"/>
              <a:t>Erweiterbarkeit (Datenstrukturen, Funktionen)</a:t>
            </a:r>
          </a:p>
          <a:p>
            <a:pPr lvl="1" eaLnBrk="1" hangingPunct="1">
              <a:lnSpc>
                <a:spcPct val="80000"/>
              </a:lnSpc>
            </a:pPr>
            <a:r>
              <a:rPr lang="de-DE" altLang="de-DE" sz="2000" smtClean="0"/>
              <a:t>Mobile Endgeräte</a:t>
            </a:r>
          </a:p>
          <a:p>
            <a:pPr lvl="1" eaLnBrk="1" hangingPunct="1">
              <a:lnSpc>
                <a:spcPct val="80000"/>
              </a:lnSpc>
            </a:pPr>
            <a:r>
              <a:rPr lang="de-DE" altLang="de-DE" sz="2000" smtClean="0"/>
              <a:t>Skalierbarkeit</a:t>
            </a:r>
          </a:p>
          <a:p>
            <a:pPr lvl="1" eaLnBrk="1" hangingPunct="1">
              <a:lnSpc>
                <a:spcPct val="80000"/>
              </a:lnSpc>
            </a:pPr>
            <a:r>
              <a:rPr lang="de-DE" altLang="de-DE" sz="2000" smtClean="0"/>
              <a:t>Umgebungstoleranz</a:t>
            </a:r>
          </a:p>
          <a:p>
            <a:pPr lvl="1" eaLnBrk="1" hangingPunct="1">
              <a:lnSpc>
                <a:spcPct val="80000"/>
              </a:lnSpc>
            </a:pPr>
            <a:r>
              <a:rPr lang="de-DE" altLang="de-DE" sz="2000" smtClean="0"/>
              <a:t>Separierung Eigenentwicklung</a:t>
            </a:r>
          </a:p>
          <a:p>
            <a:pPr lvl="1" eaLnBrk="1" hangingPunct="1">
              <a:lnSpc>
                <a:spcPct val="80000"/>
              </a:lnSpc>
            </a:pPr>
            <a:r>
              <a:rPr lang="de-DE" altLang="de-DE" sz="2000" smtClean="0"/>
              <a:t>Entwicklungsumgebung</a:t>
            </a:r>
          </a:p>
          <a:p>
            <a:pPr lvl="1" eaLnBrk="1" hangingPunct="1">
              <a:lnSpc>
                <a:spcPct val="80000"/>
              </a:lnSpc>
            </a:pPr>
            <a:r>
              <a:rPr lang="de-DE" altLang="de-DE" sz="2000" smtClean="0"/>
              <a:t>Mandantenfähigkeit</a:t>
            </a:r>
          </a:p>
          <a:p>
            <a:pPr lvl="1" eaLnBrk="1" hangingPunct="1">
              <a:lnSpc>
                <a:spcPct val="80000"/>
              </a:lnSpc>
            </a:pPr>
            <a:r>
              <a:rPr lang="de-DE" altLang="de-DE" sz="2000" smtClean="0"/>
              <a:t>Mehrsprachigkeit </a:t>
            </a:r>
          </a:p>
          <a:p>
            <a:pPr lvl="1" eaLnBrk="1" hangingPunct="1">
              <a:lnSpc>
                <a:spcPct val="80000"/>
              </a:lnSpc>
            </a:pPr>
            <a:r>
              <a:rPr lang="de-DE" altLang="de-DE" sz="2000" smtClean="0"/>
              <a:t>Mehrwährungsfähigkeit</a:t>
            </a:r>
          </a:p>
          <a:p>
            <a:pPr lvl="1" eaLnBrk="1" hangingPunct="1">
              <a:lnSpc>
                <a:spcPct val="80000"/>
              </a:lnSpc>
            </a:pPr>
            <a:r>
              <a:rPr lang="de-DE" altLang="de-DE" sz="2000" smtClean="0"/>
              <a:t>Unterstützung für mehrere Mass-Systeme</a:t>
            </a:r>
          </a:p>
          <a:p>
            <a:pPr lvl="1" eaLnBrk="1" hangingPunct="1">
              <a:lnSpc>
                <a:spcPct val="80000"/>
              </a:lnSpc>
            </a:pPr>
            <a:r>
              <a:rPr lang="de-DE" altLang="de-DE" sz="2000" smtClean="0"/>
              <a:t>Benutzerverwaltung</a:t>
            </a:r>
          </a:p>
          <a:p>
            <a:pPr lvl="1" eaLnBrk="1" hangingPunct="1">
              <a:lnSpc>
                <a:spcPct val="80000"/>
              </a:lnSpc>
            </a:pPr>
            <a:r>
              <a:rPr lang="de-DE" altLang="de-DE" sz="2000" smtClean="0"/>
              <a:t>Bedienung von Standards (z.B. JS 168,...)</a:t>
            </a:r>
          </a:p>
          <a:p>
            <a:pPr lvl="1" eaLnBrk="1" hangingPunct="1">
              <a:lnSpc>
                <a:spcPct val="80000"/>
              </a:lnSpc>
            </a:pPr>
            <a:endParaRPr lang="de-DE" altLang="de-DE" sz="2000" smtClean="0"/>
          </a:p>
        </p:txBody>
      </p:sp>
      <p:sp>
        <p:nvSpPr>
          <p:cNvPr id="61444" name="Rechteck 3"/>
          <p:cNvSpPr>
            <a:spLocks noChangeArrowheads="1"/>
          </p:cNvSpPr>
          <p:nvPr/>
        </p:nvSpPr>
        <p:spPr bwMode="auto">
          <a:xfrm>
            <a:off x="3309938" y="6154738"/>
            <a:ext cx="25193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de-DE" altLang="de-DE" sz="1400" dirty="0"/>
              <a:t>Alternative ERP Systeme </a:t>
            </a:r>
          </a:p>
          <a:p>
            <a:pPr algn="ctr" eaLnBrk="1" hangingPunct="1">
              <a:spcBef>
                <a:spcPct val="0"/>
              </a:spcBef>
              <a:buFontTx/>
              <a:buNone/>
            </a:pPr>
            <a:r>
              <a:rPr lang="de-DE" altLang="de-DE" sz="1400" dirty="0"/>
              <a:t>WS 2019/2020</a:t>
            </a:r>
          </a:p>
        </p:txBody>
      </p:sp>
      <p:sp>
        <p:nvSpPr>
          <p:cNvPr id="61445" name="Foliennummernplatzhalter 1"/>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AB4EF19A-429E-41D0-8B12-443EBB418F35}" type="slidenum">
              <a:rPr lang="de-DE" altLang="de-DE" sz="1400" smtClean="0"/>
              <a:pPr eaLnBrk="1" hangingPunct="1">
                <a:spcBef>
                  <a:spcPct val="0"/>
                </a:spcBef>
                <a:buFontTx/>
                <a:buNone/>
              </a:pPr>
              <a:t>49</a:t>
            </a:fld>
            <a:endParaRPr lang="de-DE" altLang="de-DE" sz="140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Fußzeilenplatzhalter 4"/>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400" dirty="0" smtClean="0"/>
              <a:t>Alternative ERP Systeme </a:t>
            </a:r>
          </a:p>
          <a:p>
            <a:pPr eaLnBrk="1" hangingPunct="1">
              <a:spcBef>
                <a:spcPct val="0"/>
              </a:spcBef>
              <a:buFontTx/>
              <a:buNone/>
            </a:pPr>
            <a:r>
              <a:rPr lang="de-DE" altLang="de-DE" sz="1400" dirty="0"/>
              <a:t>WS2019/2020</a:t>
            </a:r>
          </a:p>
        </p:txBody>
      </p:sp>
      <p:sp>
        <p:nvSpPr>
          <p:cNvPr id="15363" name="Foliennummernplatzhalter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652EC8FE-261E-42BE-AF61-1E7ED7D9945E}" type="slidenum">
              <a:rPr lang="de-DE" altLang="de-DE" sz="1400" smtClean="0"/>
              <a:pPr eaLnBrk="1" hangingPunct="1">
                <a:spcBef>
                  <a:spcPct val="0"/>
                </a:spcBef>
                <a:buFontTx/>
                <a:buNone/>
              </a:pPr>
              <a:t>5</a:t>
            </a:fld>
            <a:endParaRPr lang="de-DE" altLang="de-DE" sz="1400" smtClean="0"/>
          </a:p>
        </p:txBody>
      </p:sp>
      <p:sp>
        <p:nvSpPr>
          <p:cNvPr id="15364" name="Rectangle 2"/>
          <p:cNvSpPr>
            <a:spLocks noGrp="1" noChangeArrowheads="1"/>
          </p:cNvSpPr>
          <p:nvPr>
            <p:ph type="title"/>
          </p:nvPr>
        </p:nvSpPr>
        <p:spPr>
          <a:xfrm>
            <a:off x="457200" y="274638"/>
            <a:ext cx="8229600" cy="706437"/>
          </a:xfrm>
        </p:spPr>
        <p:txBody>
          <a:bodyPr/>
          <a:lstStyle/>
          <a:p>
            <a:pPr algn="l" eaLnBrk="1" hangingPunct="1"/>
            <a:r>
              <a:rPr lang="de-DE" altLang="de-DE" sz="2400" b="1" smtClean="0"/>
              <a:t>Überblick: Veranstaltungsinhalt</a:t>
            </a:r>
            <a:br>
              <a:rPr lang="de-DE" altLang="de-DE" sz="2400" b="1" smtClean="0"/>
            </a:br>
            <a:endParaRPr lang="de-DE" altLang="de-DE" sz="2400" b="1" smtClean="0"/>
          </a:p>
        </p:txBody>
      </p:sp>
      <p:sp>
        <p:nvSpPr>
          <p:cNvPr id="15365" name="Rectangle 3"/>
          <p:cNvSpPr>
            <a:spLocks noGrp="1" noChangeArrowheads="1"/>
          </p:cNvSpPr>
          <p:nvPr>
            <p:ph type="body" idx="1"/>
          </p:nvPr>
        </p:nvSpPr>
        <p:spPr>
          <a:xfrm>
            <a:off x="457200" y="908050"/>
            <a:ext cx="8229600" cy="4525963"/>
          </a:xfrm>
        </p:spPr>
        <p:txBody>
          <a:bodyPr/>
          <a:lstStyle/>
          <a:p>
            <a:pPr eaLnBrk="1" hangingPunct="1"/>
            <a:r>
              <a:rPr lang="de-DE" altLang="de-DE" sz="2000" smtClean="0"/>
              <a:t>Kleines Repetitorium: „Was ist ein ERP-System und wie kam es dazu?“</a:t>
            </a:r>
          </a:p>
          <a:p>
            <a:pPr eaLnBrk="1" hangingPunct="1"/>
            <a:r>
              <a:rPr lang="de-DE" altLang="de-DE" sz="2000" smtClean="0"/>
              <a:t>Marktüberblick</a:t>
            </a:r>
          </a:p>
          <a:p>
            <a:pPr eaLnBrk="1" hangingPunct="1"/>
            <a:r>
              <a:rPr lang="de-DE" altLang="de-DE" sz="2000" smtClean="0"/>
              <a:t>Überblick über Anforderungen an ERP-Systeme</a:t>
            </a:r>
          </a:p>
          <a:p>
            <a:pPr eaLnBrk="1" hangingPunct="1"/>
            <a:r>
              <a:rPr lang="de-DE" altLang="de-DE" sz="2000" smtClean="0"/>
              <a:t>Zusammenhang mit neueren Unternehmensmodellen und Technologien wie etwa Cloud-Computing</a:t>
            </a:r>
          </a:p>
          <a:p>
            <a:pPr eaLnBrk="1" hangingPunct="1"/>
            <a:r>
              <a:rPr lang="de-DE" altLang="de-DE" sz="2000" smtClean="0"/>
              <a:t>Gechäftsmodelle der Hersteller</a:t>
            </a:r>
          </a:p>
          <a:p>
            <a:pPr eaLnBrk="1" hangingPunct="1"/>
            <a:r>
              <a:rPr lang="de-DE" altLang="de-DE" sz="2000" smtClean="0"/>
              <a:t>Lifecycle von ERP-Systemen</a:t>
            </a:r>
          </a:p>
          <a:p>
            <a:pPr eaLnBrk="1" hangingPunct="1"/>
            <a:r>
              <a:rPr lang="de-DE" altLang="de-DE" sz="2000" smtClean="0"/>
              <a:t>Kosten (Lizenzen, Wartung, Implementierungs- und Schulungskosten, Zusammenhang mit der Unternehmensdynamik)</a:t>
            </a:r>
          </a:p>
          <a:p>
            <a:pPr eaLnBrk="1" hangingPunct="1"/>
            <a:r>
              <a:rPr lang="de-DE" altLang="de-DE" sz="2000" smtClean="0"/>
              <a:t>Charakterisierung wichtiger Produkte</a:t>
            </a:r>
          </a:p>
          <a:p>
            <a:pPr eaLnBrk="1" hangingPunct="1"/>
            <a:r>
              <a:rPr lang="de-DE" altLang="de-DE" sz="2000" smtClean="0"/>
              <a:t>Bedeutung von Branchenausprägungen, deren Vor- und Nachteile</a:t>
            </a:r>
          </a:p>
          <a:p>
            <a:pPr eaLnBrk="1" hangingPunct="1"/>
            <a:r>
              <a:rPr lang="de-DE" altLang="de-DE" sz="2000" smtClean="0"/>
              <a:t>ERP und Digitalisierung</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457200" y="274638"/>
            <a:ext cx="8229600" cy="490537"/>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nchor="t"/>
          <a:lstStyle/>
          <a:p>
            <a:pPr algn="l" eaLnBrk="1" hangingPunct="1"/>
            <a:r>
              <a:rPr lang="de-DE" altLang="de-DE" sz="2400" b="1" smtClean="0"/>
              <a:t>Auswahl- und Beurteilungskriterien (2)</a:t>
            </a:r>
          </a:p>
        </p:txBody>
      </p:sp>
      <p:sp>
        <p:nvSpPr>
          <p:cNvPr id="62467" name="Rectangle 3"/>
          <p:cNvSpPr>
            <a:spLocks noGrp="1" noChangeArrowheads="1"/>
          </p:cNvSpPr>
          <p:nvPr>
            <p:ph type="body" idx="1"/>
          </p:nvPr>
        </p:nvSpPr>
        <p:spPr>
          <a:xfrm>
            <a:off x="395288" y="692150"/>
            <a:ext cx="8229600" cy="52578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de-DE" altLang="de-DE" sz="2000" smtClean="0"/>
              <a:t>Branchenlösungen</a:t>
            </a:r>
          </a:p>
          <a:p>
            <a:pPr eaLnBrk="1" hangingPunct="1">
              <a:lnSpc>
                <a:spcPct val="90000"/>
              </a:lnSpc>
            </a:pPr>
            <a:r>
              <a:rPr lang="de-DE" altLang="de-DE" sz="2000" smtClean="0"/>
              <a:t>Modellierungsumgebungen für Daten und Prozesse</a:t>
            </a:r>
          </a:p>
          <a:p>
            <a:pPr eaLnBrk="1" hangingPunct="1">
              <a:lnSpc>
                <a:spcPct val="90000"/>
              </a:lnSpc>
            </a:pPr>
            <a:r>
              <a:rPr lang="de-DE" altLang="de-DE" sz="2000" smtClean="0"/>
              <a:t>Einführungsmethodik</a:t>
            </a:r>
          </a:p>
          <a:p>
            <a:pPr eaLnBrk="1" hangingPunct="1">
              <a:lnSpc>
                <a:spcPct val="90000"/>
              </a:lnSpc>
            </a:pPr>
            <a:r>
              <a:rPr lang="de-DE" altLang="de-DE" sz="2000" smtClean="0"/>
              <a:t>Lokalisierung – für welche Länder gibt es </a:t>
            </a:r>
          </a:p>
          <a:p>
            <a:pPr lvl="1" eaLnBrk="1" hangingPunct="1">
              <a:lnSpc>
                <a:spcPct val="90000"/>
              </a:lnSpc>
            </a:pPr>
            <a:r>
              <a:rPr lang="de-DE" altLang="de-DE" sz="2000" smtClean="0"/>
              <a:t>legale Anpassungen</a:t>
            </a:r>
          </a:p>
          <a:p>
            <a:pPr lvl="1" eaLnBrk="1" hangingPunct="1">
              <a:lnSpc>
                <a:spcPct val="90000"/>
              </a:lnSpc>
            </a:pPr>
            <a:r>
              <a:rPr lang="de-DE" altLang="de-DE" sz="2000" smtClean="0"/>
              <a:t>Sprachunterstützung</a:t>
            </a:r>
          </a:p>
          <a:p>
            <a:pPr eaLnBrk="1" hangingPunct="1">
              <a:lnSpc>
                <a:spcPct val="90000"/>
              </a:lnSpc>
            </a:pPr>
            <a:r>
              <a:rPr lang="de-DE" altLang="de-DE" sz="2000" smtClean="0"/>
              <a:t>Trainingskonzepte</a:t>
            </a:r>
          </a:p>
          <a:p>
            <a:pPr lvl="1" eaLnBrk="1" hangingPunct="1">
              <a:lnSpc>
                <a:spcPct val="90000"/>
              </a:lnSpc>
            </a:pPr>
            <a:r>
              <a:rPr lang="de-DE" altLang="de-DE" sz="2000" smtClean="0"/>
              <a:t>Kostenlos</a:t>
            </a:r>
          </a:p>
          <a:p>
            <a:pPr lvl="1" eaLnBrk="1" hangingPunct="1">
              <a:lnSpc>
                <a:spcPct val="90000"/>
              </a:lnSpc>
            </a:pPr>
            <a:r>
              <a:rPr lang="de-DE" altLang="de-DE" sz="2000" smtClean="0"/>
              <a:t>Self-study</a:t>
            </a:r>
          </a:p>
          <a:p>
            <a:pPr lvl="1" eaLnBrk="1" hangingPunct="1">
              <a:lnSpc>
                <a:spcPct val="90000"/>
              </a:lnSpc>
            </a:pPr>
            <a:r>
              <a:rPr lang="de-DE" altLang="de-DE" sz="2000" smtClean="0"/>
              <a:t>Internet-based CBT</a:t>
            </a:r>
          </a:p>
          <a:p>
            <a:pPr eaLnBrk="1" hangingPunct="1">
              <a:lnSpc>
                <a:spcPct val="90000"/>
              </a:lnSpc>
            </a:pPr>
            <a:r>
              <a:rPr lang="de-DE" altLang="de-DE" sz="2000" smtClean="0"/>
              <a:t>Lizenzmodell</a:t>
            </a:r>
          </a:p>
          <a:p>
            <a:pPr eaLnBrk="1" hangingPunct="1">
              <a:lnSpc>
                <a:spcPct val="90000"/>
              </a:lnSpc>
            </a:pPr>
            <a:r>
              <a:rPr lang="de-DE" altLang="de-DE" sz="2000" smtClean="0"/>
              <a:t>Supportmodell und Kosten</a:t>
            </a:r>
          </a:p>
          <a:p>
            <a:pPr eaLnBrk="1" hangingPunct="1">
              <a:lnSpc>
                <a:spcPct val="90000"/>
              </a:lnSpc>
            </a:pPr>
            <a:r>
              <a:rPr lang="de-DE" altLang="de-DE" sz="2000" smtClean="0"/>
              <a:t>Lifecycle-Prognose für den Hersteller</a:t>
            </a:r>
          </a:p>
          <a:p>
            <a:pPr eaLnBrk="1" hangingPunct="1">
              <a:lnSpc>
                <a:spcPct val="90000"/>
              </a:lnSpc>
            </a:pPr>
            <a:r>
              <a:rPr lang="de-DE" altLang="de-DE" sz="2000" smtClean="0"/>
              <a:t>und das Produkt!</a:t>
            </a:r>
          </a:p>
          <a:p>
            <a:pPr eaLnBrk="1" hangingPunct="1">
              <a:lnSpc>
                <a:spcPct val="90000"/>
              </a:lnSpc>
            </a:pPr>
            <a:endParaRPr lang="de-DE" altLang="de-DE" sz="2000" smtClean="0"/>
          </a:p>
          <a:p>
            <a:pPr lvl="1" eaLnBrk="1" hangingPunct="1">
              <a:lnSpc>
                <a:spcPct val="90000"/>
              </a:lnSpc>
            </a:pPr>
            <a:endParaRPr lang="de-DE" altLang="de-DE" sz="2000" smtClean="0"/>
          </a:p>
        </p:txBody>
      </p:sp>
      <p:sp>
        <p:nvSpPr>
          <p:cNvPr id="62468" name="Rechteck 3"/>
          <p:cNvSpPr>
            <a:spLocks noChangeArrowheads="1"/>
          </p:cNvSpPr>
          <p:nvPr/>
        </p:nvSpPr>
        <p:spPr bwMode="auto">
          <a:xfrm>
            <a:off x="3309938" y="6154738"/>
            <a:ext cx="25193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de-DE" altLang="de-DE" sz="1400" dirty="0"/>
              <a:t>Alternative ERP Systeme </a:t>
            </a:r>
          </a:p>
          <a:p>
            <a:pPr algn="ctr" eaLnBrk="1" hangingPunct="1">
              <a:spcBef>
                <a:spcPct val="0"/>
              </a:spcBef>
              <a:buFontTx/>
              <a:buNone/>
            </a:pPr>
            <a:r>
              <a:rPr lang="de-DE" altLang="de-DE" sz="1400" dirty="0"/>
              <a:t>WS 2019/2020</a:t>
            </a:r>
          </a:p>
        </p:txBody>
      </p:sp>
      <p:sp>
        <p:nvSpPr>
          <p:cNvPr id="62469" name="Foliennummernplatzhalter 1"/>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182EA75C-139E-4D9D-9D20-F858199D97E6}" type="slidenum">
              <a:rPr lang="de-DE" altLang="de-DE" sz="1400" smtClean="0"/>
              <a:pPr eaLnBrk="1" hangingPunct="1">
                <a:spcBef>
                  <a:spcPct val="0"/>
                </a:spcBef>
                <a:buFontTx/>
                <a:buNone/>
              </a:pPr>
              <a:t>50</a:t>
            </a:fld>
            <a:endParaRPr lang="de-DE" altLang="de-DE" sz="1400" smtClean="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nchor="t"/>
          <a:lstStyle/>
          <a:p>
            <a:pPr algn="l" eaLnBrk="1" hangingPunct="1"/>
            <a:r>
              <a:rPr lang="de-DE" altLang="de-DE" sz="2400" b="1" smtClean="0"/>
              <a:t>Auswahl- und Beurteilungskriterien (3)</a:t>
            </a:r>
          </a:p>
        </p:txBody>
      </p:sp>
      <p:sp>
        <p:nvSpPr>
          <p:cNvPr id="63491" name="Rectangle 3"/>
          <p:cNvSpPr>
            <a:spLocks noGrp="1" noChangeArrowheads="1"/>
          </p:cNvSpPr>
          <p:nvPr>
            <p:ph type="body" idx="1"/>
          </p:nvPr>
        </p:nvSpPr>
        <p:spPr>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de-DE" altLang="de-DE" sz="2000" smtClean="0"/>
              <a:t>Hosting</a:t>
            </a:r>
          </a:p>
          <a:p>
            <a:pPr eaLnBrk="1" hangingPunct="1"/>
            <a:r>
              <a:rPr lang="de-DE" altLang="de-DE" sz="2000" smtClean="0"/>
              <a:t>Cloud-Fähigkeit</a:t>
            </a:r>
          </a:p>
          <a:p>
            <a:pPr eaLnBrk="1" hangingPunct="1"/>
            <a:r>
              <a:rPr lang="de-DE" altLang="de-DE" sz="2000" smtClean="0"/>
              <a:t>Cloud-Ergänzungen</a:t>
            </a:r>
          </a:p>
          <a:p>
            <a:pPr eaLnBrk="1" hangingPunct="1"/>
            <a:r>
              <a:rPr lang="de-DE" altLang="de-DE" sz="2000" smtClean="0"/>
              <a:t>Middleware-Toleranz</a:t>
            </a:r>
          </a:p>
          <a:p>
            <a:pPr eaLnBrk="1" hangingPunct="1"/>
            <a:endParaRPr lang="de-DE" altLang="de-DE" sz="2000" smtClean="0"/>
          </a:p>
        </p:txBody>
      </p:sp>
      <p:sp>
        <p:nvSpPr>
          <p:cNvPr id="63492" name="Rechteck 3"/>
          <p:cNvSpPr>
            <a:spLocks noChangeArrowheads="1"/>
          </p:cNvSpPr>
          <p:nvPr/>
        </p:nvSpPr>
        <p:spPr bwMode="auto">
          <a:xfrm>
            <a:off x="3309938" y="6154738"/>
            <a:ext cx="25193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de-DE" altLang="de-DE" sz="1400" dirty="0"/>
              <a:t>Alternative ERP Systeme </a:t>
            </a:r>
          </a:p>
          <a:p>
            <a:pPr algn="ctr" eaLnBrk="1" hangingPunct="1">
              <a:spcBef>
                <a:spcPct val="0"/>
              </a:spcBef>
              <a:buFontTx/>
              <a:buNone/>
            </a:pPr>
            <a:r>
              <a:rPr lang="de-DE" altLang="de-DE" sz="1400" dirty="0"/>
              <a:t>WS 2019/2020</a:t>
            </a:r>
            <a:endParaRPr lang="de-DE" altLang="de-DE" sz="1400" dirty="0"/>
          </a:p>
        </p:txBody>
      </p:sp>
      <p:sp>
        <p:nvSpPr>
          <p:cNvPr id="63493" name="Foliennummernplatzhalter 1"/>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866DC453-3385-44A4-9940-41BB6A826244}" type="slidenum">
              <a:rPr lang="de-DE" altLang="de-DE" sz="1400" smtClean="0"/>
              <a:pPr eaLnBrk="1" hangingPunct="1">
                <a:spcBef>
                  <a:spcPct val="0"/>
                </a:spcBef>
                <a:buFontTx/>
                <a:buNone/>
              </a:pPr>
              <a:t>51</a:t>
            </a:fld>
            <a:endParaRPr lang="de-DE" altLang="de-DE" sz="1400" smtClean="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900113" y="908050"/>
            <a:ext cx="7488237" cy="446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2000" b="1"/>
          </a:p>
        </p:txBody>
      </p:sp>
      <p:sp>
        <p:nvSpPr>
          <p:cNvPr id="64515" name="Rectangle 3"/>
          <p:cNvSpPr>
            <a:spLocks noChangeArrowheads="1"/>
          </p:cNvSpPr>
          <p:nvPr/>
        </p:nvSpPr>
        <p:spPr bwMode="auto">
          <a:xfrm>
            <a:off x="1644650" y="1208088"/>
            <a:ext cx="6264275" cy="3384550"/>
          </a:xfrm>
          <a:prstGeom prst="rect">
            <a:avLst/>
          </a:prstGeom>
          <a:solidFill>
            <a:srgbClr val="DDDDDD"/>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endParaRPr lang="de-DE" altLang="de-DE" sz="2000"/>
          </a:p>
        </p:txBody>
      </p:sp>
      <p:sp>
        <p:nvSpPr>
          <p:cNvPr id="64516" name="Line 4"/>
          <p:cNvSpPr>
            <a:spLocks noChangeShapeType="1"/>
          </p:cNvSpPr>
          <p:nvPr/>
        </p:nvSpPr>
        <p:spPr bwMode="auto">
          <a:xfrm>
            <a:off x="4787900" y="1195388"/>
            <a:ext cx="0" cy="33845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517" name="Line 5"/>
          <p:cNvSpPr>
            <a:spLocks noChangeShapeType="1"/>
          </p:cNvSpPr>
          <p:nvPr/>
        </p:nvSpPr>
        <p:spPr bwMode="auto">
          <a:xfrm>
            <a:off x="1619250" y="2924175"/>
            <a:ext cx="62642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518" name="Text Box 6"/>
          <p:cNvSpPr txBox="1">
            <a:spLocks noChangeArrowheads="1"/>
          </p:cNvSpPr>
          <p:nvPr/>
        </p:nvSpPr>
        <p:spPr bwMode="auto">
          <a:xfrm>
            <a:off x="3995738" y="4887913"/>
            <a:ext cx="15430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2000"/>
              <a:t>Funktionalität</a:t>
            </a:r>
          </a:p>
        </p:txBody>
      </p:sp>
      <p:sp>
        <p:nvSpPr>
          <p:cNvPr id="64519" name="Text Box 7"/>
          <p:cNvSpPr txBox="1">
            <a:spLocks noChangeArrowheads="1"/>
          </p:cNvSpPr>
          <p:nvPr/>
        </p:nvSpPr>
        <p:spPr bwMode="auto">
          <a:xfrm rot="-5400000">
            <a:off x="394494" y="2709069"/>
            <a:ext cx="1377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2000"/>
              <a:t>Komplexität</a:t>
            </a:r>
          </a:p>
        </p:txBody>
      </p:sp>
      <p:sp>
        <p:nvSpPr>
          <p:cNvPr id="64520" name="Text Box 8"/>
          <p:cNvSpPr txBox="1">
            <a:spLocks noChangeArrowheads="1"/>
          </p:cNvSpPr>
          <p:nvPr/>
        </p:nvSpPr>
        <p:spPr bwMode="auto">
          <a:xfrm>
            <a:off x="7188200" y="4675188"/>
            <a:ext cx="7683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200" b="1"/>
              <a:t>mächtig</a:t>
            </a:r>
          </a:p>
        </p:txBody>
      </p:sp>
      <p:sp>
        <p:nvSpPr>
          <p:cNvPr id="64521" name="Text Box 9"/>
          <p:cNvSpPr txBox="1">
            <a:spLocks noChangeArrowheads="1"/>
          </p:cNvSpPr>
          <p:nvPr/>
        </p:nvSpPr>
        <p:spPr bwMode="auto">
          <a:xfrm>
            <a:off x="1547813" y="4652963"/>
            <a:ext cx="827087"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200" b="1"/>
              <a:t>schwach</a:t>
            </a:r>
          </a:p>
        </p:txBody>
      </p:sp>
      <p:sp>
        <p:nvSpPr>
          <p:cNvPr id="64522" name="Text Box 10"/>
          <p:cNvSpPr txBox="1">
            <a:spLocks noChangeArrowheads="1"/>
          </p:cNvSpPr>
          <p:nvPr/>
        </p:nvSpPr>
        <p:spPr bwMode="auto">
          <a:xfrm rot="-5400000">
            <a:off x="1121569" y="4214019"/>
            <a:ext cx="5492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200" b="1"/>
              <a:t>hoch</a:t>
            </a:r>
          </a:p>
        </p:txBody>
      </p:sp>
      <p:sp>
        <p:nvSpPr>
          <p:cNvPr id="64523" name="Text Box 11"/>
          <p:cNvSpPr txBox="1">
            <a:spLocks noChangeArrowheads="1"/>
          </p:cNvSpPr>
          <p:nvPr/>
        </p:nvSpPr>
        <p:spPr bwMode="auto">
          <a:xfrm rot="-5400000">
            <a:off x="1050925" y="1331913"/>
            <a:ext cx="693737"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200" b="1"/>
              <a:t>niedrig</a:t>
            </a:r>
          </a:p>
        </p:txBody>
      </p:sp>
      <p:sp>
        <p:nvSpPr>
          <p:cNvPr id="64524" name="Text Box 12"/>
          <p:cNvSpPr txBox="1">
            <a:spLocks noChangeArrowheads="1"/>
          </p:cNvSpPr>
          <p:nvPr/>
        </p:nvSpPr>
        <p:spPr bwMode="auto">
          <a:xfrm>
            <a:off x="6948488" y="4292600"/>
            <a:ext cx="9509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400" b="1"/>
              <a:t>Fossilien</a:t>
            </a:r>
          </a:p>
        </p:txBody>
      </p:sp>
      <p:sp>
        <p:nvSpPr>
          <p:cNvPr id="64525" name="Text Box 13"/>
          <p:cNvSpPr txBox="1">
            <a:spLocks noChangeArrowheads="1"/>
          </p:cNvSpPr>
          <p:nvPr/>
        </p:nvSpPr>
        <p:spPr bwMode="auto">
          <a:xfrm>
            <a:off x="6538913" y="1268413"/>
            <a:ext cx="13446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400" b="1"/>
              <a:t>Idealprodukte</a:t>
            </a:r>
          </a:p>
        </p:txBody>
      </p:sp>
      <p:sp>
        <p:nvSpPr>
          <p:cNvPr id="64526" name="Text Box 14"/>
          <p:cNvSpPr txBox="1">
            <a:spLocks noChangeArrowheads="1"/>
          </p:cNvSpPr>
          <p:nvPr/>
        </p:nvSpPr>
        <p:spPr bwMode="auto">
          <a:xfrm>
            <a:off x="1619250" y="1268413"/>
            <a:ext cx="16129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400" b="1"/>
              <a:t>Unreife Produkte</a:t>
            </a:r>
          </a:p>
        </p:txBody>
      </p:sp>
      <p:sp>
        <p:nvSpPr>
          <p:cNvPr id="64527" name="Text Box 15"/>
          <p:cNvSpPr txBox="1">
            <a:spLocks noChangeArrowheads="1"/>
          </p:cNvSpPr>
          <p:nvPr/>
        </p:nvSpPr>
        <p:spPr bwMode="auto">
          <a:xfrm>
            <a:off x="1619250" y="4275138"/>
            <a:ext cx="17684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400" b="1"/>
              <a:t>Unnötige Produkte</a:t>
            </a:r>
          </a:p>
        </p:txBody>
      </p:sp>
      <p:sp>
        <p:nvSpPr>
          <p:cNvPr id="64528" name="Rechteck 15"/>
          <p:cNvSpPr>
            <a:spLocks noChangeArrowheads="1"/>
          </p:cNvSpPr>
          <p:nvPr/>
        </p:nvSpPr>
        <p:spPr bwMode="auto">
          <a:xfrm>
            <a:off x="3309938" y="6154738"/>
            <a:ext cx="25193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de-DE" altLang="de-DE" sz="1400" dirty="0"/>
              <a:t>Alternative ERP Systeme </a:t>
            </a:r>
          </a:p>
          <a:p>
            <a:pPr algn="ctr" eaLnBrk="1" hangingPunct="1">
              <a:spcBef>
                <a:spcPct val="0"/>
              </a:spcBef>
              <a:buFontTx/>
              <a:buNone/>
            </a:pPr>
            <a:r>
              <a:rPr lang="de-DE" altLang="de-DE" sz="1400" dirty="0"/>
              <a:t>WS 2019/2020</a:t>
            </a:r>
            <a:endParaRPr lang="de-DE" altLang="de-DE" sz="1400" dirty="0"/>
          </a:p>
        </p:txBody>
      </p:sp>
      <p:sp>
        <p:nvSpPr>
          <p:cNvPr id="64529" name="Foliennummernplatzhalter 1"/>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7782D963-C810-43EF-ADE8-C85EB893B87F}" type="slidenum">
              <a:rPr lang="de-DE" altLang="de-DE" sz="1400" smtClean="0"/>
              <a:pPr eaLnBrk="1" hangingPunct="1">
                <a:spcBef>
                  <a:spcPct val="0"/>
                </a:spcBef>
                <a:buFontTx/>
                <a:buNone/>
              </a:pPr>
              <a:t>52</a:t>
            </a:fld>
            <a:endParaRPr lang="de-DE" altLang="de-DE" sz="1400" smtClean="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el 1"/>
          <p:cNvSpPr>
            <a:spLocks noGrp="1"/>
          </p:cNvSpPr>
          <p:nvPr>
            <p:ph type="title"/>
          </p:nvPr>
        </p:nvSpPr>
        <p:spPr>
          <a:xfrm>
            <a:off x="468313" y="333375"/>
            <a:ext cx="8229600" cy="1143000"/>
          </a:xfrm>
        </p:spPr>
        <p:txBody>
          <a:bodyPr/>
          <a:lstStyle/>
          <a:p>
            <a:pPr algn="l"/>
            <a:r>
              <a:rPr lang="de-DE" altLang="de-DE" sz="2400" b="1" smtClean="0"/>
              <a:t>Einkauf</a:t>
            </a:r>
          </a:p>
        </p:txBody>
      </p:sp>
      <p:sp>
        <p:nvSpPr>
          <p:cNvPr id="65539" name="Inhaltsplatzhalter 2"/>
          <p:cNvSpPr>
            <a:spLocks noGrp="1"/>
          </p:cNvSpPr>
          <p:nvPr>
            <p:ph idx="1"/>
          </p:nvPr>
        </p:nvSpPr>
        <p:spPr>
          <a:xfrm>
            <a:off x="468313" y="1268413"/>
            <a:ext cx="8229600" cy="4525962"/>
          </a:xfrm>
        </p:spPr>
        <p:txBody>
          <a:bodyPr/>
          <a:lstStyle/>
          <a:p>
            <a:pPr>
              <a:lnSpc>
                <a:spcPct val="150000"/>
              </a:lnSpc>
            </a:pPr>
            <a:r>
              <a:rPr lang="de-DE" altLang="de-DE" sz="2000" b="1" smtClean="0"/>
              <a:t>Grenzkostenbetrachtung des Herstellers</a:t>
            </a:r>
          </a:p>
          <a:p>
            <a:pPr>
              <a:lnSpc>
                <a:spcPct val="150000"/>
              </a:lnSpc>
            </a:pPr>
            <a:r>
              <a:rPr lang="de-DE" altLang="de-DE" sz="2000" b="1" smtClean="0"/>
              <a:t>Bedarfsermittlung</a:t>
            </a:r>
          </a:p>
          <a:p>
            <a:pPr>
              <a:lnSpc>
                <a:spcPct val="150000"/>
              </a:lnSpc>
            </a:pPr>
            <a:r>
              <a:rPr lang="de-DE" altLang="de-DE" sz="2000" b="1" smtClean="0"/>
              <a:t>Bündel</a:t>
            </a:r>
          </a:p>
          <a:p>
            <a:pPr>
              <a:lnSpc>
                <a:spcPct val="150000"/>
              </a:lnSpc>
            </a:pPr>
            <a:r>
              <a:rPr lang="de-DE" altLang="de-DE" sz="2000" b="1" smtClean="0"/>
              <a:t>Rolle des Einkäufers</a:t>
            </a:r>
          </a:p>
          <a:p>
            <a:pPr lvl="1">
              <a:lnSpc>
                <a:spcPct val="150000"/>
              </a:lnSpc>
            </a:pPr>
            <a:r>
              <a:rPr lang="de-DE" altLang="de-DE" sz="2000" b="1" smtClean="0"/>
              <a:t>Verweildauer</a:t>
            </a:r>
          </a:p>
          <a:p>
            <a:pPr lvl="1">
              <a:lnSpc>
                <a:spcPct val="150000"/>
              </a:lnSpc>
            </a:pPr>
            <a:r>
              <a:rPr lang="de-DE" altLang="de-DE" sz="2000" b="1" smtClean="0"/>
              <a:t>4 Augen</a:t>
            </a:r>
          </a:p>
          <a:p>
            <a:pPr>
              <a:lnSpc>
                <a:spcPct val="150000"/>
              </a:lnSpc>
            </a:pPr>
            <a:r>
              <a:rPr lang="de-DE" altLang="de-DE" sz="2000" b="1" smtClean="0"/>
              <a:t>Mehrjährige Abrufpläne</a:t>
            </a:r>
          </a:p>
          <a:p>
            <a:pPr>
              <a:lnSpc>
                <a:spcPct val="150000"/>
              </a:lnSpc>
            </a:pPr>
            <a:r>
              <a:rPr lang="de-DE" altLang="de-DE" sz="2000" b="1" smtClean="0"/>
              <a:t>Weihnachten</a:t>
            </a:r>
          </a:p>
        </p:txBody>
      </p:sp>
      <p:sp>
        <p:nvSpPr>
          <p:cNvPr id="65540" name="Foliennummernplatzhalter 4"/>
          <p:cNvSpPr>
            <a:spLocks noGrp="1"/>
          </p:cNvSpPr>
          <p:nvPr>
            <p:ph type="sldNum" sz="quarter" idx="12"/>
          </p:nvPr>
        </p:nvSpPr>
        <p:spPr>
          <a:xfrm>
            <a:off x="7956550" y="6237288"/>
            <a:ext cx="1455738" cy="476250"/>
          </a:xfrm>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fld id="{EF5EC28B-157B-4389-B18A-5833898A3FF5}" type="slidenum">
              <a:rPr lang="de-DE" altLang="de-DE" sz="1400" smtClean="0"/>
              <a:pPr algn="ctr" eaLnBrk="1" hangingPunct="1">
                <a:spcBef>
                  <a:spcPct val="0"/>
                </a:spcBef>
                <a:buFontTx/>
                <a:buNone/>
              </a:pPr>
              <a:t>53</a:t>
            </a:fld>
            <a:endParaRPr lang="de-DE" altLang="de-DE" sz="1400" smtClean="0"/>
          </a:p>
        </p:txBody>
      </p:sp>
      <p:sp>
        <p:nvSpPr>
          <p:cNvPr id="65541" name="Rechteck 4"/>
          <p:cNvSpPr>
            <a:spLocks noChangeArrowheads="1"/>
          </p:cNvSpPr>
          <p:nvPr/>
        </p:nvSpPr>
        <p:spPr bwMode="auto">
          <a:xfrm>
            <a:off x="3309938" y="6154738"/>
            <a:ext cx="25193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de-DE" altLang="de-DE" sz="1400" dirty="0"/>
              <a:t>Alternative ERP Systeme </a:t>
            </a:r>
          </a:p>
          <a:p>
            <a:pPr algn="ctr" eaLnBrk="1" hangingPunct="1">
              <a:spcBef>
                <a:spcPct val="0"/>
              </a:spcBef>
              <a:buFontTx/>
              <a:buNone/>
            </a:pPr>
            <a:r>
              <a:rPr lang="de-DE" altLang="de-DE" sz="1400" dirty="0"/>
              <a:t>WS 2019/2020</a:t>
            </a:r>
            <a:endParaRPr lang="de-DE" altLang="de-DE" sz="1400"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el 1"/>
          <p:cNvSpPr>
            <a:spLocks noGrp="1"/>
          </p:cNvSpPr>
          <p:nvPr>
            <p:ph type="title"/>
          </p:nvPr>
        </p:nvSpPr>
        <p:spPr/>
        <p:txBody>
          <a:bodyPr/>
          <a:lstStyle/>
          <a:p>
            <a:pPr algn="l"/>
            <a:r>
              <a:rPr lang="de-DE" altLang="de-DE" sz="2400" b="1" smtClean="0"/>
              <a:t>Prozesse und Lifecycle</a:t>
            </a:r>
          </a:p>
        </p:txBody>
      </p:sp>
      <p:sp>
        <p:nvSpPr>
          <p:cNvPr id="66563" name="Inhaltsplatzhalter 2"/>
          <p:cNvSpPr>
            <a:spLocks noGrp="1"/>
          </p:cNvSpPr>
          <p:nvPr>
            <p:ph idx="1"/>
          </p:nvPr>
        </p:nvSpPr>
        <p:spPr/>
        <p:txBody>
          <a:bodyPr/>
          <a:lstStyle/>
          <a:p>
            <a:pPr>
              <a:lnSpc>
                <a:spcPct val="150000"/>
              </a:lnSpc>
            </a:pPr>
            <a:r>
              <a:rPr lang="de-DE" altLang="de-DE" sz="2000" b="1" dirty="0" smtClean="0"/>
              <a:t>Keine ERP-Implementierung ohne </a:t>
            </a:r>
            <a:r>
              <a:rPr lang="de-DE" altLang="de-DE" sz="2000" b="1" dirty="0" smtClean="0"/>
              <a:t>Prozessüberarbeitung und Datenbereinigung!</a:t>
            </a:r>
            <a:endParaRPr lang="de-DE" altLang="de-DE" sz="2000" b="1" dirty="0" smtClean="0"/>
          </a:p>
          <a:p>
            <a:pPr>
              <a:lnSpc>
                <a:spcPct val="150000"/>
              </a:lnSpc>
            </a:pPr>
            <a:r>
              <a:rPr lang="de-DE" altLang="de-DE" sz="2000" b="1" dirty="0" smtClean="0"/>
              <a:t>Keine Gratisdreingabe des Herstellers/Dienstleisters</a:t>
            </a:r>
          </a:p>
          <a:p>
            <a:pPr>
              <a:lnSpc>
                <a:spcPct val="150000"/>
              </a:lnSpc>
            </a:pPr>
            <a:r>
              <a:rPr lang="de-DE" altLang="de-DE" sz="2000" b="1" dirty="0" smtClean="0"/>
              <a:t>Immer noch ungenügende Toolausstattung</a:t>
            </a:r>
          </a:p>
          <a:p>
            <a:pPr>
              <a:lnSpc>
                <a:spcPct val="150000"/>
              </a:lnSpc>
            </a:pPr>
            <a:r>
              <a:rPr lang="de-DE" altLang="de-DE" sz="2000" b="1" dirty="0" smtClean="0"/>
              <a:t>Immer noch schlechte Dokumentation</a:t>
            </a:r>
          </a:p>
          <a:p>
            <a:pPr>
              <a:lnSpc>
                <a:spcPct val="150000"/>
              </a:lnSpc>
            </a:pPr>
            <a:r>
              <a:rPr lang="de-DE" altLang="de-DE" sz="2000" b="1" dirty="0" smtClean="0"/>
              <a:t>Dennoch: deutlicher, aber sehr langsamer Bewusstseinswandel</a:t>
            </a:r>
          </a:p>
          <a:p>
            <a:pPr>
              <a:lnSpc>
                <a:spcPct val="150000"/>
              </a:lnSpc>
            </a:pPr>
            <a:r>
              <a:rPr lang="de-DE" altLang="de-DE" sz="2000" b="1" dirty="0" smtClean="0"/>
              <a:t>Immer noch ungenügender Ausbildungsstand</a:t>
            </a:r>
          </a:p>
        </p:txBody>
      </p:sp>
      <p:sp>
        <p:nvSpPr>
          <p:cNvPr id="66564" name="Foliennummernplatzhalter 4"/>
          <p:cNvSpPr>
            <a:spLocks noGrp="1"/>
          </p:cNvSpPr>
          <p:nvPr>
            <p:ph type="sldNum" sz="quarter" idx="12"/>
          </p:nvPr>
        </p:nvSpPr>
        <p:spPr>
          <a:xfrm>
            <a:off x="7969250" y="6165850"/>
            <a:ext cx="1160463" cy="476250"/>
          </a:xfrm>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fld id="{5B115EC3-D26E-4CDD-919D-8EEB56336587}" type="slidenum">
              <a:rPr lang="de-DE" altLang="de-DE" sz="1400" smtClean="0"/>
              <a:pPr algn="ctr" eaLnBrk="1" hangingPunct="1">
                <a:spcBef>
                  <a:spcPct val="0"/>
                </a:spcBef>
                <a:buFontTx/>
                <a:buNone/>
              </a:pPr>
              <a:t>54</a:t>
            </a:fld>
            <a:endParaRPr lang="de-DE" altLang="de-DE" sz="1400" smtClean="0"/>
          </a:p>
        </p:txBody>
      </p:sp>
      <p:sp>
        <p:nvSpPr>
          <p:cNvPr id="66565" name="Rechteck 4"/>
          <p:cNvSpPr>
            <a:spLocks noChangeArrowheads="1"/>
          </p:cNvSpPr>
          <p:nvPr/>
        </p:nvSpPr>
        <p:spPr bwMode="auto">
          <a:xfrm>
            <a:off x="3309938" y="6154738"/>
            <a:ext cx="25193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de-DE" altLang="de-DE" sz="1400" dirty="0"/>
              <a:t>Alternative ERP Systeme </a:t>
            </a:r>
          </a:p>
          <a:p>
            <a:pPr algn="ctr" eaLnBrk="1" hangingPunct="1">
              <a:spcBef>
                <a:spcPct val="0"/>
              </a:spcBef>
              <a:buFontTx/>
              <a:buNone/>
            </a:pPr>
            <a:r>
              <a:rPr lang="de-DE" altLang="de-DE" sz="1400" dirty="0"/>
              <a:t>WS </a:t>
            </a:r>
            <a:r>
              <a:rPr lang="de-DE" altLang="de-DE" sz="1400" dirty="0" smtClean="0"/>
              <a:t>2019/2020</a:t>
            </a:r>
            <a:endParaRPr lang="de-DE" altLang="de-DE" sz="1400"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nchor="t"/>
          <a:lstStyle/>
          <a:p>
            <a:pPr algn="l" eaLnBrk="1" hangingPunct="1"/>
            <a:r>
              <a:rPr lang="de-DE" altLang="de-DE" sz="2400" b="1" smtClean="0"/>
              <a:t>Vertragsbasis</a:t>
            </a:r>
          </a:p>
        </p:txBody>
      </p:sp>
      <p:sp>
        <p:nvSpPr>
          <p:cNvPr id="67587" name="Rectangle 3"/>
          <p:cNvSpPr>
            <a:spLocks noGrp="1" noChangeArrowheads="1"/>
          </p:cNvSpPr>
          <p:nvPr>
            <p:ph type="body" idx="1"/>
          </p:nvPr>
        </p:nvSpPr>
        <p:spPr>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de-DE" altLang="de-DE" sz="2000" b="1" dirty="0" smtClean="0"/>
              <a:t>Allgemeine Geschäftsbedingungen (gelten bis zur Neuvereinbarung)</a:t>
            </a:r>
          </a:p>
          <a:p>
            <a:pPr eaLnBrk="1" hangingPunct="1"/>
            <a:r>
              <a:rPr lang="de-DE" altLang="de-DE" sz="2000" b="1" dirty="0" smtClean="0"/>
              <a:t>Lizenzvertrag (gilt bei Dauerlizenzen IMMER)</a:t>
            </a:r>
          </a:p>
          <a:p>
            <a:pPr eaLnBrk="1" hangingPunct="1"/>
            <a:r>
              <a:rPr lang="de-DE" altLang="de-DE" sz="2000" b="1" dirty="0" smtClean="0"/>
              <a:t>Preis- und Konditionenliste (kann vom Hersteller jederzeit ohne Frist geändert werden!)</a:t>
            </a:r>
          </a:p>
          <a:p>
            <a:pPr eaLnBrk="1" hangingPunct="1"/>
            <a:r>
              <a:rPr lang="de-DE" altLang="de-DE" sz="2000" b="1" dirty="0" smtClean="0"/>
              <a:t>Produktmatrix (sagt, welches Produkt lizenziert wurde – oft im Vertrag enthalten)</a:t>
            </a:r>
          </a:p>
          <a:p>
            <a:pPr eaLnBrk="1" hangingPunct="1"/>
            <a:r>
              <a:rPr lang="de-DE" altLang="de-DE" sz="2000" b="1" dirty="0" smtClean="0"/>
              <a:t>Wartungsvertrag</a:t>
            </a:r>
          </a:p>
        </p:txBody>
      </p:sp>
      <p:sp>
        <p:nvSpPr>
          <p:cNvPr id="67588" name="Rechteck 3"/>
          <p:cNvSpPr>
            <a:spLocks noChangeArrowheads="1"/>
          </p:cNvSpPr>
          <p:nvPr/>
        </p:nvSpPr>
        <p:spPr bwMode="auto">
          <a:xfrm>
            <a:off x="3309938" y="6154738"/>
            <a:ext cx="25193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de-DE" altLang="de-DE" sz="1400" dirty="0"/>
              <a:t>Alternative ERP Systeme </a:t>
            </a:r>
          </a:p>
          <a:p>
            <a:pPr algn="ctr" eaLnBrk="1" hangingPunct="1">
              <a:spcBef>
                <a:spcPct val="0"/>
              </a:spcBef>
              <a:buFontTx/>
              <a:buNone/>
            </a:pPr>
            <a:r>
              <a:rPr lang="de-DE" altLang="de-DE" sz="1400" dirty="0"/>
              <a:t>WS 2019/2020</a:t>
            </a:r>
            <a:endParaRPr lang="de-DE" altLang="de-DE" sz="1400" dirty="0"/>
          </a:p>
        </p:txBody>
      </p:sp>
      <p:sp>
        <p:nvSpPr>
          <p:cNvPr id="67589" name="Foliennummernplatzhalter 1"/>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90A02B4E-2471-489C-9DDF-2CF4D39CC158}" type="slidenum">
              <a:rPr lang="de-DE" altLang="de-DE" sz="1400" smtClean="0"/>
              <a:pPr eaLnBrk="1" hangingPunct="1">
                <a:spcBef>
                  <a:spcPct val="0"/>
                </a:spcBef>
                <a:buFontTx/>
                <a:buNone/>
              </a:pPr>
              <a:t>55</a:t>
            </a:fld>
            <a:endParaRPr lang="de-DE" altLang="de-DE" sz="1400" dirty="0" smtClean="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457200" y="115888"/>
            <a:ext cx="8229600" cy="11430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nchor="t"/>
          <a:lstStyle/>
          <a:p>
            <a:pPr algn="l" eaLnBrk="1" hangingPunct="1"/>
            <a:r>
              <a:rPr lang="de-DE" altLang="de-DE" sz="2400" b="1" smtClean="0"/>
              <a:t>Lizenzen, Services, Wartung (1)</a:t>
            </a:r>
          </a:p>
        </p:txBody>
      </p:sp>
      <p:sp>
        <p:nvSpPr>
          <p:cNvPr id="68611" name="Rectangle 3"/>
          <p:cNvSpPr>
            <a:spLocks noGrp="1" noChangeArrowheads="1"/>
          </p:cNvSpPr>
          <p:nvPr>
            <p:ph type="body" idx="1"/>
          </p:nvPr>
        </p:nvSpPr>
        <p:spPr>
          <a:xfrm>
            <a:off x="457200" y="1125538"/>
            <a:ext cx="8229600" cy="5000625"/>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de-DE" altLang="de-DE" sz="2000" b="1" smtClean="0"/>
              <a:t>Dauer der Lizenz</a:t>
            </a:r>
          </a:p>
          <a:p>
            <a:pPr lvl="1" eaLnBrk="1" hangingPunct="1">
              <a:lnSpc>
                <a:spcPct val="90000"/>
              </a:lnSpc>
            </a:pPr>
            <a:r>
              <a:rPr lang="de-DE" altLang="de-DE" sz="2000" b="1" smtClean="0"/>
              <a:t>Zeitlich befristet</a:t>
            </a:r>
          </a:p>
          <a:p>
            <a:pPr lvl="1" eaLnBrk="1" hangingPunct="1">
              <a:lnSpc>
                <a:spcPct val="90000"/>
              </a:lnSpc>
            </a:pPr>
            <a:r>
              <a:rPr lang="de-DE" altLang="de-DE" sz="2000" b="1" smtClean="0"/>
              <a:t>Unbefristet („Ratchet Systeme“ skalieren NICHT nach unten)</a:t>
            </a:r>
          </a:p>
          <a:p>
            <a:pPr eaLnBrk="1" hangingPunct="1">
              <a:lnSpc>
                <a:spcPct val="90000"/>
              </a:lnSpc>
            </a:pPr>
            <a:r>
              <a:rPr lang="de-DE" altLang="de-DE" sz="2000" b="1" smtClean="0"/>
              <a:t>Übertragbarkeit („Erschöpfungsbegriff“)</a:t>
            </a:r>
          </a:p>
          <a:p>
            <a:pPr lvl="1" eaLnBrk="1" hangingPunct="1">
              <a:lnSpc>
                <a:spcPct val="90000"/>
              </a:lnSpc>
            </a:pPr>
            <a:r>
              <a:rPr lang="de-DE" altLang="de-DE" sz="2000" b="1" smtClean="0"/>
              <a:t>Nur bei Datenträgerübergabe</a:t>
            </a:r>
          </a:p>
          <a:p>
            <a:pPr lvl="1" eaLnBrk="1" hangingPunct="1">
              <a:lnSpc>
                <a:spcPct val="90000"/>
              </a:lnSpc>
            </a:pPr>
            <a:r>
              <a:rPr lang="de-DE" altLang="de-DE" sz="2000" b="1" smtClean="0"/>
              <a:t>Keine Teillizenzen</a:t>
            </a:r>
          </a:p>
          <a:p>
            <a:pPr lvl="1" eaLnBrk="1" hangingPunct="1">
              <a:lnSpc>
                <a:spcPct val="90000"/>
              </a:lnSpc>
            </a:pPr>
            <a:r>
              <a:rPr lang="de-DE" altLang="de-DE" sz="2000" b="1" smtClean="0"/>
              <a:t>Hersteller-Zustimmung wegen Wartung notwendig</a:t>
            </a:r>
          </a:p>
          <a:p>
            <a:pPr eaLnBrk="1" hangingPunct="1">
              <a:lnSpc>
                <a:spcPct val="90000"/>
              </a:lnSpc>
            </a:pPr>
            <a:r>
              <a:rPr lang="de-DE" altLang="de-DE" sz="2000" b="1" smtClean="0"/>
              <a:t>Bemessung (mehrere Systeme in Kombination möglich)</a:t>
            </a:r>
          </a:p>
          <a:p>
            <a:pPr lvl="1" eaLnBrk="1" hangingPunct="1">
              <a:lnSpc>
                <a:spcPct val="90000"/>
              </a:lnSpc>
            </a:pPr>
            <a:r>
              <a:rPr lang="de-DE" altLang="de-DE" sz="2000" b="1" smtClean="0"/>
              <a:t>User</a:t>
            </a:r>
          </a:p>
          <a:p>
            <a:pPr lvl="2" eaLnBrk="1" hangingPunct="1">
              <a:lnSpc>
                <a:spcPct val="90000"/>
              </a:lnSpc>
            </a:pPr>
            <a:r>
              <a:rPr lang="de-DE" altLang="de-DE" sz="2000" b="1" smtClean="0"/>
              <a:t>Named User</a:t>
            </a:r>
          </a:p>
          <a:p>
            <a:pPr lvl="2" eaLnBrk="1" hangingPunct="1">
              <a:lnSpc>
                <a:spcPct val="90000"/>
              </a:lnSpc>
            </a:pPr>
            <a:r>
              <a:rPr lang="de-DE" altLang="de-DE" sz="2000" b="1" smtClean="0"/>
              <a:t>Concurrent User</a:t>
            </a:r>
          </a:p>
          <a:p>
            <a:pPr lvl="1" eaLnBrk="1" hangingPunct="1">
              <a:lnSpc>
                <a:spcPct val="90000"/>
              </a:lnSpc>
            </a:pPr>
            <a:r>
              <a:rPr lang="de-DE" altLang="de-DE" sz="2000" b="1" smtClean="0"/>
              <a:t>Metriken</a:t>
            </a:r>
          </a:p>
          <a:p>
            <a:pPr lvl="1" eaLnBrk="1" hangingPunct="1">
              <a:lnSpc>
                <a:spcPct val="90000"/>
              </a:lnSpc>
            </a:pPr>
            <a:r>
              <a:rPr lang="de-DE" altLang="de-DE" sz="2000" b="1" smtClean="0"/>
              <a:t>Funktionen</a:t>
            </a:r>
          </a:p>
        </p:txBody>
      </p:sp>
      <p:sp>
        <p:nvSpPr>
          <p:cNvPr id="68612" name="Rechteck 3"/>
          <p:cNvSpPr>
            <a:spLocks noChangeArrowheads="1"/>
          </p:cNvSpPr>
          <p:nvPr/>
        </p:nvSpPr>
        <p:spPr bwMode="auto">
          <a:xfrm>
            <a:off x="3309938" y="6154738"/>
            <a:ext cx="25193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de-DE" altLang="de-DE" sz="1400" dirty="0"/>
              <a:t>Alternative ERP Systeme </a:t>
            </a:r>
          </a:p>
          <a:p>
            <a:pPr algn="ctr" eaLnBrk="1" hangingPunct="1">
              <a:spcBef>
                <a:spcPct val="0"/>
              </a:spcBef>
              <a:buFontTx/>
              <a:buNone/>
            </a:pPr>
            <a:r>
              <a:rPr lang="de-DE" altLang="de-DE" sz="1400" dirty="0"/>
              <a:t>WS 2019/2020</a:t>
            </a:r>
            <a:endParaRPr lang="de-DE" altLang="de-DE" sz="1400" dirty="0"/>
          </a:p>
        </p:txBody>
      </p:sp>
      <p:sp>
        <p:nvSpPr>
          <p:cNvPr id="68613" name="Foliennummernplatzhalter 1"/>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510EFDEA-4340-4165-AE4E-9182D309C2DC}" type="slidenum">
              <a:rPr lang="de-DE" altLang="de-DE" sz="1400" smtClean="0"/>
              <a:pPr eaLnBrk="1" hangingPunct="1">
                <a:spcBef>
                  <a:spcPct val="0"/>
                </a:spcBef>
                <a:buFontTx/>
                <a:buNone/>
              </a:pPr>
              <a:t>56</a:t>
            </a:fld>
            <a:endParaRPr lang="de-DE" altLang="de-DE" sz="1400" smtClean="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ChangeArrowheads="1"/>
          </p:cNvSpPr>
          <p:nvPr/>
        </p:nvSpPr>
        <p:spPr bwMode="auto">
          <a:xfrm>
            <a:off x="457200" y="11588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2400" b="1">
                <a:solidFill>
                  <a:schemeClr val="tx2"/>
                </a:solidFill>
              </a:rPr>
              <a:t>Lizenzen, Services, Wartung (2)</a:t>
            </a:r>
          </a:p>
        </p:txBody>
      </p:sp>
      <p:sp>
        <p:nvSpPr>
          <p:cNvPr id="69635" name="Text Box 3"/>
          <p:cNvSpPr txBox="1">
            <a:spLocks noChangeArrowheads="1"/>
          </p:cNvSpPr>
          <p:nvPr/>
        </p:nvSpPr>
        <p:spPr bwMode="auto">
          <a:xfrm>
            <a:off x="592138" y="1052513"/>
            <a:ext cx="8156575" cy="527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2000" b="1"/>
              <a:t>Wartung</a:t>
            </a:r>
          </a:p>
          <a:p>
            <a:pPr eaLnBrk="1" hangingPunct="1">
              <a:spcBef>
                <a:spcPct val="0"/>
              </a:spcBef>
              <a:buFontTx/>
              <a:buNone/>
            </a:pPr>
            <a:endParaRPr lang="de-DE" altLang="de-DE" sz="2000" b="1"/>
          </a:p>
          <a:p>
            <a:pPr eaLnBrk="1" hangingPunct="1">
              <a:spcBef>
                <a:spcPct val="0"/>
              </a:spcBef>
              <a:buFontTx/>
              <a:buNone/>
            </a:pPr>
            <a:r>
              <a:rPr lang="de-DE" altLang="de-DE" sz="2000" b="1"/>
              <a:t>Vertragstypen</a:t>
            </a:r>
          </a:p>
          <a:p>
            <a:pPr eaLnBrk="1" hangingPunct="1">
              <a:spcBef>
                <a:spcPct val="0"/>
              </a:spcBef>
              <a:buFontTx/>
              <a:buNone/>
            </a:pPr>
            <a:endParaRPr lang="de-DE" altLang="de-DE" sz="2000" b="1"/>
          </a:p>
          <a:p>
            <a:pPr lvl="1" eaLnBrk="1" hangingPunct="1">
              <a:spcBef>
                <a:spcPct val="0"/>
              </a:spcBef>
              <a:buFontTx/>
              <a:buChar char="•"/>
            </a:pPr>
            <a:r>
              <a:rPr lang="de-DE" altLang="de-DE" sz="2000" b="1"/>
              <a:t>Befristete Verträge mit expliziter Verlängerung</a:t>
            </a:r>
          </a:p>
          <a:p>
            <a:pPr lvl="1" eaLnBrk="1" hangingPunct="1">
              <a:spcBef>
                <a:spcPct val="0"/>
              </a:spcBef>
              <a:buFontTx/>
              <a:buChar char="•"/>
            </a:pPr>
            <a:r>
              <a:rPr lang="de-DE" altLang="de-DE" sz="2000" b="1"/>
              <a:t>Befristete Verträge mit stillschweigender Verlängerung</a:t>
            </a:r>
          </a:p>
          <a:p>
            <a:pPr lvl="1" eaLnBrk="1" hangingPunct="1">
              <a:spcBef>
                <a:spcPct val="0"/>
              </a:spcBef>
              <a:buFontTx/>
              <a:buChar char="•"/>
            </a:pPr>
            <a:endParaRPr lang="de-DE" altLang="de-DE" sz="2000" b="1"/>
          </a:p>
          <a:p>
            <a:pPr lvl="1" eaLnBrk="1" hangingPunct="1">
              <a:spcBef>
                <a:spcPct val="0"/>
              </a:spcBef>
              <a:buFontTx/>
              <a:buChar char="•"/>
            </a:pPr>
            <a:r>
              <a:rPr lang="de-DE" altLang="de-DE" sz="2000" b="1"/>
              <a:t>Teilkündigung möglich und vertraglich vereinbart</a:t>
            </a:r>
          </a:p>
          <a:p>
            <a:pPr lvl="1" eaLnBrk="1" hangingPunct="1">
              <a:spcBef>
                <a:spcPct val="0"/>
              </a:spcBef>
              <a:buFontTx/>
              <a:buChar char="•"/>
            </a:pPr>
            <a:r>
              <a:rPr lang="de-DE" altLang="de-DE" sz="2000" b="1"/>
              <a:t>Teilkündigung nur mit Herstellerzustimmung </a:t>
            </a:r>
          </a:p>
          <a:p>
            <a:pPr lvl="1" eaLnBrk="1" hangingPunct="1">
              <a:spcBef>
                <a:spcPct val="0"/>
              </a:spcBef>
              <a:buFontTx/>
              <a:buChar char="•"/>
            </a:pPr>
            <a:endParaRPr lang="de-DE" altLang="de-DE" sz="2000" b="1"/>
          </a:p>
          <a:p>
            <a:pPr lvl="1" eaLnBrk="1" hangingPunct="1">
              <a:spcBef>
                <a:spcPct val="0"/>
              </a:spcBef>
              <a:buFontTx/>
              <a:buChar char="•"/>
            </a:pPr>
            <a:r>
              <a:rPr lang="de-DE" altLang="de-DE" sz="2000" b="1"/>
              <a:t>Vertrag deckt Innovation ab</a:t>
            </a:r>
          </a:p>
          <a:p>
            <a:pPr lvl="1" eaLnBrk="1" hangingPunct="1">
              <a:spcBef>
                <a:spcPct val="0"/>
              </a:spcBef>
              <a:buFontTx/>
              <a:buChar char="•"/>
            </a:pPr>
            <a:r>
              <a:rPr lang="de-DE" altLang="de-DE" sz="2000" b="1"/>
              <a:t>Innovation (neue Funktionspakete) sind extra zu beziehen</a:t>
            </a:r>
          </a:p>
          <a:p>
            <a:pPr lvl="1" eaLnBrk="1" hangingPunct="1">
              <a:spcBef>
                <a:spcPct val="0"/>
              </a:spcBef>
              <a:buFontTx/>
              <a:buChar char="•"/>
            </a:pPr>
            <a:endParaRPr lang="de-DE" altLang="de-DE" sz="2000" b="1"/>
          </a:p>
          <a:p>
            <a:pPr lvl="1" eaLnBrk="1" hangingPunct="1">
              <a:spcBef>
                <a:spcPct val="0"/>
              </a:spcBef>
              <a:buFontTx/>
              <a:buChar char="•"/>
            </a:pPr>
            <a:r>
              <a:rPr lang="de-DE" altLang="de-DE" sz="2000" b="1"/>
              <a:t>Eigenentwicklungen und Anpassungen (standardmässig abgedeckt, gegen extra Pauschale, gegen Aufwand, gar nicht)</a:t>
            </a:r>
          </a:p>
          <a:p>
            <a:pPr lvl="1" eaLnBrk="1" hangingPunct="1">
              <a:spcBef>
                <a:spcPct val="0"/>
              </a:spcBef>
              <a:buFontTx/>
              <a:buChar char="•"/>
            </a:pPr>
            <a:endParaRPr lang="de-DE" altLang="de-DE" sz="2000" b="1"/>
          </a:p>
          <a:p>
            <a:pPr lvl="1" eaLnBrk="1" hangingPunct="1">
              <a:spcBef>
                <a:spcPct val="0"/>
              </a:spcBef>
              <a:buFontTx/>
              <a:buNone/>
            </a:pPr>
            <a:endParaRPr lang="de-DE" altLang="de-DE" sz="2000" b="1"/>
          </a:p>
        </p:txBody>
      </p:sp>
      <p:sp>
        <p:nvSpPr>
          <p:cNvPr id="69636" name="Rechteck 3"/>
          <p:cNvSpPr>
            <a:spLocks noChangeArrowheads="1"/>
          </p:cNvSpPr>
          <p:nvPr/>
        </p:nvSpPr>
        <p:spPr bwMode="auto">
          <a:xfrm>
            <a:off x="3309938" y="6154738"/>
            <a:ext cx="25193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de-DE" altLang="de-DE" sz="1400" dirty="0"/>
              <a:t>Alternative ERP Systeme </a:t>
            </a:r>
          </a:p>
          <a:p>
            <a:pPr algn="ctr" eaLnBrk="1" hangingPunct="1">
              <a:spcBef>
                <a:spcPct val="0"/>
              </a:spcBef>
              <a:buFontTx/>
              <a:buNone/>
            </a:pPr>
            <a:r>
              <a:rPr lang="de-DE" altLang="de-DE" sz="1400" dirty="0"/>
              <a:t>WS 2019/2020</a:t>
            </a:r>
            <a:endParaRPr lang="de-DE" altLang="de-DE" sz="1400" dirty="0"/>
          </a:p>
        </p:txBody>
      </p:sp>
      <p:sp>
        <p:nvSpPr>
          <p:cNvPr id="69637" name="Foliennummernplatzhalter 1"/>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F9322954-BF53-47C1-B282-06DF06F09E67}" type="slidenum">
              <a:rPr lang="de-DE" altLang="de-DE" sz="1400" smtClean="0"/>
              <a:pPr eaLnBrk="1" hangingPunct="1">
                <a:spcBef>
                  <a:spcPct val="0"/>
                </a:spcBef>
                <a:buFontTx/>
                <a:buNone/>
              </a:pPr>
              <a:t>57</a:t>
            </a:fld>
            <a:endParaRPr lang="de-DE" altLang="de-DE" sz="1400" smtClean="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ChangeArrowheads="1"/>
          </p:cNvSpPr>
          <p:nvPr/>
        </p:nvSpPr>
        <p:spPr bwMode="auto">
          <a:xfrm>
            <a:off x="457200" y="11588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2400" b="1">
                <a:solidFill>
                  <a:schemeClr val="tx2"/>
                </a:solidFill>
              </a:rPr>
              <a:t>Lizenzen, Services, Wartung (3)</a:t>
            </a:r>
          </a:p>
        </p:txBody>
      </p:sp>
      <p:sp>
        <p:nvSpPr>
          <p:cNvPr id="70659" name="Text Box 3"/>
          <p:cNvSpPr txBox="1">
            <a:spLocks noChangeArrowheads="1"/>
          </p:cNvSpPr>
          <p:nvPr/>
        </p:nvSpPr>
        <p:spPr bwMode="auto">
          <a:xfrm>
            <a:off x="592138" y="908050"/>
            <a:ext cx="8156575" cy="6249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95250" indent="-95250" eaLnBrk="0" hangingPunct="0">
              <a:spcBef>
                <a:spcPct val="20000"/>
              </a:spcBef>
              <a:buChar char="•"/>
              <a:defRPr sz="3200">
                <a:solidFill>
                  <a:schemeClr val="tx1"/>
                </a:solidFill>
                <a:latin typeface="Arial" charset="0"/>
                <a:cs typeface="Arial" charset="0"/>
              </a:defRPr>
            </a:lvl1pPr>
            <a:lvl2pPr marL="800100" indent="-1714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2000" b="1"/>
              <a:t>Wartung</a:t>
            </a:r>
          </a:p>
          <a:p>
            <a:pPr eaLnBrk="1" hangingPunct="1">
              <a:spcBef>
                <a:spcPct val="0"/>
              </a:spcBef>
              <a:buFontTx/>
              <a:buNone/>
            </a:pPr>
            <a:endParaRPr lang="de-DE" altLang="de-DE" sz="2000" b="1"/>
          </a:p>
          <a:p>
            <a:pPr eaLnBrk="1" hangingPunct="1">
              <a:spcBef>
                <a:spcPct val="0"/>
              </a:spcBef>
              <a:buFontTx/>
              <a:buNone/>
            </a:pPr>
            <a:r>
              <a:rPr lang="de-DE" altLang="de-DE" sz="2000" b="1"/>
              <a:t>Kosten</a:t>
            </a:r>
          </a:p>
          <a:p>
            <a:pPr eaLnBrk="1" hangingPunct="1">
              <a:spcBef>
                <a:spcPct val="0"/>
              </a:spcBef>
              <a:buFontTx/>
              <a:buNone/>
            </a:pPr>
            <a:endParaRPr lang="de-DE" altLang="de-DE" sz="800" b="1"/>
          </a:p>
          <a:p>
            <a:pPr eaLnBrk="1" hangingPunct="1">
              <a:spcBef>
                <a:spcPct val="0"/>
              </a:spcBef>
            </a:pPr>
            <a:r>
              <a:rPr lang="de-DE" altLang="de-DE" sz="2000" b="1"/>
              <a:t>Losgelöst vom Lizenzpreis</a:t>
            </a:r>
          </a:p>
          <a:p>
            <a:pPr eaLnBrk="1" hangingPunct="1">
              <a:spcBef>
                <a:spcPct val="0"/>
              </a:spcBef>
            </a:pPr>
            <a:r>
              <a:rPr lang="de-DE" altLang="de-DE" sz="2000" b="1"/>
              <a:t>Am Lizenzlistenpreis (welcher?) orientiert</a:t>
            </a:r>
          </a:p>
          <a:p>
            <a:pPr eaLnBrk="1" hangingPunct="1">
              <a:spcBef>
                <a:spcPct val="0"/>
              </a:spcBef>
            </a:pPr>
            <a:r>
              <a:rPr lang="de-DE" altLang="de-DE" sz="2000" b="1"/>
              <a:t>Am Vertragswert (tatsächlich entrichteter Lizenzwert) orientiert</a:t>
            </a:r>
          </a:p>
          <a:p>
            <a:pPr eaLnBrk="1" hangingPunct="1">
              <a:spcBef>
                <a:spcPct val="0"/>
              </a:spcBef>
            </a:pPr>
            <a:endParaRPr lang="de-DE" altLang="de-DE" sz="800" b="1"/>
          </a:p>
          <a:p>
            <a:pPr eaLnBrk="1" hangingPunct="1">
              <a:spcBef>
                <a:spcPct val="0"/>
              </a:spcBef>
            </a:pPr>
            <a:r>
              <a:rPr lang="de-DE" altLang="de-DE" sz="2000" b="1"/>
              <a:t>Fest für Vertragsdauer</a:t>
            </a:r>
          </a:p>
          <a:p>
            <a:pPr eaLnBrk="1" hangingPunct="1">
              <a:spcBef>
                <a:spcPct val="0"/>
              </a:spcBef>
            </a:pPr>
            <a:r>
              <a:rPr lang="de-DE" altLang="de-DE" sz="2000" b="1"/>
              <a:t>Mit Index inflationiert</a:t>
            </a:r>
          </a:p>
          <a:p>
            <a:pPr eaLnBrk="1" hangingPunct="1">
              <a:spcBef>
                <a:spcPct val="0"/>
              </a:spcBef>
            </a:pPr>
            <a:endParaRPr lang="de-DE" altLang="de-DE" sz="800" b="1"/>
          </a:p>
          <a:p>
            <a:pPr eaLnBrk="1" hangingPunct="1">
              <a:spcBef>
                <a:spcPct val="0"/>
              </a:spcBef>
            </a:pPr>
            <a:r>
              <a:rPr lang="de-DE" altLang="de-DE" sz="2000" b="1"/>
              <a:t>Service-Level: verschiedene Stufen zur Auswahl – meist orientiert nach </a:t>
            </a:r>
          </a:p>
          <a:p>
            <a:pPr lvl="1" eaLnBrk="1" hangingPunct="1">
              <a:spcBef>
                <a:spcPct val="0"/>
              </a:spcBef>
              <a:buFontTx/>
              <a:buChar char="•"/>
            </a:pPr>
            <a:r>
              <a:rPr lang="de-DE" altLang="de-DE" sz="2000" b="1"/>
              <a:t>Annahmezeiten (8:00-17:00, Mo-Fr / 24*7)</a:t>
            </a:r>
          </a:p>
          <a:p>
            <a:pPr lvl="1" eaLnBrk="1" hangingPunct="1">
              <a:spcBef>
                <a:spcPct val="0"/>
              </a:spcBef>
              <a:buFontTx/>
              <a:buChar char="•"/>
            </a:pPr>
            <a:r>
              <a:rPr lang="de-DE" altLang="de-DE" sz="2000" b="1"/>
              <a:t>Annahme-Sprache</a:t>
            </a:r>
          </a:p>
          <a:p>
            <a:pPr lvl="1" eaLnBrk="1" hangingPunct="1">
              <a:spcBef>
                <a:spcPct val="0"/>
              </a:spcBef>
              <a:buFontTx/>
              <a:buChar char="•"/>
            </a:pPr>
            <a:r>
              <a:rPr lang="de-DE" altLang="de-DE" sz="2000" b="1"/>
              <a:t>Antwortzeiten (nur für Kommentar – nicht zwingend für Lösung!)</a:t>
            </a:r>
          </a:p>
          <a:p>
            <a:pPr lvl="1" eaLnBrk="1" hangingPunct="1">
              <a:spcBef>
                <a:spcPct val="0"/>
              </a:spcBef>
              <a:buFontTx/>
              <a:buChar char="•"/>
            </a:pPr>
            <a:r>
              <a:rPr lang="de-DE" altLang="de-DE" sz="2000" b="1"/>
              <a:t>Persönlicher Ansprechpartner</a:t>
            </a:r>
          </a:p>
          <a:p>
            <a:pPr eaLnBrk="1" hangingPunct="1">
              <a:spcBef>
                <a:spcPct val="0"/>
              </a:spcBef>
              <a:buFontTx/>
              <a:buNone/>
            </a:pPr>
            <a:endParaRPr lang="de-DE" altLang="de-DE" sz="2000" b="1"/>
          </a:p>
          <a:p>
            <a:pPr eaLnBrk="1" hangingPunct="1">
              <a:spcBef>
                <a:spcPct val="0"/>
              </a:spcBef>
              <a:buFontTx/>
              <a:buNone/>
            </a:pPr>
            <a:endParaRPr lang="de-DE" altLang="de-DE" sz="2000" b="1"/>
          </a:p>
          <a:p>
            <a:pPr lvl="1" eaLnBrk="1" hangingPunct="1">
              <a:spcBef>
                <a:spcPct val="0"/>
              </a:spcBef>
              <a:buFontTx/>
              <a:buChar char="•"/>
            </a:pPr>
            <a:endParaRPr lang="de-DE" altLang="de-DE" sz="2000" b="1"/>
          </a:p>
          <a:p>
            <a:pPr lvl="1" eaLnBrk="1" hangingPunct="1">
              <a:spcBef>
                <a:spcPct val="0"/>
              </a:spcBef>
              <a:buFontTx/>
              <a:buNone/>
            </a:pPr>
            <a:endParaRPr lang="de-DE" altLang="de-DE" sz="2000" b="1"/>
          </a:p>
        </p:txBody>
      </p:sp>
      <p:sp>
        <p:nvSpPr>
          <p:cNvPr id="70660" name="Rechteck 3"/>
          <p:cNvSpPr>
            <a:spLocks noChangeArrowheads="1"/>
          </p:cNvSpPr>
          <p:nvPr/>
        </p:nvSpPr>
        <p:spPr bwMode="auto">
          <a:xfrm>
            <a:off x="3309938" y="6154738"/>
            <a:ext cx="25193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de-DE" altLang="de-DE" sz="1400"/>
              <a:t>Alternative ERP Systeme </a:t>
            </a:r>
          </a:p>
          <a:p>
            <a:pPr algn="ctr" eaLnBrk="1" hangingPunct="1">
              <a:spcBef>
                <a:spcPct val="0"/>
              </a:spcBef>
              <a:buFontTx/>
              <a:buNone/>
            </a:pPr>
            <a:r>
              <a:rPr lang="de-DE" altLang="de-DE" sz="1400"/>
              <a:t>WS 2018/2019</a:t>
            </a:r>
          </a:p>
        </p:txBody>
      </p:sp>
      <p:sp>
        <p:nvSpPr>
          <p:cNvPr id="70661" name="Foliennummernplatzhalter 1"/>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255A918F-E6A2-4CD9-8E20-3AB832996403}" type="slidenum">
              <a:rPr lang="de-DE" altLang="de-DE" sz="1400" smtClean="0"/>
              <a:pPr eaLnBrk="1" hangingPunct="1">
                <a:spcBef>
                  <a:spcPct val="0"/>
                </a:spcBef>
                <a:buFontTx/>
                <a:buNone/>
              </a:pPr>
              <a:t>58</a:t>
            </a:fld>
            <a:endParaRPr lang="de-DE" altLang="de-DE" sz="1400" smtClean="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ChangeArrowheads="1"/>
          </p:cNvSpPr>
          <p:nvPr/>
        </p:nvSpPr>
        <p:spPr bwMode="auto">
          <a:xfrm>
            <a:off x="457200" y="11588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2400" b="1">
                <a:solidFill>
                  <a:schemeClr val="tx2"/>
                </a:solidFill>
              </a:rPr>
              <a:t>Lizenzen, Services, Wartung (4)</a:t>
            </a:r>
          </a:p>
        </p:txBody>
      </p:sp>
      <p:sp>
        <p:nvSpPr>
          <p:cNvPr id="71683" name="Text Box 3"/>
          <p:cNvSpPr txBox="1">
            <a:spLocks noChangeArrowheads="1"/>
          </p:cNvSpPr>
          <p:nvPr/>
        </p:nvSpPr>
        <p:spPr bwMode="auto">
          <a:xfrm>
            <a:off x="592138" y="908050"/>
            <a:ext cx="8551862" cy="6170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95250" indent="-95250" eaLnBrk="0" hangingPunct="0">
              <a:spcBef>
                <a:spcPct val="20000"/>
              </a:spcBef>
              <a:buChar char="•"/>
              <a:defRPr sz="3200">
                <a:solidFill>
                  <a:schemeClr val="tx1"/>
                </a:solidFill>
                <a:latin typeface="Arial" charset="0"/>
                <a:cs typeface="Arial" charset="0"/>
              </a:defRPr>
            </a:lvl1pPr>
            <a:lvl2pPr marL="800100" indent="-1714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2000" b="1"/>
              <a:t>Wartung</a:t>
            </a:r>
          </a:p>
          <a:p>
            <a:pPr eaLnBrk="1" hangingPunct="1">
              <a:spcBef>
                <a:spcPct val="0"/>
              </a:spcBef>
              <a:buFontTx/>
              <a:buNone/>
            </a:pPr>
            <a:endParaRPr lang="de-DE" altLang="de-DE" sz="900" b="1"/>
          </a:p>
          <a:p>
            <a:pPr eaLnBrk="1" hangingPunct="1">
              <a:spcBef>
                <a:spcPct val="0"/>
              </a:spcBef>
              <a:buFontTx/>
              <a:buNone/>
            </a:pPr>
            <a:r>
              <a:rPr lang="de-DE" altLang="de-DE" sz="2000" b="1"/>
              <a:t>Kosten</a:t>
            </a:r>
          </a:p>
          <a:p>
            <a:pPr eaLnBrk="1" hangingPunct="1">
              <a:spcBef>
                <a:spcPct val="0"/>
              </a:spcBef>
              <a:buFontTx/>
              <a:buNone/>
            </a:pPr>
            <a:endParaRPr lang="de-DE" altLang="de-DE" sz="800" b="1"/>
          </a:p>
          <a:p>
            <a:pPr eaLnBrk="1" hangingPunct="1">
              <a:spcBef>
                <a:spcPct val="0"/>
              </a:spcBef>
              <a:buFontTx/>
              <a:buNone/>
            </a:pPr>
            <a:r>
              <a:rPr lang="de-DE" altLang="de-DE" sz="2000" b="1"/>
              <a:t>Üblich sind 15-22% vom Lizenzpreis. Alle 5-6 Jahre wird so ein System „NEU“ gekauft.</a:t>
            </a:r>
          </a:p>
          <a:p>
            <a:pPr eaLnBrk="1" hangingPunct="1">
              <a:spcBef>
                <a:spcPct val="0"/>
              </a:spcBef>
              <a:buFontTx/>
              <a:buNone/>
            </a:pPr>
            <a:endParaRPr lang="de-DE" altLang="de-DE" sz="900" b="1"/>
          </a:p>
          <a:p>
            <a:pPr eaLnBrk="1" hangingPunct="1">
              <a:spcBef>
                <a:spcPct val="0"/>
              </a:spcBef>
              <a:buFontTx/>
              <a:buNone/>
            </a:pPr>
            <a:r>
              <a:rPr lang="de-DE" altLang="de-DE" sz="2000" b="1"/>
              <a:t>Neue, weniger ausgereifte Systeme haben ca. 200 incidents/Jahr. Nach 3 Betriebsjahren sinkt dieser Wert auf 5-10 incidents, von denen 3-5 kritisch sind. Manche Systeme laufen bis zu einem Jahr ohne Neustart.</a:t>
            </a:r>
          </a:p>
          <a:p>
            <a:pPr eaLnBrk="1" hangingPunct="1">
              <a:spcBef>
                <a:spcPct val="0"/>
              </a:spcBef>
              <a:buFontTx/>
              <a:buNone/>
            </a:pPr>
            <a:endParaRPr lang="de-DE" altLang="de-DE" sz="900" b="1"/>
          </a:p>
          <a:p>
            <a:pPr eaLnBrk="1" hangingPunct="1">
              <a:spcBef>
                <a:spcPct val="0"/>
              </a:spcBef>
              <a:buFontTx/>
              <a:buNone/>
            </a:pPr>
            <a:r>
              <a:rPr lang="de-DE" altLang="de-DE" sz="2000" b="1"/>
              <a:t>Hersteller lassen oft nur Gesamtkündigung zu. Will der Anwender nach einer Pause die Wartung wiederaufleben lassen, sind Nach- und Strafzahlungen oft fällig. Nicht selten ist der Neukauf oder der Herstellerwechsel dann eine Option.</a:t>
            </a:r>
          </a:p>
          <a:p>
            <a:pPr eaLnBrk="1" hangingPunct="1">
              <a:spcBef>
                <a:spcPct val="0"/>
              </a:spcBef>
              <a:buFontTx/>
              <a:buNone/>
            </a:pPr>
            <a:endParaRPr lang="de-DE" altLang="de-DE" sz="900" b="1"/>
          </a:p>
          <a:p>
            <a:pPr eaLnBrk="1" hangingPunct="1">
              <a:spcBef>
                <a:spcPct val="0"/>
              </a:spcBef>
              <a:buFontTx/>
              <a:buNone/>
            </a:pPr>
            <a:r>
              <a:rPr lang="de-DE" altLang="de-DE" sz="2000" b="1"/>
              <a:t>Nur bei SAP- und Oracle-Produkten gibt es (mit Einschränkungen) eine Fremdwartungsoption</a:t>
            </a:r>
          </a:p>
          <a:p>
            <a:pPr eaLnBrk="1" hangingPunct="1">
              <a:spcBef>
                <a:spcPct val="0"/>
              </a:spcBef>
              <a:buFontTx/>
              <a:buNone/>
            </a:pPr>
            <a:endParaRPr lang="de-DE" altLang="de-DE" sz="2000" b="1"/>
          </a:p>
          <a:p>
            <a:pPr lvl="1" eaLnBrk="1" hangingPunct="1">
              <a:spcBef>
                <a:spcPct val="0"/>
              </a:spcBef>
              <a:buFontTx/>
              <a:buChar char="•"/>
            </a:pPr>
            <a:endParaRPr lang="de-DE" altLang="de-DE" sz="2000" b="1"/>
          </a:p>
          <a:p>
            <a:pPr lvl="1" eaLnBrk="1" hangingPunct="1">
              <a:spcBef>
                <a:spcPct val="0"/>
              </a:spcBef>
              <a:buFontTx/>
              <a:buNone/>
            </a:pPr>
            <a:endParaRPr lang="de-DE" altLang="de-DE" sz="2000" b="1"/>
          </a:p>
        </p:txBody>
      </p:sp>
      <p:sp>
        <p:nvSpPr>
          <p:cNvPr id="71684" name="Foliennummernplatzhalter 1"/>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FCB0173D-A78C-48C1-A4D7-F52DC829500B}" type="slidenum">
              <a:rPr lang="de-DE" altLang="de-DE" sz="1400" smtClean="0"/>
              <a:pPr eaLnBrk="1" hangingPunct="1">
                <a:spcBef>
                  <a:spcPct val="0"/>
                </a:spcBef>
                <a:buFontTx/>
                <a:buNone/>
              </a:pPr>
              <a:t>59</a:t>
            </a:fld>
            <a:endParaRPr lang="de-DE" altLang="de-DE" sz="1400" smtClean="0"/>
          </a:p>
        </p:txBody>
      </p:sp>
      <p:sp>
        <p:nvSpPr>
          <p:cNvPr id="71685" name="Rechteck 3"/>
          <p:cNvSpPr>
            <a:spLocks noChangeArrowheads="1"/>
          </p:cNvSpPr>
          <p:nvPr/>
        </p:nvSpPr>
        <p:spPr bwMode="auto">
          <a:xfrm>
            <a:off x="3309938" y="6154738"/>
            <a:ext cx="25193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de-DE" altLang="de-DE" sz="1400"/>
              <a:t>Alternative ERP Systeme </a:t>
            </a:r>
          </a:p>
          <a:p>
            <a:pPr algn="ctr" eaLnBrk="1" hangingPunct="1">
              <a:spcBef>
                <a:spcPct val="0"/>
              </a:spcBef>
              <a:buFontTx/>
              <a:buNone/>
            </a:pPr>
            <a:r>
              <a:rPr lang="de-DE" altLang="de-DE" sz="1400"/>
              <a:t>WS 2018/2019</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ußzeilenplatzhalter 2"/>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400" dirty="0" smtClean="0"/>
              <a:t>Alternative ERP Systeme </a:t>
            </a:r>
          </a:p>
          <a:p>
            <a:pPr eaLnBrk="1" hangingPunct="1">
              <a:spcBef>
                <a:spcPct val="0"/>
              </a:spcBef>
              <a:buFontTx/>
              <a:buNone/>
            </a:pPr>
            <a:r>
              <a:rPr lang="de-DE" altLang="de-DE" sz="1400" dirty="0"/>
              <a:t>WS2019/2020</a:t>
            </a:r>
          </a:p>
        </p:txBody>
      </p:sp>
      <p:sp>
        <p:nvSpPr>
          <p:cNvPr id="16387" name="Foliennummernplatzhalter 3"/>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515A64DB-5EC2-42DB-8271-A9E16B8700A8}" type="slidenum">
              <a:rPr lang="de-DE" altLang="de-DE" sz="1400" smtClean="0"/>
              <a:pPr eaLnBrk="1" hangingPunct="1">
                <a:spcBef>
                  <a:spcPct val="0"/>
                </a:spcBef>
                <a:buFontTx/>
                <a:buNone/>
              </a:pPr>
              <a:t>6</a:t>
            </a:fld>
            <a:endParaRPr lang="de-DE" altLang="de-DE" sz="1400" smtClean="0"/>
          </a:p>
        </p:txBody>
      </p:sp>
      <p:sp>
        <p:nvSpPr>
          <p:cNvPr id="16388" name="Textfeld 2"/>
          <p:cNvSpPr txBox="1">
            <a:spLocks noChangeArrowheads="1"/>
          </p:cNvSpPr>
          <p:nvPr/>
        </p:nvSpPr>
        <p:spPr bwMode="auto">
          <a:xfrm>
            <a:off x="468313" y="549275"/>
            <a:ext cx="5241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800" dirty="0"/>
              <a:t>Angemeldete </a:t>
            </a:r>
            <a:r>
              <a:rPr lang="de-DE" altLang="de-DE" sz="1800" dirty="0" smtClean="0"/>
              <a:t>Teilnehmer  plus Teilnameanfragen:</a:t>
            </a:r>
            <a:endParaRPr lang="de-DE" altLang="de-DE" sz="1800" dirty="0"/>
          </a:p>
        </p:txBody>
      </p:sp>
      <p:graphicFrame>
        <p:nvGraphicFramePr>
          <p:cNvPr id="3" name="Tabelle 2"/>
          <p:cNvGraphicFramePr>
            <a:graphicFrameLocks noGrp="1"/>
          </p:cNvGraphicFramePr>
          <p:nvPr>
            <p:extLst>
              <p:ext uri="{D42A27DB-BD31-4B8C-83A1-F6EECF244321}">
                <p14:modId xmlns:p14="http://schemas.microsoft.com/office/powerpoint/2010/main" val="2949918712"/>
              </p:ext>
            </p:extLst>
          </p:nvPr>
        </p:nvGraphicFramePr>
        <p:xfrm>
          <a:off x="2915816" y="918602"/>
          <a:ext cx="4104456" cy="5246700"/>
        </p:xfrm>
        <a:graphic>
          <a:graphicData uri="http://schemas.openxmlformats.org/drawingml/2006/table">
            <a:tbl>
              <a:tblPr>
                <a:tableStyleId>{5C22544A-7EE6-4342-B048-85BDC9FD1C3A}</a:tableStyleId>
              </a:tblPr>
              <a:tblGrid>
                <a:gridCol w="1830910"/>
                <a:gridCol w="2273546"/>
              </a:tblGrid>
              <a:tr h="193963">
                <a:tc>
                  <a:txBody>
                    <a:bodyPr/>
                    <a:lstStyle/>
                    <a:p>
                      <a:pPr algn="l" fontAlgn="b"/>
                      <a:r>
                        <a:rPr lang="de-DE" sz="1000" u="none" strike="noStrike">
                          <a:effectLst/>
                        </a:rPr>
                        <a:t>Bauer </a:t>
                      </a:r>
                      <a:endParaRPr lang="de-DE" sz="1000" b="0" i="0" u="none" strike="noStrike">
                        <a:solidFill>
                          <a:srgbClr val="000000"/>
                        </a:solidFill>
                        <a:effectLst/>
                        <a:latin typeface="Calibri"/>
                      </a:endParaRPr>
                    </a:p>
                  </a:txBody>
                  <a:tcPr marL="0" marR="0" marT="0" marB="0" anchor="b"/>
                </a:tc>
                <a:tc>
                  <a:txBody>
                    <a:bodyPr/>
                    <a:lstStyle/>
                    <a:p>
                      <a:pPr algn="l" fontAlgn="b"/>
                      <a:r>
                        <a:rPr lang="de-DE" sz="1000" u="none" strike="noStrike">
                          <a:effectLst/>
                        </a:rPr>
                        <a:t>Philipp</a:t>
                      </a:r>
                      <a:endParaRPr lang="de-DE" sz="1000" b="0" i="0" u="none" strike="noStrike">
                        <a:solidFill>
                          <a:srgbClr val="000000"/>
                        </a:solidFill>
                        <a:effectLst/>
                        <a:latin typeface="Calibri"/>
                      </a:endParaRPr>
                    </a:p>
                  </a:txBody>
                  <a:tcPr marL="0" marR="0" marT="0" marB="0" anchor="b"/>
                </a:tc>
              </a:tr>
              <a:tr h="193963">
                <a:tc>
                  <a:txBody>
                    <a:bodyPr/>
                    <a:lstStyle/>
                    <a:p>
                      <a:pPr algn="l" fontAlgn="b"/>
                      <a:r>
                        <a:rPr lang="de-DE" sz="1000" u="none" strike="noStrike">
                          <a:effectLst/>
                        </a:rPr>
                        <a:t>Beese</a:t>
                      </a:r>
                      <a:endParaRPr lang="de-DE" sz="1000" b="0" i="0" u="none" strike="noStrike">
                        <a:solidFill>
                          <a:srgbClr val="000000"/>
                        </a:solidFill>
                        <a:effectLst/>
                        <a:latin typeface="Calibri"/>
                      </a:endParaRPr>
                    </a:p>
                  </a:txBody>
                  <a:tcPr marL="0" marR="0" marT="0" marB="0" anchor="b"/>
                </a:tc>
                <a:tc>
                  <a:txBody>
                    <a:bodyPr/>
                    <a:lstStyle/>
                    <a:p>
                      <a:pPr algn="l" fontAlgn="b"/>
                      <a:r>
                        <a:rPr lang="de-DE" sz="1000" u="none" strike="noStrike">
                          <a:effectLst/>
                        </a:rPr>
                        <a:t>Olivia</a:t>
                      </a:r>
                      <a:endParaRPr lang="de-DE" sz="1000" b="0" i="0" u="none" strike="noStrike">
                        <a:solidFill>
                          <a:srgbClr val="000000"/>
                        </a:solidFill>
                        <a:effectLst/>
                        <a:latin typeface="Calibri"/>
                      </a:endParaRPr>
                    </a:p>
                  </a:txBody>
                  <a:tcPr marL="0" marR="0" marT="0" marB="0" anchor="b"/>
                </a:tc>
              </a:tr>
              <a:tr h="193963">
                <a:tc>
                  <a:txBody>
                    <a:bodyPr/>
                    <a:lstStyle/>
                    <a:p>
                      <a:pPr algn="l" fontAlgn="b"/>
                      <a:r>
                        <a:rPr lang="de-DE" sz="1000" u="none" strike="noStrike">
                          <a:effectLst/>
                        </a:rPr>
                        <a:t>Beltz</a:t>
                      </a:r>
                      <a:endParaRPr lang="de-DE" sz="1000" b="0" i="0" u="none" strike="noStrike">
                        <a:solidFill>
                          <a:srgbClr val="000000"/>
                        </a:solidFill>
                        <a:effectLst/>
                        <a:latin typeface="Calibri"/>
                      </a:endParaRPr>
                    </a:p>
                  </a:txBody>
                  <a:tcPr marL="0" marR="0" marT="0" marB="0" anchor="b"/>
                </a:tc>
                <a:tc>
                  <a:txBody>
                    <a:bodyPr/>
                    <a:lstStyle/>
                    <a:p>
                      <a:pPr algn="l" fontAlgn="b"/>
                      <a:r>
                        <a:rPr lang="de-DE" sz="1000" u="none" strike="noStrike">
                          <a:effectLst/>
                        </a:rPr>
                        <a:t>Christian</a:t>
                      </a:r>
                      <a:endParaRPr lang="de-DE" sz="1000" b="0" i="0" u="none" strike="noStrike">
                        <a:solidFill>
                          <a:srgbClr val="000000"/>
                        </a:solidFill>
                        <a:effectLst/>
                        <a:latin typeface="Calibri"/>
                      </a:endParaRPr>
                    </a:p>
                  </a:txBody>
                  <a:tcPr marL="0" marR="0" marT="0" marB="0" anchor="b"/>
                </a:tc>
              </a:tr>
              <a:tr h="193963">
                <a:tc>
                  <a:txBody>
                    <a:bodyPr/>
                    <a:lstStyle/>
                    <a:p>
                      <a:pPr algn="l" fontAlgn="b"/>
                      <a:r>
                        <a:rPr lang="de-DE" sz="1000" u="none" strike="noStrike">
                          <a:effectLst/>
                        </a:rPr>
                        <a:t>Bockmair</a:t>
                      </a:r>
                      <a:endParaRPr lang="de-DE" sz="1000" b="0" i="0" u="none" strike="noStrike">
                        <a:solidFill>
                          <a:srgbClr val="000000"/>
                        </a:solidFill>
                        <a:effectLst/>
                        <a:latin typeface="Calibri"/>
                      </a:endParaRPr>
                    </a:p>
                  </a:txBody>
                  <a:tcPr marL="0" marR="0" marT="0" marB="0" anchor="b"/>
                </a:tc>
                <a:tc>
                  <a:txBody>
                    <a:bodyPr/>
                    <a:lstStyle/>
                    <a:p>
                      <a:pPr algn="l" fontAlgn="b"/>
                      <a:r>
                        <a:rPr lang="de-DE" sz="1000" u="none" strike="noStrike">
                          <a:effectLst/>
                        </a:rPr>
                        <a:t>Katharina</a:t>
                      </a:r>
                      <a:endParaRPr lang="de-DE" sz="1000" b="0" i="0" u="none" strike="noStrike">
                        <a:solidFill>
                          <a:srgbClr val="000000"/>
                        </a:solidFill>
                        <a:effectLst/>
                        <a:latin typeface="Calibri"/>
                      </a:endParaRPr>
                    </a:p>
                  </a:txBody>
                  <a:tcPr marL="0" marR="0" marT="0" marB="0" anchor="b"/>
                </a:tc>
              </a:tr>
              <a:tr h="193963">
                <a:tc>
                  <a:txBody>
                    <a:bodyPr/>
                    <a:lstStyle/>
                    <a:p>
                      <a:pPr algn="l" fontAlgn="b"/>
                      <a:r>
                        <a:rPr lang="de-DE" sz="1000" u="none" strike="noStrike">
                          <a:effectLst/>
                        </a:rPr>
                        <a:t>Brix</a:t>
                      </a:r>
                      <a:endParaRPr lang="de-DE" sz="1000" b="0" i="0" u="none" strike="noStrike">
                        <a:solidFill>
                          <a:srgbClr val="000000"/>
                        </a:solidFill>
                        <a:effectLst/>
                        <a:latin typeface="Calibri"/>
                      </a:endParaRPr>
                    </a:p>
                  </a:txBody>
                  <a:tcPr marL="0" marR="0" marT="0" marB="0" anchor="b"/>
                </a:tc>
                <a:tc>
                  <a:txBody>
                    <a:bodyPr/>
                    <a:lstStyle/>
                    <a:p>
                      <a:pPr algn="l" fontAlgn="b"/>
                      <a:r>
                        <a:rPr lang="de-DE" sz="1000" u="none" strike="noStrike">
                          <a:effectLst/>
                        </a:rPr>
                        <a:t>Markus</a:t>
                      </a:r>
                      <a:endParaRPr lang="de-DE" sz="1000" b="0" i="0" u="none" strike="noStrike">
                        <a:solidFill>
                          <a:srgbClr val="000000"/>
                        </a:solidFill>
                        <a:effectLst/>
                        <a:latin typeface="Calibri"/>
                      </a:endParaRPr>
                    </a:p>
                  </a:txBody>
                  <a:tcPr marL="0" marR="0" marT="0" marB="0" anchor="b"/>
                </a:tc>
              </a:tr>
              <a:tr h="193963">
                <a:tc>
                  <a:txBody>
                    <a:bodyPr/>
                    <a:lstStyle/>
                    <a:p>
                      <a:pPr algn="l" fontAlgn="b"/>
                      <a:r>
                        <a:rPr lang="de-DE" sz="1000" u="none" strike="noStrike">
                          <a:effectLst/>
                        </a:rPr>
                        <a:t>Buxbaum</a:t>
                      </a:r>
                      <a:endParaRPr lang="de-DE" sz="1000" b="0" i="0" u="none" strike="noStrike">
                        <a:solidFill>
                          <a:srgbClr val="000000"/>
                        </a:solidFill>
                        <a:effectLst/>
                        <a:latin typeface="Calibri"/>
                      </a:endParaRPr>
                    </a:p>
                  </a:txBody>
                  <a:tcPr marL="0" marR="0" marT="0" marB="0" anchor="b"/>
                </a:tc>
                <a:tc>
                  <a:txBody>
                    <a:bodyPr/>
                    <a:lstStyle/>
                    <a:p>
                      <a:pPr algn="l" fontAlgn="b"/>
                      <a:r>
                        <a:rPr lang="de-DE" sz="1000" u="none" strike="noStrike">
                          <a:effectLst/>
                        </a:rPr>
                        <a:t>Elisa</a:t>
                      </a:r>
                      <a:endParaRPr lang="de-DE" sz="1000" b="0" i="0" u="none" strike="noStrike">
                        <a:solidFill>
                          <a:srgbClr val="000000"/>
                        </a:solidFill>
                        <a:effectLst/>
                        <a:latin typeface="Calibri"/>
                      </a:endParaRPr>
                    </a:p>
                  </a:txBody>
                  <a:tcPr marL="0" marR="0" marT="0" marB="0" anchor="b"/>
                </a:tc>
              </a:tr>
              <a:tr h="193963">
                <a:tc>
                  <a:txBody>
                    <a:bodyPr/>
                    <a:lstStyle/>
                    <a:p>
                      <a:pPr algn="l" fontAlgn="b"/>
                      <a:r>
                        <a:rPr lang="de-DE" sz="1000" u="none" strike="noStrike">
                          <a:effectLst/>
                        </a:rPr>
                        <a:t>Darici</a:t>
                      </a:r>
                      <a:endParaRPr lang="de-DE" sz="1000" b="0" i="0" u="none" strike="noStrike">
                        <a:solidFill>
                          <a:srgbClr val="000000"/>
                        </a:solidFill>
                        <a:effectLst/>
                        <a:latin typeface="Calibri"/>
                      </a:endParaRPr>
                    </a:p>
                  </a:txBody>
                  <a:tcPr marL="0" marR="0" marT="0" marB="0" anchor="b"/>
                </a:tc>
                <a:tc>
                  <a:txBody>
                    <a:bodyPr/>
                    <a:lstStyle/>
                    <a:p>
                      <a:pPr algn="l" fontAlgn="b"/>
                      <a:r>
                        <a:rPr lang="de-DE" sz="1000" u="none" strike="noStrike">
                          <a:effectLst/>
                        </a:rPr>
                        <a:t>Funda</a:t>
                      </a:r>
                      <a:endParaRPr lang="de-DE" sz="1000" b="0" i="0" u="none" strike="noStrike">
                        <a:solidFill>
                          <a:srgbClr val="000000"/>
                        </a:solidFill>
                        <a:effectLst/>
                        <a:latin typeface="Calibri"/>
                      </a:endParaRPr>
                    </a:p>
                  </a:txBody>
                  <a:tcPr marL="0" marR="0" marT="0" marB="0" anchor="b"/>
                </a:tc>
              </a:tr>
              <a:tr h="193963">
                <a:tc>
                  <a:txBody>
                    <a:bodyPr/>
                    <a:lstStyle/>
                    <a:p>
                      <a:pPr algn="l" fontAlgn="b"/>
                      <a:r>
                        <a:rPr lang="de-DE" sz="1000" u="none" strike="noStrike">
                          <a:effectLst/>
                        </a:rPr>
                        <a:t>Daurer</a:t>
                      </a:r>
                      <a:endParaRPr lang="de-DE" sz="1000" b="0" i="0" u="none" strike="noStrike">
                        <a:solidFill>
                          <a:srgbClr val="000000"/>
                        </a:solidFill>
                        <a:effectLst/>
                        <a:latin typeface="Calibri"/>
                      </a:endParaRPr>
                    </a:p>
                  </a:txBody>
                  <a:tcPr marL="0" marR="0" marT="0" marB="0" anchor="b"/>
                </a:tc>
                <a:tc>
                  <a:txBody>
                    <a:bodyPr/>
                    <a:lstStyle/>
                    <a:p>
                      <a:pPr algn="l" fontAlgn="b"/>
                      <a:r>
                        <a:rPr lang="de-DE" sz="1000" u="none" strike="noStrike">
                          <a:effectLst/>
                        </a:rPr>
                        <a:t>Katharina</a:t>
                      </a:r>
                      <a:endParaRPr lang="de-DE" sz="1000" b="0" i="0" u="none" strike="noStrike">
                        <a:solidFill>
                          <a:srgbClr val="000000"/>
                        </a:solidFill>
                        <a:effectLst/>
                        <a:latin typeface="Calibri"/>
                      </a:endParaRPr>
                    </a:p>
                  </a:txBody>
                  <a:tcPr marL="0" marR="0" marT="0" marB="0" anchor="b"/>
                </a:tc>
              </a:tr>
              <a:tr h="193963">
                <a:tc>
                  <a:txBody>
                    <a:bodyPr/>
                    <a:lstStyle/>
                    <a:p>
                      <a:pPr algn="l" fontAlgn="b"/>
                      <a:r>
                        <a:rPr lang="de-DE" sz="1000" u="none" strike="noStrike">
                          <a:effectLst/>
                        </a:rPr>
                        <a:t>Freytag</a:t>
                      </a:r>
                      <a:endParaRPr lang="de-DE" sz="1000" b="0" i="0" u="none" strike="noStrike">
                        <a:solidFill>
                          <a:srgbClr val="000000"/>
                        </a:solidFill>
                        <a:effectLst/>
                        <a:latin typeface="Calibri"/>
                      </a:endParaRPr>
                    </a:p>
                  </a:txBody>
                  <a:tcPr marL="0" marR="0" marT="0" marB="0" anchor="b"/>
                </a:tc>
                <a:tc>
                  <a:txBody>
                    <a:bodyPr/>
                    <a:lstStyle/>
                    <a:p>
                      <a:pPr algn="l" fontAlgn="b"/>
                      <a:r>
                        <a:rPr lang="de-DE" sz="1000" u="none" strike="noStrike">
                          <a:effectLst/>
                        </a:rPr>
                        <a:t>Maximilian</a:t>
                      </a:r>
                      <a:endParaRPr lang="de-DE" sz="1000" b="0" i="0" u="none" strike="noStrike">
                        <a:solidFill>
                          <a:srgbClr val="000000"/>
                        </a:solidFill>
                        <a:effectLst/>
                        <a:latin typeface="Calibri"/>
                      </a:endParaRPr>
                    </a:p>
                  </a:txBody>
                  <a:tcPr marL="0" marR="0" marT="0" marB="0" anchor="b"/>
                </a:tc>
              </a:tr>
              <a:tr h="193963">
                <a:tc>
                  <a:txBody>
                    <a:bodyPr/>
                    <a:lstStyle/>
                    <a:p>
                      <a:pPr algn="l" fontAlgn="b"/>
                      <a:r>
                        <a:rPr lang="de-DE" sz="1000" u="none" strike="noStrike">
                          <a:effectLst/>
                        </a:rPr>
                        <a:t>Fuchsreiter</a:t>
                      </a:r>
                      <a:endParaRPr lang="de-DE" sz="1000" b="0" i="0" u="none" strike="noStrike">
                        <a:solidFill>
                          <a:srgbClr val="000000"/>
                        </a:solidFill>
                        <a:effectLst/>
                        <a:latin typeface="Calibri"/>
                      </a:endParaRPr>
                    </a:p>
                  </a:txBody>
                  <a:tcPr marL="0" marR="0" marT="0" marB="0" anchor="b"/>
                </a:tc>
                <a:tc>
                  <a:txBody>
                    <a:bodyPr/>
                    <a:lstStyle/>
                    <a:p>
                      <a:pPr algn="l" fontAlgn="b"/>
                      <a:r>
                        <a:rPr lang="de-DE" sz="1000" u="none" strike="noStrike">
                          <a:effectLst/>
                        </a:rPr>
                        <a:t>Fee</a:t>
                      </a:r>
                      <a:endParaRPr lang="de-DE" sz="1000" b="0" i="0" u="none" strike="noStrike">
                        <a:solidFill>
                          <a:srgbClr val="000000"/>
                        </a:solidFill>
                        <a:effectLst/>
                        <a:latin typeface="Calibri"/>
                      </a:endParaRPr>
                    </a:p>
                  </a:txBody>
                  <a:tcPr marL="0" marR="0" marT="0" marB="0" anchor="b"/>
                </a:tc>
              </a:tr>
              <a:tr h="193963">
                <a:tc>
                  <a:txBody>
                    <a:bodyPr/>
                    <a:lstStyle/>
                    <a:p>
                      <a:pPr algn="l" fontAlgn="b"/>
                      <a:r>
                        <a:rPr lang="de-DE" sz="1000" u="none" strike="noStrike">
                          <a:effectLst/>
                        </a:rPr>
                        <a:t>Guecueko</a:t>
                      </a:r>
                      <a:endParaRPr lang="de-DE" sz="1000" b="0" i="0" u="none" strike="noStrike">
                        <a:solidFill>
                          <a:srgbClr val="000000"/>
                        </a:solidFill>
                        <a:effectLst/>
                        <a:latin typeface="Calibri"/>
                      </a:endParaRPr>
                    </a:p>
                  </a:txBody>
                  <a:tcPr marL="0" marR="0" marT="0" marB="0" anchor="b"/>
                </a:tc>
                <a:tc>
                  <a:txBody>
                    <a:bodyPr/>
                    <a:lstStyle/>
                    <a:p>
                      <a:pPr algn="l" fontAlgn="b"/>
                      <a:r>
                        <a:rPr lang="de-DE" sz="1000" u="none" strike="noStrike">
                          <a:effectLst/>
                        </a:rPr>
                        <a:t>Ayse</a:t>
                      </a:r>
                      <a:endParaRPr lang="de-DE" sz="1000" b="0" i="0" u="none" strike="noStrike">
                        <a:solidFill>
                          <a:srgbClr val="000000"/>
                        </a:solidFill>
                        <a:effectLst/>
                        <a:latin typeface="Calibri"/>
                      </a:endParaRPr>
                    </a:p>
                  </a:txBody>
                  <a:tcPr marL="0" marR="0" marT="0" marB="0" anchor="b"/>
                </a:tc>
              </a:tr>
              <a:tr h="193963">
                <a:tc>
                  <a:txBody>
                    <a:bodyPr/>
                    <a:lstStyle/>
                    <a:p>
                      <a:pPr algn="l" fontAlgn="b"/>
                      <a:r>
                        <a:rPr lang="de-DE" sz="1000" u="none" strike="noStrike">
                          <a:effectLst/>
                        </a:rPr>
                        <a:t>Habibi</a:t>
                      </a:r>
                      <a:endParaRPr lang="de-DE" sz="1000" b="0" i="0" u="none" strike="noStrike">
                        <a:solidFill>
                          <a:srgbClr val="000000"/>
                        </a:solidFill>
                        <a:effectLst/>
                        <a:latin typeface="Calibri"/>
                      </a:endParaRPr>
                    </a:p>
                  </a:txBody>
                  <a:tcPr marL="0" marR="0" marT="0" marB="0" anchor="b"/>
                </a:tc>
                <a:tc>
                  <a:txBody>
                    <a:bodyPr/>
                    <a:lstStyle/>
                    <a:p>
                      <a:pPr algn="l" fontAlgn="b"/>
                      <a:r>
                        <a:rPr lang="de-DE" sz="1000" u="none" strike="noStrike">
                          <a:effectLst/>
                        </a:rPr>
                        <a:t>Hayatullah</a:t>
                      </a:r>
                      <a:endParaRPr lang="de-DE" sz="1000" b="0" i="0" u="none" strike="noStrike">
                        <a:solidFill>
                          <a:srgbClr val="000000"/>
                        </a:solidFill>
                        <a:effectLst/>
                        <a:latin typeface="Calibri"/>
                      </a:endParaRPr>
                    </a:p>
                  </a:txBody>
                  <a:tcPr marL="0" marR="0" marT="0" marB="0" anchor="b"/>
                </a:tc>
              </a:tr>
              <a:tr h="193963">
                <a:tc>
                  <a:txBody>
                    <a:bodyPr/>
                    <a:lstStyle/>
                    <a:p>
                      <a:pPr algn="l" fontAlgn="b"/>
                      <a:r>
                        <a:rPr lang="de-DE" sz="1000" u="none" strike="noStrike">
                          <a:effectLst/>
                        </a:rPr>
                        <a:t>Haliti</a:t>
                      </a:r>
                      <a:endParaRPr lang="de-DE" sz="1000" b="0" i="0" u="none" strike="noStrike">
                        <a:solidFill>
                          <a:srgbClr val="000000"/>
                        </a:solidFill>
                        <a:effectLst/>
                        <a:latin typeface="Calibri"/>
                      </a:endParaRPr>
                    </a:p>
                  </a:txBody>
                  <a:tcPr marL="0" marR="0" marT="0" marB="0" anchor="b"/>
                </a:tc>
                <a:tc>
                  <a:txBody>
                    <a:bodyPr/>
                    <a:lstStyle/>
                    <a:p>
                      <a:pPr algn="l" fontAlgn="ctr"/>
                      <a:r>
                        <a:rPr lang="de-DE" sz="1000" u="none" strike="noStrike">
                          <a:effectLst/>
                        </a:rPr>
                        <a:t>Shqipdone</a:t>
                      </a:r>
                      <a:endParaRPr lang="de-DE" sz="1000" b="0" i="0" u="none" strike="noStrike">
                        <a:solidFill>
                          <a:srgbClr val="000000"/>
                        </a:solidFill>
                        <a:effectLst/>
                        <a:latin typeface="Calibri"/>
                      </a:endParaRPr>
                    </a:p>
                  </a:txBody>
                  <a:tcPr marL="0" marR="0" marT="0" marB="0" anchor="ctr"/>
                </a:tc>
              </a:tr>
              <a:tr h="193963">
                <a:tc>
                  <a:txBody>
                    <a:bodyPr/>
                    <a:lstStyle/>
                    <a:p>
                      <a:pPr algn="l" fontAlgn="b"/>
                      <a:r>
                        <a:rPr lang="de-DE" sz="1000" u="none" strike="noStrike">
                          <a:effectLst/>
                        </a:rPr>
                        <a:t>Hamidi</a:t>
                      </a:r>
                      <a:endParaRPr lang="de-DE" sz="1000" b="0" i="0" u="none" strike="noStrike">
                        <a:solidFill>
                          <a:srgbClr val="000000"/>
                        </a:solidFill>
                        <a:effectLst/>
                        <a:latin typeface="Calibri"/>
                      </a:endParaRPr>
                    </a:p>
                  </a:txBody>
                  <a:tcPr marL="0" marR="0" marT="0" marB="0" anchor="b"/>
                </a:tc>
                <a:tc>
                  <a:txBody>
                    <a:bodyPr/>
                    <a:lstStyle/>
                    <a:p>
                      <a:pPr algn="l" fontAlgn="b"/>
                      <a:r>
                        <a:rPr lang="de-DE" sz="1000" u="none" strike="noStrike">
                          <a:effectLst/>
                        </a:rPr>
                        <a:t>Maiwand</a:t>
                      </a:r>
                      <a:endParaRPr lang="de-DE" sz="1000" b="0" i="0" u="none" strike="noStrike">
                        <a:solidFill>
                          <a:srgbClr val="000000"/>
                        </a:solidFill>
                        <a:effectLst/>
                        <a:latin typeface="Calibri"/>
                      </a:endParaRPr>
                    </a:p>
                  </a:txBody>
                  <a:tcPr marL="0" marR="0" marT="0" marB="0" anchor="b"/>
                </a:tc>
              </a:tr>
              <a:tr h="193963">
                <a:tc>
                  <a:txBody>
                    <a:bodyPr/>
                    <a:lstStyle/>
                    <a:p>
                      <a:pPr algn="l" fontAlgn="b"/>
                      <a:r>
                        <a:rPr lang="de-DE" sz="1000" u="none" strike="noStrike">
                          <a:effectLst/>
                        </a:rPr>
                        <a:t>Isufi</a:t>
                      </a:r>
                      <a:endParaRPr lang="de-DE" sz="1000" b="0" i="0" u="none" strike="noStrike">
                        <a:solidFill>
                          <a:srgbClr val="000000"/>
                        </a:solidFill>
                        <a:effectLst/>
                        <a:latin typeface="Calibri"/>
                      </a:endParaRPr>
                    </a:p>
                  </a:txBody>
                  <a:tcPr marL="0" marR="0" marT="0" marB="0" anchor="b"/>
                </a:tc>
                <a:tc>
                  <a:txBody>
                    <a:bodyPr/>
                    <a:lstStyle/>
                    <a:p>
                      <a:pPr algn="l" fontAlgn="b"/>
                      <a:r>
                        <a:rPr lang="de-DE" sz="1000" u="none" strike="noStrike">
                          <a:effectLst/>
                        </a:rPr>
                        <a:t>Arben</a:t>
                      </a:r>
                      <a:endParaRPr lang="de-DE" sz="1000" b="0" i="0" u="none" strike="noStrike">
                        <a:solidFill>
                          <a:srgbClr val="000000"/>
                        </a:solidFill>
                        <a:effectLst/>
                        <a:latin typeface="Calibri"/>
                      </a:endParaRPr>
                    </a:p>
                  </a:txBody>
                  <a:tcPr marL="0" marR="0" marT="0" marB="0" anchor="b"/>
                </a:tc>
              </a:tr>
              <a:tr h="193963">
                <a:tc>
                  <a:txBody>
                    <a:bodyPr/>
                    <a:lstStyle/>
                    <a:p>
                      <a:pPr algn="l" fontAlgn="b"/>
                      <a:r>
                        <a:rPr lang="de-DE" sz="1000" u="none" strike="noStrike">
                          <a:effectLst/>
                        </a:rPr>
                        <a:t>Jeleskovic</a:t>
                      </a:r>
                      <a:endParaRPr lang="de-DE" sz="1000" b="0" i="0" u="none" strike="noStrike">
                        <a:solidFill>
                          <a:srgbClr val="000000"/>
                        </a:solidFill>
                        <a:effectLst/>
                        <a:latin typeface="Calibri"/>
                      </a:endParaRPr>
                    </a:p>
                  </a:txBody>
                  <a:tcPr marL="0" marR="0" marT="0" marB="0" anchor="b"/>
                </a:tc>
                <a:tc>
                  <a:txBody>
                    <a:bodyPr/>
                    <a:lstStyle/>
                    <a:p>
                      <a:pPr algn="l" fontAlgn="b"/>
                      <a:r>
                        <a:rPr lang="de-DE" sz="1000" u="none" strike="noStrike">
                          <a:effectLst/>
                        </a:rPr>
                        <a:t>Armin</a:t>
                      </a:r>
                      <a:endParaRPr lang="de-DE" sz="1000" b="0" i="0" u="none" strike="noStrike">
                        <a:solidFill>
                          <a:srgbClr val="000000"/>
                        </a:solidFill>
                        <a:effectLst/>
                        <a:latin typeface="Calibri"/>
                      </a:endParaRPr>
                    </a:p>
                  </a:txBody>
                  <a:tcPr marL="0" marR="0" marT="0" marB="0" anchor="b"/>
                </a:tc>
              </a:tr>
              <a:tr h="193963">
                <a:tc>
                  <a:txBody>
                    <a:bodyPr/>
                    <a:lstStyle/>
                    <a:p>
                      <a:pPr algn="l" fontAlgn="b"/>
                      <a:r>
                        <a:rPr lang="de-DE" sz="1000" u="none" strike="noStrike">
                          <a:effectLst/>
                        </a:rPr>
                        <a:t>Lachheb</a:t>
                      </a:r>
                      <a:endParaRPr lang="de-DE" sz="1000" b="0" i="0" u="none" strike="noStrike">
                        <a:solidFill>
                          <a:srgbClr val="000000"/>
                        </a:solidFill>
                        <a:effectLst/>
                        <a:latin typeface="Calibri"/>
                      </a:endParaRPr>
                    </a:p>
                  </a:txBody>
                  <a:tcPr marL="0" marR="0" marT="0" marB="0" anchor="b"/>
                </a:tc>
                <a:tc>
                  <a:txBody>
                    <a:bodyPr/>
                    <a:lstStyle/>
                    <a:p>
                      <a:pPr algn="l" fontAlgn="b"/>
                      <a:r>
                        <a:rPr lang="de-DE" sz="1000" u="none" strike="noStrike">
                          <a:effectLst/>
                        </a:rPr>
                        <a:t>Iheb</a:t>
                      </a:r>
                      <a:endParaRPr lang="de-DE" sz="1000" b="0" i="0" u="none" strike="noStrike">
                        <a:solidFill>
                          <a:srgbClr val="000000"/>
                        </a:solidFill>
                        <a:effectLst/>
                        <a:latin typeface="Calibri"/>
                      </a:endParaRPr>
                    </a:p>
                  </a:txBody>
                  <a:tcPr marL="0" marR="0" marT="0" marB="0" anchor="b"/>
                </a:tc>
              </a:tr>
              <a:tr h="193963">
                <a:tc>
                  <a:txBody>
                    <a:bodyPr/>
                    <a:lstStyle/>
                    <a:p>
                      <a:pPr algn="l" fontAlgn="b"/>
                      <a:r>
                        <a:rPr lang="de-DE" sz="1000" u="none" strike="noStrike">
                          <a:effectLst/>
                        </a:rPr>
                        <a:t>Kuhlin</a:t>
                      </a:r>
                      <a:endParaRPr lang="de-DE" sz="1000" b="0" i="0" u="none" strike="noStrike">
                        <a:solidFill>
                          <a:srgbClr val="000000"/>
                        </a:solidFill>
                        <a:effectLst/>
                        <a:latin typeface="Calibri"/>
                      </a:endParaRPr>
                    </a:p>
                  </a:txBody>
                  <a:tcPr marL="0" marR="0" marT="0" marB="0" anchor="b"/>
                </a:tc>
                <a:tc>
                  <a:txBody>
                    <a:bodyPr/>
                    <a:lstStyle/>
                    <a:p>
                      <a:pPr algn="l" fontAlgn="b"/>
                      <a:r>
                        <a:rPr lang="de-DE" sz="1000" u="none" strike="noStrike">
                          <a:effectLst/>
                        </a:rPr>
                        <a:t>Manuel</a:t>
                      </a:r>
                      <a:endParaRPr lang="de-DE" sz="1000" b="0" i="0" u="none" strike="noStrike">
                        <a:solidFill>
                          <a:srgbClr val="000000"/>
                        </a:solidFill>
                        <a:effectLst/>
                        <a:latin typeface="Calibri"/>
                      </a:endParaRPr>
                    </a:p>
                  </a:txBody>
                  <a:tcPr marL="0" marR="0" marT="0" marB="0" anchor="b"/>
                </a:tc>
              </a:tr>
              <a:tr h="193963">
                <a:tc>
                  <a:txBody>
                    <a:bodyPr/>
                    <a:lstStyle/>
                    <a:p>
                      <a:pPr algn="l" fontAlgn="b"/>
                      <a:r>
                        <a:rPr lang="de-DE" sz="1000" u="none" strike="noStrike">
                          <a:effectLst/>
                        </a:rPr>
                        <a:t>Miazadah</a:t>
                      </a:r>
                      <a:endParaRPr lang="de-DE" sz="1000" b="0" i="0" u="none" strike="noStrike">
                        <a:solidFill>
                          <a:srgbClr val="000000"/>
                        </a:solidFill>
                        <a:effectLst/>
                        <a:latin typeface="Calibri"/>
                      </a:endParaRPr>
                    </a:p>
                  </a:txBody>
                  <a:tcPr marL="0" marR="0" marT="0" marB="0" anchor="b"/>
                </a:tc>
                <a:tc>
                  <a:txBody>
                    <a:bodyPr/>
                    <a:lstStyle/>
                    <a:p>
                      <a:pPr algn="l" fontAlgn="b"/>
                      <a:r>
                        <a:rPr lang="de-DE" sz="1000" u="none" strike="noStrike">
                          <a:effectLst/>
                        </a:rPr>
                        <a:t>Farah</a:t>
                      </a:r>
                      <a:endParaRPr lang="de-DE" sz="1000" b="0" i="0" u="none" strike="noStrike">
                        <a:solidFill>
                          <a:srgbClr val="000000"/>
                        </a:solidFill>
                        <a:effectLst/>
                        <a:latin typeface="Calibri"/>
                      </a:endParaRPr>
                    </a:p>
                  </a:txBody>
                  <a:tcPr marL="0" marR="0" marT="0" marB="0" anchor="b"/>
                </a:tc>
              </a:tr>
              <a:tr h="193963">
                <a:tc>
                  <a:txBody>
                    <a:bodyPr/>
                    <a:lstStyle/>
                    <a:p>
                      <a:pPr algn="l" fontAlgn="b"/>
                      <a:r>
                        <a:rPr lang="de-DE" sz="1000" u="none" strike="noStrike">
                          <a:effectLst/>
                        </a:rPr>
                        <a:t>Newrzella</a:t>
                      </a:r>
                      <a:endParaRPr lang="de-DE" sz="1000" b="0" i="0" u="none" strike="noStrike">
                        <a:solidFill>
                          <a:srgbClr val="000000"/>
                        </a:solidFill>
                        <a:effectLst/>
                        <a:latin typeface="Calibri"/>
                      </a:endParaRPr>
                    </a:p>
                  </a:txBody>
                  <a:tcPr marL="0" marR="0" marT="0" marB="0" anchor="b"/>
                </a:tc>
                <a:tc>
                  <a:txBody>
                    <a:bodyPr/>
                    <a:lstStyle/>
                    <a:p>
                      <a:pPr algn="l" fontAlgn="b"/>
                      <a:r>
                        <a:rPr lang="de-DE" sz="1000" u="none" strike="noStrike">
                          <a:effectLst/>
                        </a:rPr>
                        <a:t>Bernhard Klaus Alfred</a:t>
                      </a:r>
                      <a:endParaRPr lang="de-DE" sz="1000" b="0" i="0" u="none" strike="noStrike">
                        <a:solidFill>
                          <a:srgbClr val="000000"/>
                        </a:solidFill>
                        <a:effectLst/>
                        <a:latin typeface="Calibri"/>
                      </a:endParaRPr>
                    </a:p>
                  </a:txBody>
                  <a:tcPr marL="0" marR="0" marT="0" marB="0" anchor="b"/>
                </a:tc>
              </a:tr>
              <a:tr h="193963">
                <a:tc>
                  <a:txBody>
                    <a:bodyPr/>
                    <a:lstStyle/>
                    <a:p>
                      <a:pPr algn="l" fontAlgn="b"/>
                      <a:r>
                        <a:rPr lang="de-DE" sz="1000" u="none" strike="noStrike">
                          <a:effectLst/>
                        </a:rPr>
                        <a:t>Nezami</a:t>
                      </a:r>
                      <a:endParaRPr lang="de-DE" sz="1000" b="0" i="0" u="none" strike="noStrike">
                        <a:solidFill>
                          <a:srgbClr val="000000"/>
                        </a:solidFill>
                        <a:effectLst/>
                        <a:latin typeface="Calibri"/>
                      </a:endParaRPr>
                    </a:p>
                  </a:txBody>
                  <a:tcPr marL="0" marR="0" marT="0" marB="0" anchor="b"/>
                </a:tc>
                <a:tc>
                  <a:txBody>
                    <a:bodyPr/>
                    <a:lstStyle/>
                    <a:p>
                      <a:pPr algn="l" fontAlgn="b"/>
                      <a:r>
                        <a:rPr lang="de-DE" sz="1000" u="none" strike="noStrike">
                          <a:effectLst/>
                        </a:rPr>
                        <a:t>Ali</a:t>
                      </a:r>
                      <a:endParaRPr lang="de-DE" sz="1000" b="0" i="0" u="none" strike="noStrike">
                        <a:solidFill>
                          <a:srgbClr val="000000"/>
                        </a:solidFill>
                        <a:effectLst/>
                        <a:latin typeface="Calibri"/>
                      </a:endParaRPr>
                    </a:p>
                  </a:txBody>
                  <a:tcPr marL="0" marR="0" marT="0" marB="0" anchor="b"/>
                </a:tc>
              </a:tr>
              <a:tr h="193963">
                <a:tc>
                  <a:txBody>
                    <a:bodyPr/>
                    <a:lstStyle/>
                    <a:p>
                      <a:pPr algn="l" fontAlgn="b"/>
                      <a:r>
                        <a:rPr lang="de-DE" sz="1000" u="none" strike="noStrike">
                          <a:effectLst/>
                        </a:rPr>
                        <a:t>Nguyen</a:t>
                      </a:r>
                      <a:endParaRPr lang="de-DE" sz="1000" b="0" i="0" u="none" strike="noStrike">
                        <a:solidFill>
                          <a:srgbClr val="000000"/>
                        </a:solidFill>
                        <a:effectLst/>
                        <a:latin typeface="Calibri"/>
                      </a:endParaRPr>
                    </a:p>
                  </a:txBody>
                  <a:tcPr marL="0" marR="0" marT="0" marB="0" anchor="b"/>
                </a:tc>
                <a:tc>
                  <a:txBody>
                    <a:bodyPr/>
                    <a:lstStyle/>
                    <a:p>
                      <a:pPr algn="l" fontAlgn="b"/>
                      <a:r>
                        <a:rPr lang="de-DE" sz="1000" u="none" strike="noStrike">
                          <a:effectLst/>
                        </a:rPr>
                        <a:t>Jyen</a:t>
                      </a:r>
                      <a:endParaRPr lang="de-DE" sz="1000" b="0" i="0" u="none" strike="noStrike">
                        <a:solidFill>
                          <a:srgbClr val="000000"/>
                        </a:solidFill>
                        <a:effectLst/>
                        <a:latin typeface="Calibri"/>
                      </a:endParaRPr>
                    </a:p>
                  </a:txBody>
                  <a:tcPr marL="0" marR="0" marT="0" marB="0" anchor="b"/>
                </a:tc>
              </a:tr>
              <a:tr h="203662">
                <a:tc>
                  <a:txBody>
                    <a:bodyPr/>
                    <a:lstStyle/>
                    <a:p>
                      <a:pPr algn="l" fontAlgn="b"/>
                      <a:r>
                        <a:rPr lang="de-DE" sz="1000" u="none" strike="noStrike">
                          <a:effectLst/>
                        </a:rPr>
                        <a:t>Ricolleau-Rumpf</a:t>
                      </a:r>
                      <a:endParaRPr lang="de-DE" sz="1000" b="0" i="0" u="none" strike="noStrike">
                        <a:solidFill>
                          <a:srgbClr val="000000"/>
                        </a:solidFill>
                        <a:effectLst/>
                        <a:latin typeface="Calibri"/>
                      </a:endParaRPr>
                    </a:p>
                  </a:txBody>
                  <a:tcPr marL="0" marR="0" marT="0" marB="0" anchor="b"/>
                </a:tc>
                <a:tc>
                  <a:txBody>
                    <a:bodyPr/>
                    <a:lstStyle/>
                    <a:p>
                      <a:pPr algn="l" fontAlgn="b"/>
                      <a:r>
                        <a:rPr lang="de-DE" sz="1000" u="none" strike="noStrike">
                          <a:effectLst/>
                        </a:rPr>
                        <a:t>Alexandra</a:t>
                      </a:r>
                      <a:endParaRPr lang="de-DE" sz="1000" b="0" i="0" u="none" strike="noStrike">
                        <a:solidFill>
                          <a:srgbClr val="000000"/>
                        </a:solidFill>
                        <a:effectLst/>
                        <a:latin typeface="Calibri"/>
                      </a:endParaRPr>
                    </a:p>
                  </a:txBody>
                  <a:tcPr marL="0" marR="0" marT="0" marB="0" anchor="b"/>
                </a:tc>
              </a:tr>
              <a:tr h="193963">
                <a:tc>
                  <a:txBody>
                    <a:bodyPr/>
                    <a:lstStyle/>
                    <a:p>
                      <a:pPr algn="l" fontAlgn="b"/>
                      <a:r>
                        <a:rPr lang="de-DE" sz="1000" u="none" strike="noStrike">
                          <a:effectLst/>
                        </a:rPr>
                        <a:t>Spindler</a:t>
                      </a:r>
                      <a:endParaRPr lang="de-DE" sz="1000" b="0" i="0" u="none" strike="noStrike">
                        <a:solidFill>
                          <a:srgbClr val="000000"/>
                        </a:solidFill>
                        <a:effectLst/>
                        <a:latin typeface="Calibri"/>
                      </a:endParaRPr>
                    </a:p>
                  </a:txBody>
                  <a:tcPr marL="0" marR="0" marT="0" marB="0" anchor="b"/>
                </a:tc>
                <a:tc>
                  <a:txBody>
                    <a:bodyPr/>
                    <a:lstStyle/>
                    <a:p>
                      <a:pPr algn="l" fontAlgn="b"/>
                      <a:r>
                        <a:rPr lang="de-DE" sz="1000" u="none" strike="noStrike">
                          <a:effectLst/>
                        </a:rPr>
                        <a:t>Maximilian</a:t>
                      </a:r>
                      <a:endParaRPr lang="de-DE" sz="1000" b="0" i="0" u="none" strike="noStrike">
                        <a:solidFill>
                          <a:srgbClr val="000000"/>
                        </a:solidFill>
                        <a:effectLst/>
                        <a:latin typeface="Calibri"/>
                      </a:endParaRPr>
                    </a:p>
                  </a:txBody>
                  <a:tcPr marL="0" marR="0" marT="0" marB="0" anchor="b"/>
                </a:tc>
              </a:tr>
              <a:tr h="193963">
                <a:tc>
                  <a:txBody>
                    <a:bodyPr/>
                    <a:lstStyle/>
                    <a:p>
                      <a:pPr algn="l" fontAlgn="b"/>
                      <a:r>
                        <a:rPr lang="de-DE" sz="1000" u="none" strike="noStrike">
                          <a:effectLst/>
                        </a:rPr>
                        <a:t>Tokhi</a:t>
                      </a:r>
                      <a:endParaRPr lang="de-DE" sz="1000" b="0" i="0" u="none" strike="noStrike">
                        <a:solidFill>
                          <a:srgbClr val="000000"/>
                        </a:solidFill>
                        <a:effectLst/>
                        <a:latin typeface="Calibri"/>
                      </a:endParaRPr>
                    </a:p>
                  </a:txBody>
                  <a:tcPr marL="0" marR="0" marT="0" marB="0" anchor="b"/>
                </a:tc>
                <a:tc>
                  <a:txBody>
                    <a:bodyPr/>
                    <a:lstStyle/>
                    <a:p>
                      <a:pPr algn="l" fontAlgn="b"/>
                      <a:r>
                        <a:rPr lang="de-DE" sz="1000" u="none" strike="noStrike">
                          <a:effectLst/>
                        </a:rPr>
                        <a:t>Richard</a:t>
                      </a:r>
                      <a:endParaRPr lang="de-DE" sz="1000" b="0" i="0" u="none" strike="noStrike">
                        <a:solidFill>
                          <a:srgbClr val="000000"/>
                        </a:solidFill>
                        <a:effectLst/>
                        <a:latin typeface="Calibri"/>
                      </a:endParaRPr>
                    </a:p>
                  </a:txBody>
                  <a:tcPr marL="0" marR="0" marT="0" marB="0" anchor="b"/>
                </a:tc>
              </a:tr>
              <a:tr h="193963">
                <a:tc>
                  <a:txBody>
                    <a:bodyPr/>
                    <a:lstStyle/>
                    <a:p>
                      <a:pPr algn="l" fontAlgn="b"/>
                      <a:r>
                        <a:rPr lang="de-DE" sz="1000" u="none" strike="noStrike">
                          <a:effectLst/>
                        </a:rPr>
                        <a:t>Wimmer</a:t>
                      </a:r>
                      <a:endParaRPr lang="de-DE" sz="1000" b="0" i="0" u="none" strike="noStrike">
                        <a:solidFill>
                          <a:srgbClr val="000000"/>
                        </a:solidFill>
                        <a:effectLst/>
                        <a:latin typeface="Calibri"/>
                      </a:endParaRPr>
                    </a:p>
                  </a:txBody>
                  <a:tcPr marL="0" marR="0" marT="0" marB="0" anchor="b"/>
                </a:tc>
                <a:tc>
                  <a:txBody>
                    <a:bodyPr/>
                    <a:lstStyle/>
                    <a:p>
                      <a:pPr algn="l" fontAlgn="b"/>
                      <a:r>
                        <a:rPr lang="de-DE" sz="1000" u="none" strike="noStrike">
                          <a:effectLst/>
                        </a:rPr>
                        <a:t>Franziska</a:t>
                      </a:r>
                      <a:endParaRPr lang="de-DE" sz="1000" b="0" i="0" u="none" strike="noStrike">
                        <a:solidFill>
                          <a:srgbClr val="000000"/>
                        </a:solidFill>
                        <a:effectLst/>
                        <a:latin typeface="Calibri"/>
                      </a:endParaRPr>
                    </a:p>
                  </a:txBody>
                  <a:tcPr marL="0" marR="0" marT="0" marB="0" anchor="b"/>
                </a:tc>
              </a:tr>
              <a:tr h="193963">
                <a:tc>
                  <a:txBody>
                    <a:bodyPr/>
                    <a:lstStyle/>
                    <a:p>
                      <a:pPr algn="l" fontAlgn="b"/>
                      <a:r>
                        <a:rPr lang="de-DE" sz="1000" u="none" strike="noStrike">
                          <a:effectLst/>
                        </a:rPr>
                        <a:t>Yenidede</a:t>
                      </a:r>
                      <a:endParaRPr lang="de-DE" sz="1000" b="0" i="0" u="none" strike="noStrike">
                        <a:solidFill>
                          <a:srgbClr val="000000"/>
                        </a:solidFill>
                        <a:effectLst/>
                        <a:latin typeface="Calibri"/>
                      </a:endParaRPr>
                    </a:p>
                  </a:txBody>
                  <a:tcPr marL="0" marR="0" marT="0" marB="0" anchor="b"/>
                </a:tc>
                <a:tc>
                  <a:txBody>
                    <a:bodyPr/>
                    <a:lstStyle/>
                    <a:p>
                      <a:pPr algn="l" fontAlgn="b"/>
                      <a:r>
                        <a:rPr lang="de-DE" sz="1000" u="none" strike="noStrike" dirty="0" err="1">
                          <a:effectLst/>
                        </a:rPr>
                        <a:t>Kuebra</a:t>
                      </a:r>
                      <a:endParaRPr lang="de-DE" sz="1000" b="0" i="0" u="none" strike="noStrike" dirty="0">
                        <a:solidFill>
                          <a:srgbClr val="000000"/>
                        </a:solidFill>
                        <a:effectLst/>
                        <a:latin typeface="Calibri"/>
                      </a:endParaRPr>
                    </a:p>
                  </a:txBody>
                  <a:tcPr marL="0" marR="0" marT="0" marB="0" anchor="b"/>
                </a:tc>
              </a:tr>
            </a:tbl>
          </a:graphicData>
        </a:graphic>
      </p:graphicFrame>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724" name="Group 212"/>
          <p:cNvGraphicFramePr>
            <a:graphicFrameLocks noGrp="1"/>
          </p:cNvGraphicFramePr>
          <p:nvPr/>
        </p:nvGraphicFramePr>
        <p:xfrm>
          <a:off x="0" y="549275"/>
          <a:ext cx="9144000" cy="5273672"/>
        </p:xfrm>
        <a:graphic>
          <a:graphicData uri="http://schemas.openxmlformats.org/drawingml/2006/table">
            <a:tbl>
              <a:tblPr/>
              <a:tblGrid>
                <a:gridCol w="1208088"/>
                <a:gridCol w="1452562"/>
                <a:gridCol w="849313"/>
                <a:gridCol w="615950"/>
                <a:gridCol w="979487"/>
                <a:gridCol w="542925"/>
                <a:gridCol w="1949450"/>
                <a:gridCol w="979488"/>
                <a:gridCol w="566737"/>
              </a:tblGrid>
              <a:tr h="518222">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de-DE" sz="1400" b="1" i="0" u="none" strike="noStrike" cap="none" normalizeH="0" baseline="0" dirty="0" smtClean="0">
                          <a:ln>
                            <a:noFill/>
                          </a:ln>
                          <a:solidFill>
                            <a:schemeClr val="tx1"/>
                          </a:solidFill>
                          <a:effectLst/>
                          <a:latin typeface="Arial" charset="0"/>
                          <a:cs typeface="Arial" charset="0"/>
                        </a:rPr>
                        <a:t>Module/ Funktionen</a:t>
                      </a:r>
                      <a:endParaRPr kumimoji="0" lang="de-DE" sz="1400" b="0" i="0" u="none" strike="noStrike" cap="none" normalizeH="0" baseline="0" dirty="0" smtClean="0">
                        <a:ln>
                          <a:noFill/>
                        </a:ln>
                        <a:solidFill>
                          <a:schemeClr val="tx1"/>
                        </a:solidFill>
                        <a:effectLst/>
                        <a:latin typeface="Arial" charset="0"/>
                        <a:cs typeface="Arial" charset="0"/>
                      </a:endParaRPr>
                    </a:p>
                  </a:txBody>
                  <a:tcPr marT="45726" marB="45726" anchor="b"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de-DE" sz="1400" b="1" i="0" u="none" strike="noStrike" cap="none" normalizeH="0" baseline="0" smtClean="0">
                          <a:ln>
                            <a:noFill/>
                          </a:ln>
                          <a:solidFill>
                            <a:schemeClr val="tx1"/>
                          </a:solidFill>
                          <a:effectLst/>
                          <a:latin typeface="Arial" charset="0"/>
                          <a:cs typeface="Arial" charset="0"/>
                        </a:rPr>
                        <a:t>Anzahl der Vollbenutzer</a:t>
                      </a:r>
                      <a:endParaRPr kumimoji="0" lang="de-DE" sz="14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de-DE" sz="1400" b="1" i="0" u="none" strike="noStrike" cap="none" normalizeH="0" baseline="0" smtClean="0">
                          <a:ln>
                            <a:noFill/>
                          </a:ln>
                          <a:solidFill>
                            <a:schemeClr val="tx1"/>
                          </a:solidFill>
                          <a:effectLst/>
                          <a:latin typeface="Arial" charset="0"/>
                          <a:cs typeface="Arial" charset="0"/>
                        </a:rPr>
                        <a:t>Lizenz Modul</a:t>
                      </a:r>
                      <a:endParaRPr kumimoji="0" lang="de-DE" sz="14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de-DE" sz="1400" b="1" i="0" u="none" strike="noStrike" cap="none" normalizeH="0" baseline="0" smtClean="0">
                          <a:ln>
                            <a:noFill/>
                          </a:ln>
                          <a:solidFill>
                            <a:schemeClr val="tx1"/>
                          </a:solidFill>
                          <a:effectLst/>
                          <a:latin typeface="Arial" charset="0"/>
                          <a:cs typeface="Arial" charset="0"/>
                        </a:rPr>
                        <a:t>Wart</a:t>
                      </a:r>
                      <a:endParaRPr kumimoji="0" lang="de-DE" sz="14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de-DE" sz="1400" b="1" i="0" u="none" strike="noStrike" cap="none" normalizeH="0" baseline="0" smtClean="0">
                          <a:ln>
                            <a:noFill/>
                          </a:ln>
                          <a:solidFill>
                            <a:schemeClr val="tx1"/>
                          </a:solidFill>
                          <a:effectLst/>
                          <a:latin typeface="Arial" charset="0"/>
                          <a:cs typeface="Arial" charset="0"/>
                        </a:rPr>
                        <a:t>Lizenz Benutzer</a:t>
                      </a:r>
                      <a:endParaRPr kumimoji="0" lang="de-DE" sz="14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de-DE" sz="1400" b="1" i="0" u="none" strike="noStrike" cap="none" normalizeH="0" baseline="0" smtClean="0">
                          <a:ln>
                            <a:noFill/>
                          </a:ln>
                          <a:solidFill>
                            <a:schemeClr val="tx1"/>
                          </a:solidFill>
                          <a:effectLst/>
                          <a:latin typeface="Arial" charset="0"/>
                          <a:cs typeface="Arial" charset="0"/>
                        </a:rPr>
                        <a:t>Wart</a:t>
                      </a:r>
                      <a:endParaRPr kumimoji="0" lang="de-DE" sz="14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de-DE" sz="1400" b="1" i="0" u="none" strike="noStrike" cap="none" normalizeH="0" baseline="0" smtClean="0">
                          <a:ln>
                            <a:noFill/>
                          </a:ln>
                          <a:solidFill>
                            <a:schemeClr val="tx1"/>
                          </a:solidFill>
                          <a:effectLst/>
                          <a:latin typeface="Arial" charset="0"/>
                          <a:cs typeface="Arial" charset="0"/>
                        </a:rPr>
                        <a:t>Anzahl der Infor-mationsbenutzer</a:t>
                      </a:r>
                      <a:endParaRPr kumimoji="0" lang="de-DE" sz="14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de-DE" sz="1400" b="1" i="0" u="none" strike="noStrike" cap="none" normalizeH="0" baseline="0" smtClean="0">
                          <a:ln>
                            <a:noFill/>
                          </a:ln>
                          <a:solidFill>
                            <a:schemeClr val="tx1"/>
                          </a:solidFill>
                          <a:effectLst/>
                          <a:latin typeface="Arial" charset="0"/>
                          <a:cs typeface="Arial" charset="0"/>
                        </a:rPr>
                        <a:t>Lizenz Benutzer</a:t>
                      </a:r>
                      <a:endParaRPr kumimoji="0" lang="de-DE" sz="14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de-DE" sz="1400" b="1" i="0" u="none" strike="noStrike" cap="none" normalizeH="0" baseline="0" smtClean="0">
                          <a:ln>
                            <a:noFill/>
                          </a:ln>
                          <a:solidFill>
                            <a:schemeClr val="tx1"/>
                          </a:solidFill>
                          <a:effectLst/>
                          <a:latin typeface="Arial" charset="0"/>
                          <a:cs typeface="Arial" charset="0"/>
                        </a:rPr>
                        <a:t>Wart</a:t>
                      </a:r>
                      <a:endParaRPr kumimoji="0" lang="de-DE" sz="14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cap="flat">
                      <a:noFill/>
                    </a:lnR>
                    <a:lnT cap="flat">
                      <a:noFill/>
                    </a:lnT>
                    <a:lnB>
                      <a:noFill/>
                    </a:lnB>
                    <a:lnTlToBr>
                      <a:noFill/>
                    </a:lnTlToBr>
                    <a:lnBlToTr>
                      <a:noFill/>
                    </a:lnBlToTr>
                    <a:noFill/>
                  </a:tcPr>
                </a:tc>
              </a:tr>
              <a:tr h="518222">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de-DE" sz="1400" b="0" i="0" u="none" strike="noStrike" cap="none" normalizeH="0" baseline="0" smtClean="0">
                          <a:ln>
                            <a:noFill/>
                          </a:ln>
                          <a:solidFill>
                            <a:schemeClr val="tx1"/>
                          </a:solidFill>
                          <a:effectLst/>
                          <a:latin typeface="Arial" charset="0"/>
                          <a:cs typeface="Arial" charset="0"/>
                        </a:rPr>
                        <a:t>Finanzbuch-haltung</a:t>
                      </a:r>
                    </a:p>
                  </a:txBody>
                  <a:tcPr marT="45726" marB="45726"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de-DE" sz="1400" b="0" i="0" u="none" strike="noStrike" cap="none" normalizeH="0" baseline="0" smtClean="0">
                          <a:ln>
                            <a:noFill/>
                          </a:ln>
                          <a:solidFill>
                            <a:schemeClr val="tx1"/>
                          </a:solidFill>
                          <a:effectLst/>
                          <a:latin typeface="Arial" charset="0"/>
                          <a:cs typeface="Arial" charset="0"/>
                        </a:rPr>
                        <a:t>20</a:t>
                      </a:r>
                    </a:p>
                  </a:txBody>
                  <a:tcPr marT="45726" marB="45726"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de-DE" sz="1400" b="0" i="0" u="none" strike="noStrike" cap="none" normalizeH="0" baseline="0" smtClean="0">
                          <a:ln>
                            <a:noFill/>
                          </a:ln>
                          <a:solidFill>
                            <a:schemeClr val="tx1"/>
                          </a:solidFill>
                          <a:effectLst/>
                          <a:latin typeface="Arial" charset="0"/>
                          <a:cs typeface="Arial" charset="0"/>
                        </a:rPr>
                        <a:t>10</a:t>
                      </a:r>
                    </a:p>
                  </a:txBody>
                  <a:tcPr marT="45726" marB="45726"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cap="flat">
                      <a:noFill/>
                    </a:lnR>
                    <a:lnT>
                      <a:noFill/>
                    </a:lnT>
                    <a:lnB>
                      <a:noFill/>
                    </a:lnB>
                    <a:lnTlToBr>
                      <a:noFill/>
                    </a:lnTlToBr>
                    <a:lnBlToTr>
                      <a:noFill/>
                    </a:lnBlToTr>
                    <a:noFill/>
                  </a:tcPr>
                </a:tc>
              </a:tr>
              <a:tr h="518222">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de-DE" sz="1400" b="0" i="0" u="none" strike="noStrike" cap="none" normalizeH="0" baseline="0" smtClean="0">
                          <a:ln>
                            <a:noFill/>
                          </a:ln>
                          <a:solidFill>
                            <a:schemeClr val="tx1"/>
                          </a:solidFill>
                          <a:effectLst/>
                          <a:latin typeface="Arial" charset="0"/>
                          <a:cs typeface="Arial" charset="0"/>
                        </a:rPr>
                        <a:t>Kosten-rechnung</a:t>
                      </a:r>
                    </a:p>
                  </a:txBody>
                  <a:tcPr marT="45726" marB="45726"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de-DE" sz="1400" b="0" i="0" u="none" strike="noStrike" cap="none" normalizeH="0" baseline="0" smtClean="0">
                          <a:ln>
                            <a:noFill/>
                          </a:ln>
                          <a:solidFill>
                            <a:schemeClr val="tx1"/>
                          </a:solidFill>
                          <a:effectLst/>
                          <a:latin typeface="Arial" charset="0"/>
                          <a:cs typeface="Arial" charset="0"/>
                        </a:rPr>
                        <a:t>20</a:t>
                      </a:r>
                    </a:p>
                  </a:txBody>
                  <a:tcPr marT="45726" marB="45726"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de-DE" sz="1400" b="0" i="0" u="none" strike="noStrike" cap="none" normalizeH="0" baseline="0" smtClean="0">
                          <a:ln>
                            <a:noFill/>
                          </a:ln>
                          <a:solidFill>
                            <a:schemeClr val="tx1"/>
                          </a:solidFill>
                          <a:effectLst/>
                          <a:latin typeface="Arial" charset="0"/>
                          <a:cs typeface="Arial" charset="0"/>
                        </a:rPr>
                        <a:t>10</a:t>
                      </a:r>
                    </a:p>
                  </a:txBody>
                  <a:tcPr marT="45726" marB="45726"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cap="flat">
                      <a:noFill/>
                    </a:lnR>
                    <a:lnT>
                      <a:noFill/>
                    </a:lnT>
                    <a:lnB>
                      <a:noFill/>
                    </a:lnB>
                    <a:lnTlToBr>
                      <a:noFill/>
                    </a:lnTlToBr>
                    <a:lnBlToTr>
                      <a:noFill/>
                    </a:lnBlToTr>
                    <a:noFill/>
                  </a:tcPr>
                </a:tc>
              </a:tr>
              <a:tr h="518222">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de-DE" sz="1400" b="0" i="0" u="none" strike="noStrike" cap="none" normalizeH="0" baseline="0" smtClean="0">
                          <a:ln>
                            <a:noFill/>
                          </a:ln>
                          <a:solidFill>
                            <a:schemeClr val="tx1"/>
                          </a:solidFill>
                          <a:effectLst/>
                          <a:latin typeface="Arial" charset="0"/>
                          <a:cs typeface="Arial" charset="0"/>
                        </a:rPr>
                        <a:t>Material-wirtschaft</a:t>
                      </a:r>
                    </a:p>
                  </a:txBody>
                  <a:tcPr marT="45726" marB="45726"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de-DE" sz="1400" b="0" i="0" u="none" strike="noStrike" cap="none" normalizeH="0" baseline="0" smtClean="0">
                          <a:ln>
                            <a:noFill/>
                          </a:ln>
                          <a:solidFill>
                            <a:schemeClr val="tx1"/>
                          </a:solidFill>
                          <a:effectLst/>
                          <a:latin typeface="Arial" charset="0"/>
                          <a:cs typeface="Arial" charset="0"/>
                        </a:rPr>
                        <a:t>10</a:t>
                      </a:r>
                    </a:p>
                  </a:txBody>
                  <a:tcPr marT="45726" marB="45726"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de-DE" sz="1400" b="0" i="0" u="none" strike="noStrike" cap="none" normalizeH="0" baseline="0" smtClean="0">
                          <a:ln>
                            <a:noFill/>
                          </a:ln>
                          <a:solidFill>
                            <a:schemeClr val="tx1"/>
                          </a:solidFill>
                          <a:effectLst/>
                          <a:latin typeface="Arial" charset="0"/>
                          <a:cs typeface="Arial" charset="0"/>
                        </a:rPr>
                        <a:t>5</a:t>
                      </a:r>
                    </a:p>
                  </a:txBody>
                  <a:tcPr marT="45726" marB="45726"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cap="flat">
                      <a:noFill/>
                    </a:lnR>
                    <a:lnT>
                      <a:noFill/>
                    </a:lnT>
                    <a:lnB>
                      <a:noFill/>
                    </a:lnB>
                    <a:lnTlToBr>
                      <a:noFill/>
                    </a:lnTlToBr>
                    <a:lnBlToTr>
                      <a:noFill/>
                    </a:lnBlToTr>
                    <a:noFill/>
                  </a:tcPr>
                </a:tc>
              </a:tr>
              <a:tr h="518222">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de-DE" sz="1400" b="0" i="0" u="none" strike="noStrike" cap="none" normalizeH="0" baseline="0" smtClean="0">
                          <a:ln>
                            <a:noFill/>
                          </a:ln>
                          <a:solidFill>
                            <a:schemeClr val="tx1"/>
                          </a:solidFill>
                          <a:effectLst/>
                          <a:latin typeface="Arial" charset="0"/>
                          <a:cs typeface="Arial" charset="0"/>
                        </a:rPr>
                        <a:t>Auftragsab-wicklung</a:t>
                      </a:r>
                    </a:p>
                  </a:txBody>
                  <a:tcPr marT="45726" marB="45726"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de-DE" sz="1400" b="0" i="0" u="none" strike="noStrike" cap="none" normalizeH="0" baseline="0" smtClean="0">
                          <a:ln>
                            <a:noFill/>
                          </a:ln>
                          <a:solidFill>
                            <a:schemeClr val="tx1"/>
                          </a:solidFill>
                          <a:effectLst/>
                          <a:latin typeface="Arial" charset="0"/>
                          <a:cs typeface="Arial" charset="0"/>
                        </a:rPr>
                        <a:t>20</a:t>
                      </a:r>
                    </a:p>
                  </a:txBody>
                  <a:tcPr marT="45726" marB="45726"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de-DE" sz="1400" b="0" i="0" u="none" strike="noStrike" cap="none" normalizeH="0" baseline="0" smtClean="0">
                          <a:ln>
                            <a:noFill/>
                          </a:ln>
                          <a:solidFill>
                            <a:schemeClr val="tx1"/>
                          </a:solidFill>
                          <a:effectLst/>
                          <a:latin typeface="Arial" charset="0"/>
                          <a:cs typeface="Arial" charset="0"/>
                        </a:rPr>
                        <a:t>5</a:t>
                      </a:r>
                    </a:p>
                  </a:txBody>
                  <a:tcPr marT="45726" marB="45726"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cap="flat">
                      <a:noFill/>
                    </a:lnR>
                    <a:lnT>
                      <a:noFill/>
                    </a:lnT>
                    <a:lnB>
                      <a:noFill/>
                    </a:lnB>
                    <a:lnTlToBr>
                      <a:noFill/>
                    </a:lnTlToBr>
                    <a:lnBlToTr>
                      <a:noFill/>
                    </a:lnBlToTr>
                    <a:noFill/>
                  </a:tcPr>
                </a:tc>
              </a:tr>
              <a:tr h="518222">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de-DE" sz="1400" b="0" i="0" u="none" strike="noStrike" cap="none" normalizeH="0" baseline="0" smtClean="0">
                          <a:ln>
                            <a:noFill/>
                          </a:ln>
                          <a:solidFill>
                            <a:schemeClr val="tx1"/>
                          </a:solidFill>
                          <a:effectLst/>
                          <a:latin typeface="Arial" charset="0"/>
                          <a:cs typeface="Arial" charset="0"/>
                        </a:rPr>
                        <a:t>Produktionsplanung</a:t>
                      </a:r>
                    </a:p>
                  </a:txBody>
                  <a:tcPr marT="45726" marB="45726"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de-DE" sz="1400" b="0" i="0" u="none" strike="noStrike" cap="none" normalizeH="0" baseline="0" smtClean="0">
                          <a:ln>
                            <a:noFill/>
                          </a:ln>
                          <a:solidFill>
                            <a:schemeClr val="tx1"/>
                          </a:solidFill>
                          <a:effectLst/>
                          <a:latin typeface="Arial" charset="0"/>
                          <a:cs typeface="Arial" charset="0"/>
                        </a:rPr>
                        <a:t>5</a:t>
                      </a:r>
                    </a:p>
                  </a:txBody>
                  <a:tcPr marT="45726" marB="45726"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de-DE" sz="1400" b="0" i="0" u="none" strike="noStrike" cap="none" normalizeH="0" baseline="0" smtClean="0">
                          <a:ln>
                            <a:noFill/>
                          </a:ln>
                          <a:solidFill>
                            <a:schemeClr val="tx1"/>
                          </a:solidFill>
                          <a:effectLst/>
                          <a:latin typeface="Arial" charset="0"/>
                          <a:cs typeface="Arial" charset="0"/>
                        </a:rPr>
                        <a:t>10</a:t>
                      </a:r>
                    </a:p>
                  </a:txBody>
                  <a:tcPr marT="45726" marB="45726"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cap="flat">
                      <a:noFill/>
                    </a:lnR>
                    <a:lnT>
                      <a:noFill/>
                    </a:lnT>
                    <a:lnB>
                      <a:noFill/>
                    </a:lnB>
                    <a:lnTlToBr>
                      <a:noFill/>
                    </a:lnTlToBr>
                    <a:lnBlToTr>
                      <a:noFill/>
                    </a:lnBlToTr>
                    <a:noFill/>
                  </a:tcPr>
                </a:tc>
              </a:tr>
              <a:tr h="304837">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de-DE" sz="1400" b="0" i="0" u="none" strike="noStrike" cap="none" normalizeH="0" baseline="0" smtClean="0">
                          <a:ln>
                            <a:noFill/>
                          </a:ln>
                          <a:solidFill>
                            <a:schemeClr val="tx1"/>
                          </a:solidFill>
                          <a:effectLst/>
                          <a:latin typeface="Arial" charset="0"/>
                          <a:cs typeface="Arial" charset="0"/>
                        </a:rPr>
                        <a:t>CRM</a:t>
                      </a:r>
                    </a:p>
                  </a:txBody>
                  <a:tcPr marT="45726" marB="45726"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de-DE" sz="1400" b="0" i="0" u="none" strike="noStrike" cap="none" normalizeH="0" baseline="0" smtClean="0">
                          <a:ln>
                            <a:noFill/>
                          </a:ln>
                          <a:solidFill>
                            <a:schemeClr val="tx1"/>
                          </a:solidFill>
                          <a:effectLst/>
                          <a:latin typeface="Arial" charset="0"/>
                          <a:cs typeface="Arial" charset="0"/>
                        </a:rPr>
                        <a:t>30</a:t>
                      </a:r>
                    </a:p>
                  </a:txBody>
                  <a:tcPr marT="45726" marB="45726"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de-DE" sz="1400" b="0" i="0" u="none" strike="noStrike" cap="none" normalizeH="0" baseline="0" smtClean="0">
                          <a:ln>
                            <a:noFill/>
                          </a:ln>
                          <a:solidFill>
                            <a:schemeClr val="tx1"/>
                          </a:solidFill>
                          <a:effectLst/>
                          <a:latin typeface="Arial" charset="0"/>
                          <a:cs typeface="Arial" charset="0"/>
                        </a:rPr>
                        <a:t>0</a:t>
                      </a:r>
                    </a:p>
                  </a:txBody>
                  <a:tcPr marT="45726" marB="45726"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cap="flat">
                      <a:noFill/>
                    </a:lnR>
                    <a:lnT>
                      <a:noFill/>
                    </a:lnT>
                    <a:lnB>
                      <a:noFill/>
                    </a:lnB>
                    <a:lnTlToBr>
                      <a:noFill/>
                    </a:lnTlToBr>
                    <a:lnBlToTr>
                      <a:noFill/>
                    </a:lnBlToTr>
                    <a:noFill/>
                  </a:tcPr>
                </a:tc>
              </a:tr>
              <a:tr h="30483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smtClean="0">
                        <a:ln>
                          <a:noFill/>
                        </a:ln>
                        <a:solidFill>
                          <a:schemeClr val="tx1"/>
                        </a:solidFill>
                        <a:effectLst/>
                        <a:latin typeface="Arial" charset="0"/>
                        <a:cs typeface="Arial" charset="0"/>
                      </a:endParaRPr>
                    </a:p>
                  </a:txBody>
                  <a:tcPr marT="45726" marB="45726"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cap="flat">
                      <a:noFill/>
                    </a:lnR>
                    <a:lnT>
                      <a:noFill/>
                    </a:lnT>
                    <a:lnB>
                      <a:noFill/>
                    </a:lnB>
                    <a:lnTlToBr>
                      <a:noFill/>
                    </a:lnTlToBr>
                    <a:lnBlToTr>
                      <a:noFill/>
                    </a:lnBlToTr>
                    <a:noFill/>
                  </a:tcPr>
                </a:tc>
              </a:tr>
              <a:tr h="518222">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de-DE" sz="1400" b="0" i="0" u="none" strike="noStrike" cap="none" normalizeH="0" baseline="0" smtClean="0">
                          <a:ln>
                            <a:noFill/>
                          </a:ln>
                          <a:solidFill>
                            <a:schemeClr val="tx1"/>
                          </a:solidFill>
                          <a:effectLst/>
                          <a:latin typeface="Arial" charset="0"/>
                          <a:cs typeface="Arial" charset="0"/>
                        </a:rPr>
                        <a:t>Integrations-paket</a:t>
                      </a:r>
                    </a:p>
                  </a:txBody>
                  <a:tcPr marT="45726" marB="45726"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14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cap="flat">
                      <a:noFill/>
                    </a:lnR>
                    <a:lnT>
                      <a:noFill/>
                    </a:lnT>
                    <a:lnB>
                      <a:noFill/>
                    </a:lnB>
                    <a:lnTlToBr>
                      <a:noFill/>
                    </a:lnTlToBr>
                    <a:lnBlToTr>
                      <a:noFill/>
                    </a:lnBlToTr>
                    <a:noFill/>
                  </a:tcPr>
                </a:tc>
              </a:tr>
              <a:tr h="51822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2800" b="0" i="0" u="none" strike="noStrike" cap="none" normalizeH="0" baseline="0" smtClean="0">
                        <a:ln>
                          <a:noFill/>
                        </a:ln>
                        <a:solidFill>
                          <a:schemeClr val="tx1"/>
                        </a:solidFill>
                        <a:effectLst/>
                        <a:latin typeface="Arial" charset="0"/>
                        <a:cs typeface="Arial" charset="0"/>
                      </a:endParaRPr>
                    </a:p>
                  </a:txBody>
                  <a:tcPr marT="45726" marB="45726" anchor="b"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de-DE" sz="28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28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28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28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28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28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28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28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cap="flat">
                      <a:noFill/>
                    </a:lnR>
                    <a:lnT>
                      <a:noFill/>
                    </a:lnT>
                    <a:lnB>
                      <a:noFill/>
                    </a:lnB>
                    <a:lnTlToBr>
                      <a:noFill/>
                    </a:lnTlToBr>
                    <a:lnBlToTr>
                      <a:noFill/>
                    </a:lnBlToTr>
                    <a:noFill/>
                  </a:tcPr>
                </a:tc>
              </a:tr>
              <a:tr h="518222">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de-DE" sz="1400" b="0" i="0" u="none" strike="noStrike" cap="none" normalizeH="0" baseline="0" smtClean="0">
                          <a:ln>
                            <a:noFill/>
                          </a:ln>
                          <a:solidFill>
                            <a:schemeClr val="tx1"/>
                          </a:solidFill>
                          <a:effectLst/>
                          <a:latin typeface="Arial" charset="0"/>
                          <a:cs typeface="Arial" charset="0"/>
                        </a:rPr>
                        <a:t>Datenbank-lizenz</a:t>
                      </a:r>
                    </a:p>
                  </a:txBody>
                  <a:tcPr marT="45726" marB="45726" anchor="b" horzOverflow="overflow">
                    <a:lnL cap="flat">
                      <a:noFill/>
                    </a:lnL>
                    <a:lnR>
                      <a:noFill/>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de-DE" sz="28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28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28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28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28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2800" b="0" i="0" u="none" strike="noStrike" cap="none" normalizeH="0" baseline="0" dirty="0" smtClean="0">
                        <a:ln>
                          <a:noFill/>
                        </a:ln>
                        <a:solidFill>
                          <a:schemeClr val="tx1"/>
                        </a:solidFill>
                        <a:effectLst/>
                        <a:latin typeface="Arial" charset="0"/>
                        <a:cs typeface="Arial" charset="0"/>
                      </a:endParaRPr>
                    </a:p>
                  </a:txBody>
                  <a:tcPr marT="45726" marB="45726" anchor="b"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28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e-DE" sz="2800" b="0" i="0" u="none" strike="noStrike" cap="none" normalizeH="0" baseline="0" smtClean="0">
                        <a:ln>
                          <a:noFill/>
                        </a:ln>
                        <a:solidFill>
                          <a:schemeClr val="tx1"/>
                        </a:solidFill>
                        <a:effectLst/>
                        <a:latin typeface="Arial" charset="0"/>
                        <a:cs typeface="Arial" charset="0"/>
                      </a:endParaRPr>
                    </a:p>
                  </a:txBody>
                  <a:tcPr marT="45726" marB="45726" anchor="b" horzOverflow="overflow">
                    <a:lnL>
                      <a:noFill/>
                    </a:lnL>
                    <a:lnR cap="flat">
                      <a:noFill/>
                    </a:lnR>
                    <a:lnT>
                      <a:noFill/>
                    </a:lnT>
                    <a:lnB cap="flat">
                      <a:noFill/>
                    </a:lnB>
                    <a:lnTlToBr>
                      <a:noFill/>
                    </a:lnTlToBr>
                    <a:lnBlToTr>
                      <a:noFill/>
                    </a:lnBlToTr>
                    <a:noFill/>
                  </a:tcPr>
                </a:tc>
              </a:tr>
            </a:tbl>
          </a:graphicData>
        </a:graphic>
      </p:graphicFrame>
      <p:sp>
        <p:nvSpPr>
          <p:cNvPr id="72806" name="Text Box 213"/>
          <p:cNvSpPr txBox="1">
            <a:spLocks noChangeArrowheads="1"/>
          </p:cNvSpPr>
          <p:nvPr/>
        </p:nvSpPr>
        <p:spPr bwMode="auto">
          <a:xfrm>
            <a:off x="158750" y="-7938"/>
            <a:ext cx="6321425" cy="400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2000" b="1"/>
              <a:t>Beispiel (auch Basis für die Studienarbeit nutzbar)</a:t>
            </a:r>
          </a:p>
        </p:txBody>
      </p:sp>
      <p:sp>
        <p:nvSpPr>
          <p:cNvPr id="72807" name="Rechteck 3"/>
          <p:cNvSpPr>
            <a:spLocks noChangeArrowheads="1"/>
          </p:cNvSpPr>
          <p:nvPr/>
        </p:nvSpPr>
        <p:spPr bwMode="auto">
          <a:xfrm>
            <a:off x="3309938" y="6154738"/>
            <a:ext cx="25193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de-DE" altLang="de-DE" sz="1400" dirty="0"/>
              <a:t>Alternative ERP Systeme </a:t>
            </a:r>
          </a:p>
          <a:p>
            <a:pPr algn="ctr" eaLnBrk="1" hangingPunct="1">
              <a:spcBef>
                <a:spcPct val="0"/>
              </a:spcBef>
              <a:buFontTx/>
              <a:buNone/>
            </a:pPr>
            <a:r>
              <a:rPr lang="de-DE" altLang="de-DE" sz="1400" dirty="0"/>
              <a:t>WS 2019/2020</a:t>
            </a:r>
            <a:endParaRPr lang="de-DE" altLang="de-DE" sz="1400" dirty="0"/>
          </a:p>
        </p:txBody>
      </p:sp>
      <p:sp>
        <p:nvSpPr>
          <p:cNvPr id="72808" name="Foliennummernplatzhalter 1"/>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B0FC01C1-9E86-4A26-829D-E987B264E64E}" type="slidenum">
              <a:rPr lang="de-DE" altLang="de-DE" sz="1400" smtClean="0"/>
              <a:pPr eaLnBrk="1" hangingPunct="1">
                <a:spcBef>
                  <a:spcPct val="0"/>
                </a:spcBef>
                <a:buFontTx/>
                <a:buNone/>
              </a:pPr>
              <a:t>60</a:t>
            </a:fld>
            <a:endParaRPr lang="de-DE" altLang="de-DE" sz="1400" smtClean="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3730" name="Picture 2" descr="P10101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88913"/>
            <a:ext cx="8839200" cy="591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1" name="Foliennummernplatzhalter 1"/>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F345056E-014A-47E6-A831-01FE262AE2C0}" type="slidenum">
              <a:rPr lang="de-DE" altLang="de-DE" sz="1400" smtClean="0"/>
              <a:pPr eaLnBrk="1" hangingPunct="1">
                <a:spcBef>
                  <a:spcPct val="0"/>
                </a:spcBef>
                <a:buFontTx/>
                <a:buNone/>
              </a:pPr>
              <a:t>61</a:t>
            </a:fld>
            <a:endParaRPr lang="de-DE" altLang="de-DE" sz="1400" smtClean="0"/>
          </a:p>
        </p:txBody>
      </p:sp>
      <p:sp>
        <p:nvSpPr>
          <p:cNvPr id="73732" name="Rechteck 3"/>
          <p:cNvSpPr>
            <a:spLocks noChangeArrowheads="1"/>
          </p:cNvSpPr>
          <p:nvPr/>
        </p:nvSpPr>
        <p:spPr bwMode="auto">
          <a:xfrm>
            <a:off x="3309938" y="6154738"/>
            <a:ext cx="25193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de-DE" altLang="de-DE" sz="1400" dirty="0"/>
              <a:t>Alternative ERP Systeme </a:t>
            </a:r>
          </a:p>
          <a:p>
            <a:pPr algn="ctr" eaLnBrk="1" hangingPunct="1">
              <a:spcBef>
                <a:spcPct val="0"/>
              </a:spcBef>
              <a:buFontTx/>
              <a:buNone/>
            </a:pPr>
            <a:r>
              <a:rPr lang="de-DE" altLang="de-DE" sz="1400" dirty="0"/>
              <a:t>WS 2019/2020</a:t>
            </a:r>
            <a:endParaRPr lang="de-DE" altLang="de-DE" sz="1400" dirty="0"/>
          </a:p>
        </p:txBody>
      </p:sp>
    </p:spTree>
  </p:cSld>
  <p:clrMapOvr>
    <a:masterClrMapping/>
  </p:clrMapOvr>
  <p:transition spd="slow"/>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4"/>
          <p:cNvSpPr>
            <a:spLocks noChangeArrowheads="1"/>
          </p:cNvSpPr>
          <p:nvPr/>
        </p:nvSpPr>
        <p:spPr bwMode="auto">
          <a:xfrm>
            <a:off x="468313" y="692150"/>
            <a:ext cx="8064500" cy="496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85738" indent="-185738"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2000"/>
              <a:t>• </a:t>
            </a:r>
            <a:r>
              <a:rPr lang="de-DE" altLang="de-DE" sz="2000" b="1"/>
              <a:t>Reliability and Availability</a:t>
            </a:r>
            <a:r>
              <a:rPr lang="de-DE" altLang="de-DE" sz="2000"/>
              <a:t>: Failed interactions mean lost employee time and lost opportunities, and may require repeat efforts to persuade users to retry the technology with increasing resistance. What service level agreements (SLA) does the SaaS vendor offer and how do they compare to the internal SLA the IT organization offers?</a:t>
            </a:r>
          </a:p>
          <a:p>
            <a:pPr eaLnBrk="1" hangingPunct="1">
              <a:spcBef>
                <a:spcPct val="0"/>
              </a:spcBef>
              <a:buFontTx/>
              <a:buNone/>
            </a:pPr>
            <a:endParaRPr lang="de-DE" altLang="de-DE" sz="2000"/>
          </a:p>
          <a:p>
            <a:pPr eaLnBrk="1" hangingPunct="1">
              <a:spcBef>
                <a:spcPct val="0"/>
              </a:spcBef>
              <a:buFontTx/>
              <a:buNone/>
            </a:pPr>
            <a:r>
              <a:rPr lang="de-DE" altLang="de-DE" sz="2000"/>
              <a:t>• </a:t>
            </a:r>
            <a:r>
              <a:rPr lang="de-DE" altLang="de-DE" sz="2000" b="1"/>
              <a:t>Interoperability</a:t>
            </a:r>
            <a:r>
              <a:rPr lang="de-DE" altLang="de-DE" sz="2000"/>
              <a:t>: How easy is it to integrate with other applications?</a:t>
            </a:r>
          </a:p>
          <a:p>
            <a:pPr eaLnBrk="1" hangingPunct="1">
              <a:spcBef>
                <a:spcPct val="0"/>
              </a:spcBef>
              <a:buFontTx/>
              <a:buNone/>
            </a:pPr>
            <a:endParaRPr lang="de-DE" altLang="de-DE" sz="2000"/>
          </a:p>
          <a:p>
            <a:pPr eaLnBrk="1" hangingPunct="1">
              <a:spcBef>
                <a:spcPct val="0"/>
              </a:spcBef>
              <a:buFontTx/>
              <a:buNone/>
            </a:pPr>
            <a:r>
              <a:rPr lang="de-DE" altLang="de-DE" sz="2000"/>
              <a:t>• </a:t>
            </a:r>
            <a:r>
              <a:rPr lang="de-DE" altLang="de-DE" sz="2000" b="1"/>
              <a:t>Extensibility</a:t>
            </a:r>
            <a:r>
              <a:rPr lang="de-DE" altLang="de-DE" sz="2000"/>
              <a:t>: How easy is it to customize the application to fit the needs of the organization?</a:t>
            </a:r>
          </a:p>
          <a:p>
            <a:pPr eaLnBrk="1" hangingPunct="1">
              <a:spcBef>
                <a:spcPct val="0"/>
              </a:spcBef>
              <a:buFontTx/>
              <a:buNone/>
            </a:pPr>
            <a:endParaRPr lang="de-DE" altLang="de-DE" sz="2000"/>
          </a:p>
          <a:p>
            <a:pPr eaLnBrk="1" hangingPunct="1">
              <a:spcBef>
                <a:spcPct val="0"/>
              </a:spcBef>
              <a:buFontTx/>
              <a:buNone/>
            </a:pPr>
            <a:r>
              <a:rPr lang="de-DE" altLang="de-DE" sz="2000"/>
              <a:t>• </a:t>
            </a:r>
            <a:r>
              <a:rPr lang="de-DE" altLang="de-DE" sz="2000" b="1"/>
              <a:t>Security</a:t>
            </a:r>
            <a:r>
              <a:rPr lang="de-DE" altLang="de-DE" sz="2000"/>
              <a:t>: The costs of a security breach can be catastrophic if confidential business information is stolen or made available to competitors. What are the security policies that are in place at the SaaS vendor and how do they compare to the internal policies? </a:t>
            </a:r>
          </a:p>
        </p:txBody>
      </p:sp>
      <p:sp>
        <p:nvSpPr>
          <p:cNvPr id="74755" name="Text Box 5"/>
          <p:cNvSpPr txBox="1">
            <a:spLocks noChangeArrowheads="1"/>
          </p:cNvSpPr>
          <p:nvPr/>
        </p:nvSpPr>
        <p:spPr bwMode="auto">
          <a:xfrm>
            <a:off x="395288" y="188913"/>
            <a:ext cx="3009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2400" b="1"/>
              <a:t>Intangible Costs (1)</a:t>
            </a:r>
          </a:p>
        </p:txBody>
      </p:sp>
      <p:sp>
        <p:nvSpPr>
          <p:cNvPr id="74756" name="Rechteck 3"/>
          <p:cNvSpPr>
            <a:spLocks noChangeArrowheads="1"/>
          </p:cNvSpPr>
          <p:nvPr/>
        </p:nvSpPr>
        <p:spPr bwMode="auto">
          <a:xfrm>
            <a:off x="3309938" y="6154738"/>
            <a:ext cx="25193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de-DE" altLang="de-DE" sz="1400" dirty="0"/>
              <a:t>Alternative ERP Systeme </a:t>
            </a:r>
          </a:p>
          <a:p>
            <a:pPr algn="ctr" eaLnBrk="1" hangingPunct="1">
              <a:spcBef>
                <a:spcPct val="0"/>
              </a:spcBef>
              <a:buFontTx/>
              <a:buNone/>
            </a:pPr>
            <a:r>
              <a:rPr lang="de-DE" altLang="de-DE" sz="1400" dirty="0"/>
              <a:t>WS 2019/2020</a:t>
            </a:r>
            <a:endParaRPr lang="de-DE" altLang="de-DE" sz="1400" dirty="0"/>
          </a:p>
        </p:txBody>
      </p:sp>
      <p:sp>
        <p:nvSpPr>
          <p:cNvPr id="74757" name="Foliennummernplatzhalter 1"/>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9A943DB0-630D-4D41-B2E8-FA0DBF9BEF5E}" type="slidenum">
              <a:rPr lang="de-DE" altLang="de-DE" sz="1400" smtClean="0"/>
              <a:pPr eaLnBrk="1" hangingPunct="1">
                <a:spcBef>
                  <a:spcPct val="0"/>
                </a:spcBef>
                <a:buFontTx/>
                <a:buNone/>
              </a:pPr>
              <a:t>62</a:t>
            </a:fld>
            <a:endParaRPr lang="de-DE" altLang="de-DE" sz="1400" smtClean="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4"/>
          <p:cNvSpPr>
            <a:spLocks noChangeArrowheads="1"/>
          </p:cNvSpPr>
          <p:nvPr/>
        </p:nvSpPr>
        <p:spPr bwMode="auto">
          <a:xfrm>
            <a:off x="684213" y="692150"/>
            <a:ext cx="7632700" cy="4937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85738" indent="-185738"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2000"/>
              <a:t>• </a:t>
            </a:r>
            <a:r>
              <a:rPr lang="de-DE" altLang="de-DE" sz="2000" b="1"/>
              <a:t>Scalability</a:t>
            </a:r>
            <a:r>
              <a:rPr lang="de-DE" altLang="de-DE" sz="2000"/>
              <a:t>: As user needs grow, the original system may not keep up. “Busy signals” or functional limitations consume employee time and mean lost opportunities. How well can the SaaS vendor accommodate growth and what are the costs associated with growing the internal application?</a:t>
            </a:r>
          </a:p>
          <a:p>
            <a:pPr eaLnBrk="1" hangingPunct="1">
              <a:spcBef>
                <a:spcPct val="0"/>
              </a:spcBef>
              <a:buFontTx/>
              <a:buNone/>
            </a:pPr>
            <a:endParaRPr lang="de-DE" altLang="de-DE" sz="900"/>
          </a:p>
          <a:p>
            <a:pPr eaLnBrk="1" hangingPunct="1">
              <a:spcBef>
                <a:spcPct val="0"/>
              </a:spcBef>
              <a:buFontTx/>
              <a:buNone/>
            </a:pPr>
            <a:r>
              <a:rPr lang="de-DE" altLang="de-DE" sz="2000"/>
              <a:t>• </a:t>
            </a:r>
            <a:r>
              <a:rPr lang="de-DE" altLang="de-DE" sz="2000" b="1"/>
              <a:t>Capacity</a:t>
            </a:r>
            <a:r>
              <a:rPr lang="de-DE" altLang="de-DE" sz="2000"/>
              <a:t>: Usage and adoption within the enterprise is difficult to predict, making managing capacity difficult. The tradeoffs are poor performance on the one hand or underutilized infrastructure on the other. With SaaS this is more easily managed when compared to an internal application.</a:t>
            </a:r>
          </a:p>
          <a:p>
            <a:pPr eaLnBrk="1" hangingPunct="1">
              <a:spcBef>
                <a:spcPct val="0"/>
              </a:spcBef>
              <a:buFontTx/>
              <a:buNone/>
            </a:pPr>
            <a:endParaRPr lang="de-DE" altLang="de-DE" sz="900"/>
          </a:p>
          <a:p>
            <a:pPr eaLnBrk="1" hangingPunct="1">
              <a:spcBef>
                <a:spcPct val="0"/>
              </a:spcBef>
              <a:buFontTx/>
              <a:buNone/>
            </a:pPr>
            <a:r>
              <a:rPr lang="de-DE" altLang="de-DE" sz="2000"/>
              <a:t>• </a:t>
            </a:r>
            <a:r>
              <a:rPr lang="de-DE" altLang="de-DE" sz="2000" b="1"/>
              <a:t>Opportunity costs</a:t>
            </a:r>
            <a:r>
              <a:rPr lang="de-DE" altLang="de-DE" sz="2000"/>
              <a:t>: The human resource and capital expenditures required by an in-house implementation come at the expense of other projects or could possibly delay the roll-out of new products and services, both of which have a direct impact on the company’s bottom line.</a:t>
            </a:r>
          </a:p>
        </p:txBody>
      </p:sp>
      <p:sp>
        <p:nvSpPr>
          <p:cNvPr id="75779" name="Text Box 5"/>
          <p:cNvSpPr txBox="1">
            <a:spLocks noChangeArrowheads="1"/>
          </p:cNvSpPr>
          <p:nvPr/>
        </p:nvSpPr>
        <p:spPr bwMode="auto">
          <a:xfrm>
            <a:off x="395288" y="188913"/>
            <a:ext cx="3009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2400" b="1"/>
              <a:t>Intangible Costs (2)</a:t>
            </a:r>
          </a:p>
        </p:txBody>
      </p:sp>
      <p:sp>
        <p:nvSpPr>
          <p:cNvPr id="75780" name="Text Box 6"/>
          <p:cNvSpPr txBox="1">
            <a:spLocks noChangeArrowheads="1"/>
          </p:cNvSpPr>
          <p:nvPr/>
        </p:nvSpPr>
        <p:spPr bwMode="auto">
          <a:xfrm>
            <a:off x="1979613" y="5589588"/>
            <a:ext cx="74882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200"/>
              <a:t>Quelle: SIIA, Software-as-a-Service; A Comprehensive Look at the Total Cost of Ownership of Software Applications, White Paper Sept 2006, Seite 18ff</a:t>
            </a:r>
          </a:p>
        </p:txBody>
      </p:sp>
      <p:sp>
        <p:nvSpPr>
          <p:cNvPr id="75781" name="Rechteck 4"/>
          <p:cNvSpPr>
            <a:spLocks noChangeArrowheads="1"/>
          </p:cNvSpPr>
          <p:nvPr/>
        </p:nvSpPr>
        <p:spPr bwMode="auto">
          <a:xfrm>
            <a:off x="3309938" y="6154738"/>
            <a:ext cx="25193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de-DE" altLang="de-DE" sz="1400" dirty="0"/>
              <a:t>Alternative ERP Systeme </a:t>
            </a:r>
          </a:p>
          <a:p>
            <a:pPr algn="ctr" eaLnBrk="1" hangingPunct="1">
              <a:spcBef>
                <a:spcPct val="0"/>
              </a:spcBef>
              <a:buFontTx/>
              <a:buNone/>
            </a:pPr>
            <a:r>
              <a:rPr lang="de-DE" altLang="de-DE" sz="1400" dirty="0"/>
              <a:t>WS 2019/2020</a:t>
            </a:r>
            <a:endParaRPr lang="de-DE" altLang="de-DE" sz="1400" dirty="0"/>
          </a:p>
        </p:txBody>
      </p:sp>
      <p:sp>
        <p:nvSpPr>
          <p:cNvPr id="75782" name="Foliennummernplatzhalter 1"/>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892DD083-D9E5-4513-9117-4C430FF2F63F}" type="slidenum">
              <a:rPr lang="de-DE" altLang="de-DE" sz="1400" smtClean="0"/>
              <a:pPr eaLnBrk="1" hangingPunct="1">
                <a:spcBef>
                  <a:spcPct val="0"/>
                </a:spcBef>
                <a:buFontTx/>
                <a:buNone/>
              </a:pPr>
              <a:t>63</a:t>
            </a:fld>
            <a:endParaRPr lang="de-DE" altLang="de-DE" sz="1400" smtClean="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475" y="260350"/>
            <a:ext cx="2547938" cy="408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6803" name="Rectangle 5"/>
          <p:cNvSpPr>
            <a:spLocks noChangeArrowheads="1"/>
          </p:cNvSpPr>
          <p:nvPr/>
        </p:nvSpPr>
        <p:spPr bwMode="auto">
          <a:xfrm>
            <a:off x="755650" y="4365625"/>
            <a:ext cx="8137525"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2000" i="1"/>
              <a:t>Figure 1: A multitenant application cost-efficiently shares</a:t>
            </a:r>
          </a:p>
          <a:p>
            <a:pPr eaLnBrk="1" hangingPunct="1">
              <a:spcBef>
                <a:spcPct val="0"/>
              </a:spcBef>
              <a:buFontTx/>
              <a:buNone/>
            </a:pPr>
            <a:r>
              <a:rPr lang="de-DE" altLang="de-DE" sz="2000" i="1"/>
              <a:t>a single stack of resources to satisfy the needs of multiple</a:t>
            </a:r>
          </a:p>
          <a:p>
            <a:pPr eaLnBrk="1" hangingPunct="1">
              <a:spcBef>
                <a:spcPct val="0"/>
              </a:spcBef>
              <a:buFontTx/>
              <a:buNone/>
            </a:pPr>
            <a:r>
              <a:rPr lang="de-DE" altLang="de-DE" sz="2000" i="1"/>
              <a:t>organizations.</a:t>
            </a:r>
          </a:p>
        </p:txBody>
      </p:sp>
      <p:sp>
        <p:nvSpPr>
          <p:cNvPr id="76804" name="Text Box 6"/>
          <p:cNvSpPr txBox="1">
            <a:spLocks noChangeArrowheads="1"/>
          </p:cNvSpPr>
          <p:nvPr/>
        </p:nvSpPr>
        <p:spPr bwMode="auto">
          <a:xfrm>
            <a:off x="3616325" y="5168900"/>
            <a:ext cx="5995988"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200"/>
              <a:t>Quelle: The Force.com Multitenant Architecture,  Understanding the Design of Salesforce.com’s Internet Application Development Platform, White Paper, SalesForce.com, Seite 2</a:t>
            </a:r>
          </a:p>
        </p:txBody>
      </p:sp>
      <p:sp>
        <p:nvSpPr>
          <p:cNvPr id="76805" name="Rechteck 4"/>
          <p:cNvSpPr>
            <a:spLocks noChangeArrowheads="1"/>
          </p:cNvSpPr>
          <p:nvPr/>
        </p:nvSpPr>
        <p:spPr bwMode="auto">
          <a:xfrm>
            <a:off x="3309938" y="6154738"/>
            <a:ext cx="25193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de-DE" altLang="de-DE" sz="1400" dirty="0"/>
              <a:t>Alternative ERP Systeme </a:t>
            </a:r>
          </a:p>
          <a:p>
            <a:pPr algn="ctr" eaLnBrk="1" hangingPunct="1">
              <a:spcBef>
                <a:spcPct val="0"/>
              </a:spcBef>
              <a:buFontTx/>
              <a:buNone/>
            </a:pPr>
            <a:r>
              <a:rPr lang="de-DE" altLang="de-DE" sz="1400" dirty="0"/>
              <a:t>WS 2019/2020</a:t>
            </a:r>
            <a:endParaRPr lang="de-DE" altLang="de-DE" sz="1400" dirty="0"/>
          </a:p>
        </p:txBody>
      </p:sp>
      <p:sp>
        <p:nvSpPr>
          <p:cNvPr id="76806" name="Foliennummernplatzhalter 1"/>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010ADA27-E14C-4D58-AA41-F7ABEB51A08F}" type="slidenum">
              <a:rPr lang="de-DE" altLang="de-DE" sz="1400" smtClean="0"/>
              <a:pPr eaLnBrk="1" hangingPunct="1">
                <a:spcBef>
                  <a:spcPct val="0"/>
                </a:spcBef>
                <a:buFontTx/>
                <a:buNone/>
              </a:pPr>
              <a:t>64</a:t>
            </a:fld>
            <a:endParaRPr lang="de-DE" altLang="de-DE" sz="1400" smtClean="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375" y="620713"/>
            <a:ext cx="1868488" cy="354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827" name="Text Box 5"/>
          <p:cNvSpPr txBox="1">
            <a:spLocks noChangeArrowheads="1"/>
          </p:cNvSpPr>
          <p:nvPr/>
        </p:nvSpPr>
        <p:spPr bwMode="auto">
          <a:xfrm>
            <a:off x="3616325" y="5465763"/>
            <a:ext cx="5995988"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200"/>
              <a:t>Quelle: The Force.com Multitenant Architecture,  Understanding the Design of Salesforce.com’s Internet Application Development Platform, White Paper, SalesForce.com, Seite 3</a:t>
            </a:r>
          </a:p>
        </p:txBody>
      </p:sp>
      <p:sp>
        <p:nvSpPr>
          <p:cNvPr id="77828" name="Rectangle 6"/>
          <p:cNvSpPr>
            <a:spLocks noChangeArrowheads="1"/>
          </p:cNvSpPr>
          <p:nvPr/>
        </p:nvSpPr>
        <p:spPr bwMode="auto">
          <a:xfrm>
            <a:off x="539750" y="4292600"/>
            <a:ext cx="84963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2000" i="1"/>
              <a:t>Figure 2: A metadata-driven application has clear separation between the runtime engine, data, common application metadata, and tenant-specific metadata</a:t>
            </a:r>
          </a:p>
        </p:txBody>
      </p:sp>
      <p:sp>
        <p:nvSpPr>
          <p:cNvPr id="77829" name="Rechteck 4"/>
          <p:cNvSpPr>
            <a:spLocks noChangeArrowheads="1"/>
          </p:cNvSpPr>
          <p:nvPr/>
        </p:nvSpPr>
        <p:spPr bwMode="auto">
          <a:xfrm>
            <a:off x="3309938" y="6154738"/>
            <a:ext cx="25193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de-DE" altLang="de-DE" sz="1400" dirty="0"/>
              <a:t>Alternative ERP Systeme </a:t>
            </a:r>
          </a:p>
          <a:p>
            <a:pPr algn="ctr" eaLnBrk="1" hangingPunct="1">
              <a:spcBef>
                <a:spcPct val="0"/>
              </a:spcBef>
              <a:buFontTx/>
              <a:buNone/>
            </a:pPr>
            <a:r>
              <a:rPr lang="de-DE" altLang="de-DE" sz="1400" dirty="0"/>
              <a:t>WS 2019/2020</a:t>
            </a:r>
            <a:endParaRPr lang="de-DE" altLang="de-DE" sz="1400" dirty="0"/>
          </a:p>
        </p:txBody>
      </p:sp>
      <p:sp>
        <p:nvSpPr>
          <p:cNvPr id="77830" name="Foliennummernplatzhalter 1"/>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D4EB9ADB-39E0-4D73-9671-B877B264AE57}" type="slidenum">
              <a:rPr lang="de-DE" altLang="de-DE" sz="1400" smtClean="0"/>
              <a:pPr eaLnBrk="1" hangingPunct="1">
                <a:spcBef>
                  <a:spcPct val="0"/>
                </a:spcBef>
                <a:buFontTx/>
                <a:buNone/>
              </a:pPr>
              <a:t>65</a:t>
            </a:fld>
            <a:endParaRPr lang="de-DE" altLang="de-DE" sz="1400" smtClean="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0"/>
            <a:ext cx="5927725" cy="562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8851" name="Text Box 5"/>
          <p:cNvSpPr txBox="1">
            <a:spLocks noChangeArrowheads="1"/>
          </p:cNvSpPr>
          <p:nvPr/>
        </p:nvSpPr>
        <p:spPr bwMode="auto">
          <a:xfrm>
            <a:off x="3959225" y="5661025"/>
            <a:ext cx="5184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200"/>
              <a:t>Quelle: SuccessFactors, </a:t>
            </a:r>
            <a:r>
              <a:rPr lang="de-DE" altLang="de-DE" sz="1200">
                <a:hlinkClick r:id="rId4"/>
              </a:rPr>
              <a:t>http://www.successfactors.com/cloud/architecture/</a:t>
            </a:r>
            <a:r>
              <a:rPr lang="de-DE" altLang="de-DE" sz="1200"/>
              <a:t>, Zugriff am 19.10.2011</a:t>
            </a:r>
          </a:p>
        </p:txBody>
      </p:sp>
      <p:sp>
        <p:nvSpPr>
          <p:cNvPr id="78852" name="Rechteck 3"/>
          <p:cNvSpPr>
            <a:spLocks noChangeArrowheads="1"/>
          </p:cNvSpPr>
          <p:nvPr/>
        </p:nvSpPr>
        <p:spPr bwMode="auto">
          <a:xfrm>
            <a:off x="3309938" y="6154738"/>
            <a:ext cx="2519362"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de-DE" altLang="de-DE" sz="1400" dirty="0"/>
              <a:t>Alternative ERP Systeme </a:t>
            </a:r>
          </a:p>
          <a:p>
            <a:pPr algn="ctr" eaLnBrk="1" hangingPunct="1">
              <a:spcBef>
                <a:spcPct val="0"/>
              </a:spcBef>
              <a:buFontTx/>
              <a:buNone/>
            </a:pPr>
            <a:r>
              <a:rPr lang="de-DE" altLang="de-DE" sz="1400" dirty="0"/>
              <a:t>WS 2019/2020</a:t>
            </a:r>
          </a:p>
          <a:p>
            <a:pPr algn="ctr" eaLnBrk="1" hangingPunct="1">
              <a:spcBef>
                <a:spcPct val="0"/>
              </a:spcBef>
              <a:buFontTx/>
              <a:buNone/>
            </a:pPr>
            <a:endParaRPr lang="de-DE" altLang="de-DE" sz="1400" dirty="0"/>
          </a:p>
        </p:txBody>
      </p:sp>
      <p:sp>
        <p:nvSpPr>
          <p:cNvPr id="78853" name="Foliennummernplatzhalter 1"/>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E21CF782-2571-4F2B-B774-F12BB1FB244C}" type="slidenum">
              <a:rPr lang="de-DE" altLang="de-DE" sz="1400" smtClean="0"/>
              <a:pPr eaLnBrk="1" hangingPunct="1">
                <a:spcBef>
                  <a:spcPct val="0"/>
                </a:spcBef>
                <a:buFontTx/>
                <a:buNone/>
              </a:pPr>
              <a:t>66</a:t>
            </a:fld>
            <a:endParaRPr lang="de-DE" altLang="de-DE" sz="1400" smtClean="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115888"/>
            <a:ext cx="3570288" cy="4497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875" name="Rectangle 5"/>
          <p:cNvSpPr>
            <a:spLocks noChangeArrowheads="1"/>
          </p:cNvSpPr>
          <p:nvPr/>
        </p:nvSpPr>
        <p:spPr bwMode="auto">
          <a:xfrm>
            <a:off x="539750" y="4724400"/>
            <a:ext cx="820896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2000" i="1"/>
              <a:t>Figure 3: Force.com’s metadata-driven architecture optimally generates virtual application components at runtime.</a:t>
            </a:r>
          </a:p>
        </p:txBody>
      </p:sp>
      <p:sp>
        <p:nvSpPr>
          <p:cNvPr id="79876" name="Text Box 6"/>
          <p:cNvSpPr txBox="1">
            <a:spLocks noChangeArrowheads="1"/>
          </p:cNvSpPr>
          <p:nvPr/>
        </p:nvSpPr>
        <p:spPr bwMode="auto">
          <a:xfrm>
            <a:off x="3560763" y="5375275"/>
            <a:ext cx="5995987"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200"/>
              <a:t>Quelle: The Force.com Multitenant Architecture,  Understanding the Design of Salesforce.com’s Internet Application Development Platform, White Paper, SalesForce.com, Seite 4</a:t>
            </a:r>
          </a:p>
        </p:txBody>
      </p:sp>
      <p:sp>
        <p:nvSpPr>
          <p:cNvPr id="79877" name="Rechteck 4"/>
          <p:cNvSpPr>
            <a:spLocks noChangeArrowheads="1"/>
          </p:cNvSpPr>
          <p:nvPr/>
        </p:nvSpPr>
        <p:spPr bwMode="auto">
          <a:xfrm>
            <a:off x="3309938" y="6154738"/>
            <a:ext cx="25193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de-DE" altLang="de-DE" sz="1400" dirty="0"/>
              <a:t>Alternative ERP Systeme </a:t>
            </a:r>
          </a:p>
          <a:p>
            <a:pPr algn="ctr" eaLnBrk="1" hangingPunct="1">
              <a:spcBef>
                <a:spcPct val="0"/>
              </a:spcBef>
              <a:buFontTx/>
              <a:buNone/>
            </a:pPr>
            <a:r>
              <a:rPr lang="de-DE" altLang="de-DE" sz="1400" dirty="0"/>
              <a:t>WS 2019/2020</a:t>
            </a:r>
            <a:endParaRPr lang="de-DE" altLang="de-DE" sz="1400" dirty="0"/>
          </a:p>
        </p:txBody>
      </p:sp>
      <p:sp>
        <p:nvSpPr>
          <p:cNvPr id="79878" name="Foliennummernplatzhalter 1"/>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3B7551EC-1C6E-4672-AD8A-269824201C99}" type="slidenum">
              <a:rPr lang="de-DE" altLang="de-DE" sz="1400" smtClean="0"/>
              <a:pPr eaLnBrk="1" hangingPunct="1">
                <a:spcBef>
                  <a:spcPct val="0"/>
                </a:spcBef>
                <a:buFontTx/>
                <a:buNone/>
              </a:pPr>
              <a:t>67</a:t>
            </a:fld>
            <a:endParaRPr lang="de-DE" altLang="de-DE" sz="1400" smtClean="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0"/>
            <a:ext cx="4243387" cy="462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899" name="Rectangle 5"/>
          <p:cNvSpPr>
            <a:spLocks noChangeArrowheads="1"/>
          </p:cNvSpPr>
          <p:nvPr/>
        </p:nvSpPr>
        <p:spPr bwMode="auto">
          <a:xfrm>
            <a:off x="755650" y="4508500"/>
            <a:ext cx="8388350"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en-US" altLang="de-DE" sz="1800" i="1"/>
              <a:t>Figure 4: Force.com’s data definition and storage model consists</a:t>
            </a:r>
          </a:p>
          <a:p>
            <a:pPr eaLnBrk="1" hangingPunct="1">
              <a:spcBef>
                <a:spcPct val="0"/>
              </a:spcBef>
              <a:buFontTx/>
              <a:buNone/>
            </a:pPr>
            <a:r>
              <a:rPr lang="en-US" altLang="de-DE" sz="1800" i="1"/>
              <a:t>of a set of metadata, data, and pivot tables that allow for</a:t>
            </a:r>
          </a:p>
          <a:p>
            <a:pPr eaLnBrk="1" hangingPunct="1">
              <a:spcBef>
                <a:spcPct val="0"/>
              </a:spcBef>
              <a:buFontTx/>
              <a:buNone/>
            </a:pPr>
            <a:r>
              <a:rPr lang="en-US" altLang="de-DE" sz="1800" i="1"/>
              <a:t>functional access to the actual data of “virtual” tables</a:t>
            </a:r>
            <a:r>
              <a:rPr lang="en-US" altLang="de-DE" sz="2000" i="1"/>
              <a:t>.</a:t>
            </a:r>
            <a:endParaRPr lang="de-DE" altLang="de-DE" sz="2000" i="1"/>
          </a:p>
        </p:txBody>
      </p:sp>
      <p:sp>
        <p:nvSpPr>
          <p:cNvPr id="80900" name="Text Box 6"/>
          <p:cNvSpPr txBox="1">
            <a:spLocks noChangeArrowheads="1"/>
          </p:cNvSpPr>
          <p:nvPr/>
        </p:nvSpPr>
        <p:spPr bwMode="auto">
          <a:xfrm>
            <a:off x="3616325" y="5462588"/>
            <a:ext cx="5995988"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200"/>
              <a:t>Quelle: The Force.com Multitenant Architecture,  Understanding the Design of Salesforce.com’s Internet Application Development Platform, White Paper, SalesForce.com, Seite 5</a:t>
            </a:r>
          </a:p>
        </p:txBody>
      </p:sp>
      <p:sp>
        <p:nvSpPr>
          <p:cNvPr id="80901" name="Foliennummernplatzhalter 1"/>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76711853-F378-43A7-BC57-E3E21E6EB1C4}" type="slidenum">
              <a:rPr lang="de-DE" altLang="de-DE" sz="1400" smtClean="0"/>
              <a:pPr eaLnBrk="1" hangingPunct="1">
                <a:spcBef>
                  <a:spcPct val="0"/>
                </a:spcBef>
                <a:buFontTx/>
                <a:buNone/>
              </a:pPr>
              <a:t>68</a:t>
            </a:fld>
            <a:endParaRPr lang="de-DE" altLang="de-DE" sz="1400" smtClean="0"/>
          </a:p>
        </p:txBody>
      </p:sp>
      <p:sp>
        <p:nvSpPr>
          <p:cNvPr id="80902" name="Rechteck 3"/>
          <p:cNvSpPr>
            <a:spLocks noChangeArrowheads="1"/>
          </p:cNvSpPr>
          <p:nvPr/>
        </p:nvSpPr>
        <p:spPr bwMode="auto">
          <a:xfrm>
            <a:off x="3309938" y="6154738"/>
            <a:ext cx="25193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de-DE" altLang="de-DE" sz="1400" dirty="0"/>
              <a:t>Alternative ERP Systeme </a:t>
            </a:r>
          </a:p>
          <a:p>
            <a:pPr algn="ctr" eaLnBrk="1" hangingPunct="1">
              <a:spcBef>
                <a:spcPct val="0"/>
              </a:spcBef>
              <a:buFontTx/>
              <a:buNone/>
            </a:pPr>
            <a:r>
              <a:rPr lang="de-DE" altLang="de-DE" sz="1400" dirty="0"/>
              <a:t>WS 2019/2020</a:t>
            </a:r>
            <a:endParaRPr lang="de-DE" altLang="de-DE" sz="1400"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2138" y="1268413"/>
            <a:ext cx="3328987" cy="1919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923" name="Text Box 5"/>
          <p:cNvSpPr txBox="1">
            <a:spLocks noChangeArrowheads="1"/>
          </p:cNvSpPr>
          <p:nvPr/>
        </p:nvSpPr>
        <p:spPr bwMode="auto">
          <a:xfrm>
            <a:off x="231775" y="134938"/>
            <a:ext cx="6140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2400" b="1"/>
              <a:t>An den Grenzen des relationalen Modells</a:t>
            </a:r>
          </a:p>
        </p:txBody>
      </p:sp>
      <p:sp>
        <p:nvSpPr>
          <p:cNvPr id="81924" name="Rectangle 6"/>
          <p:cNvSpPr>
            <a:spLocks noChangeArrowheads="1"/>
          </p:cNvSpPr>
          <p:nvPr/>
        </p:nvSpPr>
        <p:spPr bwMode="auto">
          <a:xfrm>
            <a:off x="1476375" y="3284538"/>
            <a:ext cx="69119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800" i="1"/>
              <a:t>Figure 6: A single </a:t>
            </a:r>
            <a:r>
              <a:rPr lang="de-DE" altLang="de-DE" sz="1800" b="1" i="1"/>
              <a:t>flex column</a:t>
            </a:r>
            <a:r>
              <a:rPr lang="de-DE" altLang="de-DE" sz="1800" i="1"/>
              <a:t> can store various types of data</a:t>
            </a:r>
          </a:p>
          <a:p>
            <a:pPr eaLnBrk="1" hangingPunct="1">
              <a:spcBef>
                <a:spcPct val="0"/>
              </a:spcBef>
              <a:buFontTx/>
              <a:buNone/>
            </a:pPr>
            <a:r>
              <a:rPr lang="de-DE" altLang="de-DE" sz="1800" i="1"/>
              <a:t>that originate from attributes of different objects.</a:t>
            </a:r>
          </a:p>
        </p:txBody>
      </p:sp>
      <p:sp>
        <p:nvSpPr>
          <p:cNvPr id="81925" name="Text Box 7"/>
          <p:cNvSpPr txBox="1">
            <a:spLocks noChangeArrowheads="1"/>
          </p:cNvSpPr>
          <p:nvPr/>
        </p:nvSpPr>
        <p:spPr bwMode="auto">
          <a:xfrm>
            <a:off x="3616325" y="4365625"/>
            <a:ext cx="5995988"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200"/>
              <a:t>Quelle: The Force.com Multitenant Architecture,  Understanding the Design of Salesforce.com’s Internet Application Development Platform, White Paper, SalesForce.com, Seite 6</a:t>
            </a:r>
          </a:p>
        </p:txBody>
      </p:sp>
      <p:sp>
        <p:nvSpPr>
          <p:cNvPr id="81926" name="Rechteck 5"/>
          <p:cNvSpPr>
            <a:spLocks noChangeArrowheads="1"/>
          </p:cNvSpPr>
          <p:nvPr/>
        </p:nvSpPr>
        <p:spPr bwMode="auto">
          <a:xfrm>
            <a:off x="3309938" y="6154738"/>
            <a:ext cx="25193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de-DE" altLang="de-DE" sz="1400" dirty="0"/>
              <a:t>Alternative ERP Systeme </a:t>
            </a:r>
          </a:p>
          <a:p>
            <a:pPr algn="ctr" eaLnBrk="1" hangingPunct="1">
              <a:spcBef>
                <a:spcPct val="0"/>
              </a:spcBef>
              <a:buFontTx/>
              <a:buNone/>
            </a:pPr>
            <a:r>
              <a:rPr lang="de-DE" altLang="de-DE" sz="1400" dirty="0"/>
              <a:t>WS 2019/2020</a:t>
            </a:r>
            <a:endParaRPr lang="de-DE" altLang="de-DE" sz="1400" dirty="0"/>
          </a:p>
        </p:txBody>
      </p:sp>
      <p:sp>
        <p:nvSpPr>
          <p:cNvPr id="81927" name="Foliennummernplatzhalter 1"/>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2C8E6527-549E-4A80-A7FC-289682A477F5}" type="slidenum">
              <a:rPr lang="de-DE" altLang="de-DE" sz="1400" smtClean="0"/>
              <a:pPr eaLnBrk="1" hangingPunct="1">
                <a:spcBef>
                  <a:spcPct val="0"/>
                </a:spcBef>
                <a:buFontTx/>
                <a:buNone/>
              </a:pPr>
              <a:t>69</a:t>
            </a:fld>
            <a:endParaRPr lang="de-DE" altLang="de-DE" sz="1400"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ußzeilenplatzhalter 4"/>
          <p:cNvSpPr>
            <a:spLocks noGrp="1"/>
          </p:cNvSpPr>
          <p:nvPr>
            <p:ph type="ftr" sz="quarter" idx="11"/>
          </p:nvPr>
        </p:nvSpPr>
        <p:spPr>
          <a:xfrm>
            <a:off x="3124200" y="6237288"/>
            <a:ext cx="2895600" cy="476250"/>
          </a:xfrm>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400" dirty="0" smtClean="0"/>
              <a:t>Alternative ERP Systeme </a:t>
            </a:r>
          </a:p>
          <a:p>
            <a:pPr eaLnBrk="1" hangingPunct="1">
              <a:spcBef>
                <a:spcPct val="0"/>
              </a:spcBef>
              <a:buFontTx/>
              <a:buNone/>
            </a:pPr>
            <a:r>
              <a:rPr lang="de-DE" altLang="de-DE" sz="1400" dirty="0"/>
              <a:t>WS2019/2020</a:t>
            </a:r>
          </a:p>
        </p:txBody>
      </p:sp>
      <p:sp>
        <p:nvSpPr>
          <p:cNvPr id="17411" name="Foliennummernplatzhalter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2670D591-6D3F-4A6A-A3B0-259B39E9FE41}" type="slidenum">
              <a:rPr lang="de-DE" altLang="de-DE" sz="1400" smtClean="0"/>
              <a:pPr eaLnBrk="1" hangingPunct="1">
                <a:spcBef>
                  <a:spcPct val="0"/>
                </a:spcBef>
                <a:buFontTx/>
                <a:buNone/>
              </a:pPr>
              <a:t>7</a:t>
            </a:fld>
            <a:endParaRPr lang="de-DE" altLang="de-DE" sz="1400" smtClean="0"/>
          </a:p>
        </p:txBody>
      </p:sp>
      <p:sp>
        <p:nvSpPr>
          <p:cNvPr id="17412" name="Rectangle 2"/>
          <p:cNvSpPr>
            <a:spLocks noGrp="1" noChangeArrowheads="1"/>
          </p:cNvSpPr>
          <p:nvPr>
            <p:ph type="title"/>
          </p:nvPr>
        </p:nvSpPr>
        <p:spPr>
          <a:xfrm>
            <a:off x="457200" y="44450"/>
            <a:ext cx="8229600" cy="490538"/>
          </a:xfrm>
        </p:spPr>
        <p:txBody>
          <a:bodyPr/>
          <a:lstStyle/>
          <a:p>
            <a:pPr algn="l" eaLnBrk="1" hangingPunct="1"/>
            <a:r>
              <a:rPr lang="de-DE" altLang="de-DE" sz="2400" b="1" smtClean="0"/>
              <a:t>Fahrplan und Termine (wird nach Bedarf aktualisiert)</a:t>
            </a:r>
          </a:p>
        </p:txBody>
      </p:sp>
      <p:sp>
        <p:nvSpPr>
          <p:cNvPr id="8197" name="Rectangle 3"/>
          <p:cNvSpPr>
            <a:spLocks noGrp="1" noChangeArrowheads="1"/>
          </p:cNvSpPr>
          <p:nvPr>
            <p:ph type="body" idx="1"/>
          </p:nvPr>
        </p:nvSpPr>
        <p:spPr>
          <a:xfrm>
            <a:off x="468313" y="476250"/>
            <a:ext cx="8675687" cy="5616575"/>
          </a:xfrm>
        </p:spPr>
        <p:txBody>
          <a:bodyPr/>
          <a:lstStyle/>
          <a:p>
            <a:pPr marL="0" indent="0" eaLnBrk="1" hangingPunct="1">
              <a:lnSpc>
                <a:spcPct val="90000"/>
              </a:lnSpc>
              <a:spcBef>
                <a:spcPct val="35000"/>
              </a:spcBef>
              <a:buFontTx/>
              <a:buNone/>
              <a:defRPr/>
            </a:pPr>
            <a:r>
              <a:rPr lang="de-DE" altLang="de-DE" sz="1800" dirty="0" smtClean="0"/>
              <a:t>10.10.19		ERP-Repetitorium, Markt, Trends</a:t>
            </a:r>
          </a:p>
          <a:p>
            <a:pPr marL="0" indent="0" eaLnBrk="1" hangingPunct="1">
              <a:lnSpc>
                <a:spcPct val="90000"/>
              </a:lnSpc>
              <a:spcBef>
                <a:spcPct val="35000"/>
              </a:spcBef>
              <a:buFontTx/>
              <a:buNone/>
              <a:defRPr/>
            </a:pPr>
            <a:r>
              <a:rPr lang="de-DE" altLang="de-DE" sz="1800" dirty="0" smtClean="0"/>
              <a:t>17.10.19		Unternehmensmodelle und Cloud-Computing, 				Hersteller-Geschäftsmodelle, ERP-</a:t>
            </a:r>
            <a:r>
              <a:rPr lang="de-DE" altLang="de-DE" sz="1800" dirty="0" err="1" smtClean="0"/>
              <a:t>Lifecycle</a:t>
            </a:r>
            <a:r>
              <a:rPr lang="de-DE" altLang="de-DE" sz="1800" dirty="0" smtClean="0"/>
              <a:t> </a:t>
            </a:r>
          </a:p>
          <a:p>
            <a:pPr marL="0" indent="0" eaLnBrk="1" hangingPunct="1">
              <a:lnSpc>
                <a:spcPct val="90000"/>
              </a:lnSpc>
              <a:spcBef>
                <a:spcPct val="35000"/>
              </a:spcBef>
              <a:buFontTx/>
              <a:buNone/>
              <a:defRPr/>
            </a:pPr>
            <a:r>
              <a:rPr lang="de-DE" altLang="de-DE" sz="1800" dirty="0" smtClean="0"/>
              <a:t>24.10.19		Kosten, Kriterien für die Produktcharakterisierung, 				</a:t>
            </a:r>
            <a:r>
              <a:rPr lang="de-DE" altLang="de-DE" sz="1800" dirty="0"/>
              <a:t>G</a:t>
            </a:r>
            <a:r>
              <a:rPr lang="de-DE" altLang="de-DE" sz="1800" dirty="0" smtClean="0"/>
              <a:t>astvortrag Herstellerunabhängige Integrationsplattform</a:t>
            </a:r>
          </a:p>
          <a:p>
            <a:pPr marL="0" indent="0" eaLnBrk="1" hangingPunct="1">
              <a:lnSpc>
                <a:spcPct val="90000"/>
              </a:lnSpc>
              <a:spcBef>
                <a:spcPct val="35000"/>
              </a:spcBef>
              <a:buFontTx/>
              <a:buNone/>
              <a:defRPr/>
            </a:pPr>
            <a:r>
              <a:rPr lang="de-DE" altLang="de-DE" sz="1800" dirty="0" smtClean="0"/>
              <a:t>31.10.19		Gastvorträge: SAP </a:t>
            </a:r>
            <a:r>
              <a:rPr lang="de-DE" altLang="de-DE" sz="1800" dirty="0" err="1" smtClean="0"/>
              <a:t>By</a:t>
            </a:r>
            <a:r>
              <a:rPr lang="de-DE" altLang="de-DE" sz="1800" dirty="0" smtClean="0"/>
              <a:t> Design; Der deutsche ERP-Markt: die 			</a:t>
            </a:r>
            <a:r>
              <a:rPr lang="de-DE" altLang="de-DE" sz="1800" dirty="0" err="1" smtClean="0"/>
              <a:t>Perpektive</a:t>
            </a:r>
            <a:r>
              <a:rPr lang="de-DE" altLang="de-DE" sz="1800" dirty="0" smtClean="0"/>
              <a:t> der Anwender</a:t>
            </a:r>
          </a:p>
          <a:p>
            <a:pPr marL="0" indent="0" eaLnBrk="1" hangingPunct="1">
              <a:lnSpc>
                <a:spcPct val="90000"/>
              </a:lnSpc>
              <a:spcBef>
                <a:spcPct val="35000"/>
              </a:spcBef>
              <a:buFontTx/>
              <a:buNone/>
              <a:defRPr/>
            </a:pPr>
            <a:r>
              <a:rPr lang="de-DE" altLang="de-DE" sz="1800" dirty="0" smtClean="0"/>
              <a:t>7.11.19		Gastvorträge: </a:t>
            </a:r>
            <a:r>
              <a:rPr lang="de-DE" altLang="de-DE" sz="1800" dirty="0" err="1" smtClean="0"/>
              <a:t>NetSuite</a:t>
            </a:r>
            <a:r>
              <a:rPr lang="de-DE" altLang="de-DE" sz="1800" dirty="0" smtClean="0"/>
              <a:t>, Microsoft Dynamics</a:t>
            </a:r>
          </a:p>
          <a:p>
            <a:pPr marL="0" indent="0" eaLnBrk="1" hangingPunct="1">
              <a:lnSpc>
                <a:spcPct val="90000"/>
              </a:lnSpc>
              <a:spcBef>
                <a:spcPct val="35000"/>
              </a:spcBef>
              <a:buFontTx/>
              <a:buNone/>
              <a:defRPr/>
            </a:pPr>
            <a:r>
              <a:rPr lang="de-DE" altLang="de-DE" sz="1800" dirty="0" smtClean="0"/>
              <a:t>14.11.19		Gastvortrag: </a:t>
            </a:r>
            <a:r>
              <a:rPr lang="de-DE" altLang="de-DE" sz="1800" dirty="0" err="1" smtClean="0"/>
              <a:t>Werbas</a:t>
            </a:r>
            <a:r>
              <a:rPr lang="de-DE" altLang="de-DE" sz="600" dirty="0" err="1" smtClean="0"/>
              <a:t>V</a:t>
            </a:r>
            <a:endParaRPr lang="de-DE" altLang="de-DE" sz="600" dirty="0" smtClean="0"/>
          </a:p>
          <a:p>
            <a:pPr marL="0" indent="0" eaLnBrk="1" hangingPunct="1">
              <a:lnSpc>
                <a:spcPct val="90000"/>
              </a:lnSpc>
              <a:spcBef>
                <a:spcPct val="35000"/>
              </a:spcBef>
              <a:buFontTx/>
              <a:buNone/>
              <a:defRPr/>
            </a:pPr>
            <a:r>
              <a:rPr lang="de-DE" altLang="de-DE" sz="1800" dirty="0" smtClean="0"/>
              <a:t>21.11.19. 	Gastvorträge: </a:t>
            </a:r>
            <a:r>
              <a:rPr lang="de-DE" altLang="de-DE" sz="1800" dirty="0" err="1" smtClean="0"/>
              <a:t>Workday</a:t>
            </a:r>
            <a:r>
              <a:rPr lang="de-DE" altLang="de-DE" sz="1800" dirty="0" smtClean="0"/>
              <a:t>, </a:t>
            </a:r>
            <a:r>
              <a:rPr lang="de-DE" altLang="de-DE" sz="1800" dirty="0" err="1" smtClean="0"/>
              <a:t>Powercloud</a:t>
            </a:r>
            <a:endParaRPr lang="de-DE" altLang="de-DE" sz="1800" dirty="0" smtClean="0"/>
          </a:p>
          <a:p>
            <a:pPr marL="0" indent="0" eaLnBrk="1" hangingPunct="1">
              <a:lnSpc>
                <a:spcPct val="90000"/>
              </a:lnSpc>
              <a:spcBef>
                <a:spcPct val="35000"/>
              </a:spcBef>
              <a:buFontTx/>
              <a:buNone/>
              <a:defRPr/>
            </a:pPr>
            <a:r>
              <a:rPr lang="de-DE" altLang="de-DE" sz="1800" dirty="0" smtClean="0"/>
              <a:t>28.11.19		Vorlesung: Digitalisierung</a:t>
            </a:r>
          </a:p>
          <a:p>
            <a:pPr marL="0" indent="0" eaLnBrk="1" hangingPunct="1">
              <a:lnSpc>
                <a:spcPct val="90000"/>
              </a:lnSpc>
              <a:spcBef>
                <a:spcPct val="35000"/>
              </a:spcBef>
              <a:buFontTx/>
              <a:buNone/>
              <a:defRPr/>
            </a:pPr>
            <a:r>
              <a:rPr lang="de-DE" altLang="de-DE" sz="1800" dirty="0" smtClean="0"/>
              <a:t>5.12.19		Vorlesung: Digitalisierung</a:t>
            </a:r>
          </a:p>
          <a:p>
            <a:pPr marL="0" indent="0" eaLnBrk="1" hangingPunct="1">
              <a:lnSpc>
                <a:spcPct val="90000"/>
              </a:lnSpc>
              <a:spcBef>
                <a:spcPct val="35000"/>
              </a:spcBef>
              <a:buFontTx/>
              <a:buNone/>
              <a:defRPr/>
            </a:pPr>
            <a:r>
              <a:rPr lang="de-DE" altLang="de-DE" sz="1800" dirty="0" smtClean="0"/>
              <a:t>12.12.19		Vortrag FA</a:t>
            </a:r>
          </a:p>
          <a:p>
            <a:pPr marL="0" indent="0" eaLnBrk="1" hangingPunct="1">
              <a:lnSpc>
                <a:spcPct val="90000"/>
              </a:lnSpc>
              <a:spcBef>
                <a:spcPct val="35000"/>
              </a:spcBef>
              <a:buFontTx/>
              <a:buNone/>
              <a:defRPr/>
            </a:pPr>
            <a:r>
              <a:rPr lang="de-DE" altLang="de-DE" sz="1800" dirty="0" smtClean="0"/>
              <a:t>19.12.19		Vortrag FA</a:t>
            </a:r>
          </a:p>
          <a:p>
            <a:pPr marL="0" indent="0" eaLnBrk="1" hangingPunct="1">
              <a:lnSpc>
                <a:spcPct val="90000"/>
              </a:lnSpc>
              <a:spcBef>
                <a:spcPct val="35000"/>
              </a:spcBef>
              <a:buFontTx/>
              <a:buNone/>
              <a:defRPr/>
            </a:pPr>
            <a:endParaRPr lang="de-DE" altLang="de-DE" sz="800" dirty="0"/>
          </a:p>
          <a:p>
            <a:pPr marL="0" indent="0" eaLnBrk="1" hangingPunct="1">
              <a:lnSpc>
                <a:spcPct val="90000"/>
              </a:lnSpc>
              <a:spcBef>
                <a:spcPct val="35000"/>
              </a:spcBef>
              <a:buFontTx/>
              <a:buNone/>
              <a:defRPr/>
            </a:pPr>
            <a:r>
              <a:rPr lang="de-DE" altLang="de-DE" sz="1800" dirty="0" smtClean="0"/>
              <a:t>Die aktuellen Termine der FA und der Gastvorträge sind im XLS „Zeitplan“ enthalten.</a:t>
            </a:r>
          </a:p>
          <a:p>
            <a:pPr eaLnBrk="1" hangingPunct="1">
              <a:lnSpc>
                <a:spcPct val="90000"/>
              </a:lnSpc>
              <a:spcBef>
                <a:spcPct val="35000"/>
              </a:spcBef>
              <a:defRPr/>
            </a:pPr>
            <a:endParaRPr lang="de-DE" altLang="de-DE" sz="1800" dirty="0" smtClean="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457200" y="274638"/>
            <a:ext cx="8229600" cy="490537"/>
          </a:xfrm>
        </p:spPr>
        <p:txBody>
          <a:bodyPr anchor="t"/>
          <a:lstStyle/>
          <a:p>
            <a:pPr algn="l" eaLnBrk="1" hangingPunct="1"/>
            <a:r>
              <a:rPr lang="de-DE" altLang="de-DE" sz="2400" b="1" smtClean="0"/>
              <a:t>Query Optimierung</a:t>
            </a:r>
          </a:p>
        </p:txBody>
      </p:sp>
      <p:sp>
        <p:nvSpPr>
          <p:cNvPr id="82947" name="Rectangle 3"/>
          <p:cNvSpPr>
            <a:spLocks noGrp="1" noChangeArrowheads="1"/>
          </p:cNvSpPr>
          <p:nvPr>
            <p:ph type="body" idx="1"/>
          </p:nvPr>
        </p:nvSpPr>
        <p:spPr/>
        <p:txBody>
          <a:bodyPr/>
          <a:lstStyle/>
          <a:p>
            <a:pPr eaLnBrk="1" hangingPunct="1"/>
            <a:r>
              <a:rPr lang="de-DE" altLang="de-DE" sz="2000" smtClean="0"/>
              <a:t>Übliche Optimizer orientieren sich an den Kostenprognosen für einen Tenant, der gleich mit der Anwendung zu setzen ist.</a:t>
            </a:r>
          </a:p>
          <a:p>
            <a:pPr eaLnBrk="1" hangingPunct="1"/>
            <a:r>
              <a:rPr lang="de-DE" altLang="de-DE" sz="2000" smtClean="0"/>
              <a:t>Force benutzt einen eigenen Multi-Tenant-Optimizer, der für jedes virtuelle Multitenant Object Statistiken auf Tenant-, Gruppen- und Userebene führt.</a:t>
            </a:r>
          </a:p>
          <a:p>
            <a:pPr eaLnBrk="1" hangingPunct="1"/>
            <a:r>
              <a:rPr lang="de-DE" altLang="de-DE" sz="2000" smtClean="0"/>
              <a:t>Query Optimierung wird auch unter Beachtung der Sicherheitsregeln durchgeührt.</a:t>
            </a:r>
          </a:p>
          <a:p>
            <a:pPr eaLnBrk="1" hangingPunct="1"/>
            <a:r>
              <a:rPr lang="de-DE" altLang="de-DE" sz="2000" smtClean="0"/>
              <a:t>Wenn keine Statistiken da sind oder sie unbrauchbar erscheinen, wird eine Test-Query gestartet („Pre-Query“), um Run-away-queries zu vermeiden </a:t>
            </a:r>
          </a:p>
        </p:txBody>
      </p:sp>
      <p:sp>
        <p:nvSpPr>
          <p:cNvPr id="82948" name="Rechteck 3"/>
          <p:cNvSpPr>
            <a:spLocks noChangeArrowheads="1"/>
          </p:cNvSpPr>
          <p:nvPr/>
        </p:nvSpPr>
        <p:spPr bwMode="auto">
          <a:xfrm>
            <a:off x="3309938" y="6154738"/>
            <a:ext cx="25193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de-DE" altLang="de-DE" sz="1400" dirty="0"/>
              <a:t>Alternative ERP Systeme </a:t>
            </a:r>
          </a:p>
          <a:p>
            <a:pPr algn="ctr" eaLnBrk="1" hangingPunct="1">
              <a:spcBef>
                <a:spcPct val="0"/>
              </a:spcBef>
              <a:buFontTx/>
              <a:buNone/>
            </a:pPr>
            <a:r>
              <a:rPr lang="de-DE" altLang="de-DE" sz="1400" dirty="0"/>
              <a:t>WS 2019/2020</a:t>
            </a:r>
            <a:endParaRPr lang="de-DE" altLang="de-DE" sz="1400" dirty="0"/>
          </a:p>
        </p:txBody>
      </p:sp>
      <p:sp>
        <p:nvSpPr>
          <p:cNvPr id="82949" name="Foliennummernplatzhalter 1"/>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FD8048E2-F393-43D8-8BEB-B3A810D7815D}" type="slidenum">
              <a:rPr lang="de-DE" altLang="de-DE" sz="1400" smtClean="0"/>
              <a:pPr eaLnBrk="1" hangingPunct="1">
                <a:spcBef>
                  <a:spcPct val="0"/>
                </a:spcBef>
                <a:buFontTx/>
                <a:buNone/>
              </a:pPr>
              <a:t>70</a:t>
            </a:fld>
            <a:endParaRPr lang="de-DE" altLang="de-DE" sz="1400" smtClean="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nchor="t"/>
          <a:lstStyle/>
          <a:p>
            <a:pPr algn="l" eaLnBrk="1" hangingPunct="1"/>
            <a:r>
              <a:rPr lang="de-DE" altLang="de-DE" sz="2400" b="1" smtClean="0"/>
              <a:t>Force Custom Development</a:t>
            </a:r>
          </a:p>
        </p:txBody>
      </p:sp>
      <p:sp>
        <p:nvSpPr>
          <p:cNvPr id="83971" name="Rectangle 3"/>
          <p:cNvSpPr>
            <a:spLocks noGrp="1" noChangeArrowheads="1"/>
          </p:cNvSpPr>
          <p:nvPr>
            <p:ph type="body" idx="1"/>
          </p:nvPr>
        </p:nvSpPr>
        <p:spPr>
          <a:xfrm>
            <a:off x="455613" y="1165225"/>
            <a:ext cx="8229600" cy="4525963"/>
          </a:xfrm>
        </p:spPr>
        <p:txBody>
          <a:bodyPr/>
          <a:lstStyle/>
          <a:p>
            <a:pPr eaLnBrk="1" hangingPunct="1"/>
            <a:r>
              <a:rPr lang="de-DE" altLang="de-DE" sz="2000" smtClean="0"/>
              <a:t>SOAP kompatible APIs</a:t>
            </a:r>
          </a:p>
          <a:p>
            <a:pPr eaLnBrk="1" hangingPunct="1"/>
            <a:r>
              <a:rPr lang="de-DE" altLang="de-DE" sz="2000" smtClean="0"/>
              <a:t>WSDL auf 2 Ebenen: Enterprise (strongly typed), Partner (loosely typed)</a:t>
            </a:r>
          </a:p>
          <a:p>
            <a:pPr eaLnBrk="1" hangingPunct="1"/>
            <a:r>
              <a:rPr lang="de-DE" altLang="de-DE" sz="2000" smtClean="0"/>
              <a:t>Partner WSDL ist für Partneranwendungen</a:t>
            </a:r>
          </a:p>
          <a:p>
            <a:pPr eaLnBrk="1" hangingPunct="1"/>
            <a:r>
              <a:rPr lang="de-DE" altLang="de-DE" sz="2000" smtClean="0"/>
              <a:t>Spezielle Massendatenfunktionen, um Geschwindigkeit zu gewinnen</a:t>
            </a:r>
          </a:p>
          <a:p>
            <a:pPr eaLnBrk="1" hangingPunct="1"/>
            <a:r>
              <a:rPr lang="de-DE" altLang="de-DE" sz="2000" smtClean="0"/>
              <a:t>All-or-nothing Funktionen optional</a:t>
            </a:r>
          </a:p>
          <a:p>
            <a:pPr eaLnBrk="1" hangingPunct="1"/>
            <a:r>
              <a:rPr lang="de-DE" altLang="de-DE" sz="2000" smtClean="0"/>
              <a:t>APEX: eigener JAVA-Dialekt, strongly-typed, Objekt-orientiert, Vor-Validierte DB-Zugriffe und Searches für unstrukturierte Daten</a:t>
            </a:r>
          </a:p>
          <a:p>
            <a:pPr eaLnBrk="1" hangingPunct="1"/>
            <a:r>
              <a:rPr lang="de-DE" altLang="de-DE" sz="2000" smtClean="0"/>
              <a:t>E-mail Funktionen, REST-Interface</a:t>
            </a:r>
          </a:p>
          <a:p>
            <a:pPr eaLnBrk="1" hangingPunct="1"/>
            <a:r>
              <a:rPr lang="de-DE" altLang="de-DE" sz="2000" smtClean="0"/>
              <a:t>Ressource Governours</a:t>
            </a:r>
          </a:p>
          <a:p>
            <a:pPr eaLnBrk="1" hangingPunct="1"/>
            <a:r>
              <a:rPr lang="de-DE" altLang="de-DE" sz="2000" smtClean="0"/>
              <a:t>Validation und Freigabe</a:t>
            </a:r>
          </a:p>
          <a:p>
            <a:pPr eaLnBrk="1" hangingPunct="1"/>
            <a:endParaRPr lang="de-DE" altLang="de-DE" sz="2000" smtClean="0"/>
          </a:p>
        </p:txBody>
      </p:sp>
      <p:sp>
        <p:nvSpPr>
          <p:cNvPr id="83972" name="Rechteck 3"/>
          <p:cNvSpPr>
            <a:spLocks noChangeArrowheads="1"/>
          </p:cNvSpPr>
          <p:nvPr/>
        </p:nvSpPr>
        <p:spPr bwMode="auto">
          <a:xfrm>
            <a:off x="3309938" y="6154738"/>
            <a:ext cx="25193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de-DE" altLang="de-DE" sz="1400" dirty="0"/>
              <a:t>Alternative ERP Systeme </a:t>
            </a:r>
          </a:p>
          <a:p>
            <a:pPr algn="ctr" eaLnBrk="1" hangingPunct="1">
              <a:spcBef>
                <a:spcPct val="0"/>
              </a:spcBef>
              <a:buFontTx/>
              <a:buNone/>
            </a:pPr>
            <a:r>
              <a:rPr lang="de-DE" altLang="de-DE" sz="1400" dirty="0"/>
              <a:t>WS 2019/2020</a:t>
            </a:r>
            <a:endParaRPr lang="de-DE" altLang="de-DE" sz="1400" dirty="0"/>
          </a:p>
        </p:txBody>
      </p:sp>
      <p:sp>
        <p:nvSpPr>
          <p:cNvPr id="83973" name="Foliennummernplatzhalter 1"/>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FB8C978F-CD5A-4DD1-9C8C-4D1FD66AEAF6}" type="slidenum">
              <a:rPr lang="de-DE" altLang="de-DE" sz="1400" smtClean="0"/>
              <a:pPr eaLnBrk="1" hangingPunct="1">
                <a:spcBef>
                  <a:spcPct val="0"/>
                </a:spcBef>
                <a:buFontTx/>
                <a:buNone/>
              </a:pPr>
              <a:t>71</a:t>
            </a:fld>
            <a:endParaRPr lang="de-DE" altLang="de-DE" sz="1400" smtClean="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404813"/>
            <a:ext cx="6391275"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995" name="Rectangle 5"/>
          <p:cNvSpPr>
            <a:spLocks noChangeArrowheads="1"/>
          </p:cNvSpPr>
          <p:nvPr/>
        </p:nvSpPr>
        <p:spPr bwMode="auto">
          <a:xfrm>
            <a:off x="468313" y="4221163"/>
            <a:ext cx="835183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800" i="1"/>
              <a:t>Figure 13: Platform performance and scalability have consistently improved each year as Force.com matures and evolves.</a:t>
            </a:r>
          </a:p>
        </p:txBody>
      </p:sp>
      <p:sp>
        <p:nvSpPr>
          <p:cNvPr id="84996" name="Text Box 6"/>
          <p:cNvSpPr txBox="1">
            <a:spLocks noChangeArrowheads="1"/>
          </p:cNvSpPr>
          <p:nvPr/>
        </p:nvSpPr>
        <p:spPr bwMode="auto">
          <a:xfrm>
            <a:off x="3616325" y="5165725"/>
            <a:ext cx="5995988"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200"/>
              <a:t>Quelle: The Force.com Multitenant Architecture,  Understanding the Design of Salesforce.com’s Internet Application Development Platform, White Paper, SalesForce.com, Seite 13</a:t>
            </a:r>
          </a:p>
        </p:txBody>
      </p:sp>
      <p:sp>
        <p:nvSpPr>
          <p:cNvPr id="84997" name="Rechteck 4"/>
          <p:cNvSpPr>
            <a:spLocks noChangeArrowheads="1"/>
          </p:cNvSpPr>
          <p:nvPr/>
        </p:nvSpPr>
        <p:spPr bwMode="auto">
          <a:xfrm>
            <a:off x="3309938" y="6154738"/>
            <a:ext cx="25193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de-DE" altLang="de-DE" sz="1400" dirty="0"/>
              <a:t>Alternative ERP Systeme </a:t>
            </a:r>
          </a:p>
          <a:p>
            <a:pPr algn="ctr" eaLnBrk="1" hangingPunct="1">
              <a:spcBef>
                <a:spcPct val="0"/>
              </a:spcBef>
              <a:buFontTx/>
              <a:buNone/>
            </a:pPr>
            <a:r>
              <a:rPr lang="de-DE" altLang="de-DE" sz="1400" dirty="0"/>
              <a:t>WS 2019/2020</a:t>
            </a:r>
            <a:endParaRPr lang="de-DE" altLang="de-DE" sz="1400" dirty="0"/>
          </a:p>
        </p:txBody>
      </p:sp>
      <p:sp>
        <p:nvSpPr>
          <p:cNvPr id="84998" name="Foliennummernplatzhalter 1"/>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44C1183B-7909-48C5-B9D7-364ED6A43407}" type="slidenum">
              <a:rPr lang="de-DE" altLang="de-DE" sz="1400" smtClean="0"/>
              <a:pPr eaLnBrk="1" hangingPunct="1">
                <a:spcBef>
                  <a:spcPct val="0"/>
                </a:spcBef>
                <a:buFontTx/>
                <a:buNone/>
              </a:pPr>
              <a:t>72</a:t>
            </a:fld>
            <a:endParaRPr lang="de-DE" altLang="de-DE" sz="1400" smtClean="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3889375" y="1247775"/>
            <a:ext cx="5254625" cy="1146175"/>
            <a:chOff x="2450" y="822"/>
            <a:chExt cx="3310" cy="722"/>
          </a:xfrm>
        </p:grpSpPr>
        <p:sp>
          <p:nvSpPr>
            <p:cNvPr id="86047" name="Rectangle 5"/>
            <p:cNvSpPr>
              <a:spLocks noChangeArrowheads="1"/>
            </p:cNvSpPr>
            <p:nvPr/>
          </p:nvSpPr>
          <p:spPr bwMode="auto">
            <a:xfrm>
              <a:off x="2450" y="822"/>
              <a:ext cx="3310" cy="722"/>
            </a:xfrm>
            <a:prstGeom prst="rect">
              <a:avLst/>
            </a:prstGeom>
            <a:solidFill>
              <a:srgbClr val="E1E1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2000">
                <a:latin typeface="Lucida Sans Unicode" pitchFamily="34" charset="0"/>
              </a:endParaRPr>
            </a:p>
          </p:txBody>
        </p:sp>
        <p:sp>
          <p:nvSpPr>
            <p:cNvPr id="86048" name="Text Box 6"/>
            <p:cNvSpPr txBox="1">
              <a:spLocks noChangeArrowheads="1"/>
            </p:cNvSpPr>
            <p:nvPr/>
          </p:nvSpPr>
          <p:spPr bwMode="auto">
            <a:xfrm>
              <a:off x="2613" y="832"/>
              <a:ext cx="3147" cy="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2880">
              <a:spAutoFit/>
            </a:bodyPr>
            <a:lstStyle>
              <a:lvl1pPr marL="231775" indent="-231775"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spcAft>
                  <a:spcPct val="50000"/>
                </a:spcAft>
              </a:pPr>
              <a:r>
                <a:rPr lang="en-US" altLang="de-DE" sz="1500">
                  <a:latin typeface="Verdana" pitchFamily="34" charset="0"/>
                  <a:ea typeface="MS PGothic" pitchFamily="34" charset="-128"/>
                </a:rPr>
                <a:t>Third-party developer business applications</a:t>
              </a:r>
            </a:p>
            <a:p>
              <a:pPr eaLnBrk="1" hangingPunct="1">
                <a:spcBef>
                  <a:spcPct val="0"/>
                </a:spcBef>
              </a:pPr>
              <a:r>
                <a:rPr lang="en-US" altLang="de-DE" sz="1500">
                  <a:latin typeface="Verdana" pitchFamily="34" charset="0"/>
                  <a:ea typeface="MS PGothic" pitchFamily="34" charset="-128"/>
                </a:rPr>
                <a:t>SuiteApp.com provides single-source marketplace</a:t>
              </a:r>
              <a:r>
                <a:rPr lang="en-US" altLang="de-DE" sz="1500" b="1">
                  <a:latin typeface="Verdana" pitchFamily="34" charset="0"/>
                  <a:ea typeface="MS PGothic" pitchFamily="34" charset="-128"/>
                </a:rPr>
                <a:t> </a:t>
              </a:r>
              <a:r>
                <a:rPr lang="en-US" altLang="de-DE" sz="1500">
                  <a:latin typeface="Verdana" pitchFamily="34" charset="0"/>
                  <a:ea typeface="MS PGothic" pitchFamily="34" charset="-128"/>
                </a:rPr>
                <a:t>for extending NetSuite</a:t>
              </a:r>
              <a:endParaRPr lang="en-US" altLang="de-DE" sz="1500" b="1">
                <a:latin typeface="Verdana" pitchFamily="34" charset="0"/>
                <a:ea typeface="MS PGothic" pitchFamily="34" charset="-128"/>
              </a:endParaRPr>
            </a:p>
          </p:txBody>
        </p:sp>
      </p:grpSp>
      <p:grpSp>
        <p:nvGrpSpPr>
          <p:cNvPr id="3" name="Group 7"/>
          <p:cNvGrpSpPr>
            <a:grpSpLocks/>
          </p:cNvGrpSpPr>
          <p:nvPr/>
        </p:nvGrpSpPr>
        <p:grpSpPr bwMode="auto">
          <a:xfrm>
            <a:off x="3889375" y="4594225"/>
            <a:ext cx="5254625" cy="1060450"/>
            <a:chOff x="2450" y="2930"/>
            <a:chExt cx="3310" cy="668"/>
          </a:xfrm>
        </p:grpSpPr>
        <p:sp>
          <p:nvSpPr>
            <p:cNvPr id="86045" name="Rectangle 8"/>
            <p:cNvSpPr>
              <a:spLocks noChangeArrowheads="1"/>
            </p:cNvSpPr>
            <p:nvPr/>
          </p:nvSpPr>
          <p:spPr bwMode="auto">
            <a:xfrm>
              <a:off x="2450" y="2930"/>
              <a:ext cx="3310" cy="668"/>
            </a:xfrm>
            <a:prstGeom prst="rect">
              <a:avLst/>
            </a:prstGeom>
            <a:solidFill>
              <a:srgbClr val="FFE6C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2000">
                <a:latin typeface="Lucida Sans Unicode" pitchFamily="34" charset="0"/>
              </a:endParaRPr>
            </a:p>
          </p:txBody>
        </p:sp>
        <p:sp>
          <p:nvSpPr>
            <p:cNvPr id="86046" name="Text Box 9"/>
            <p:cNvSpPr txBox="1">
              <a:spLocks noChangeArrowheads="1"/>
            </p:cNvSpPr>
            <p:nvPr/>
          </p:nvSpPr>
          <p:spPr bwMode="auto">
            <a:xfrm>
              <a:off x="2607" y="3058"/>
              <a:ext cx="315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231775" indent="-231775"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pPr>
              <a:r>
                <a:rPr lang="en-US" altLang="de-DE" sz="1500">
                  <a:latin typeface="Verdana" pitchFamily="34" charset="0"/>
                  <a:ea typeface="MS PGothic" pitchFamily="34" charset="-128"/>
                </a:rPr>
                <a:t>Multi-tenant, always-on architecture removes set-up costs/time, on-going maintenance</a:t>
              </a:r>
              <a:r>
                <a:rPr lang="en-US" altLang="de-DE" sz="1500" b="1">
                  <a:latin typeface="Verdana" pitchFamily="34" charset="0"/>
                  <a:ea typeface="MS PGothic" pitchFamily="34" charset="-128"/>
                </a:rPr>
                <a:t> </a:t>
              </a:r>
            </a:p>
          </p:txBody>
        </p:sp>
      </p:grpSp>
      <p:grpSp>
        <p:nvGrpSpPr>
          <p:cNvPr id="4" name="Group 10"/>
          <p:cNvGrpSpPr>
            <a:grpSpLocks/>
          </p:cNvGrpSpPr>
          <p:nvPr/>
        </p:nvGrpSpPr>
        <p:grpSpPr bwMode="auto">
          <a:xfrm>
            <a:off x="3889375" y="3473450"/>
            <a:ext cx="5254625" cy="1146175"/>
            <a:chOff x="2450" y="2224"/>
            <a:chExt cx="3310" cy="722"/>
          </a:xfrm>
        </p:grpSpPr>
        <p:sp>
          <p:nvSpPr>
            <p:cNvPr id="86043" name="Rectangle 11"/>
            <p:cNvSpPr>
              <a:spLocks noChangeArrowheads="1"/>
            </p:cNvSpPr>
            <p:nvPr/>
          </p:nvSpPr>
          <p:spPr bwMode="auto">
            <a:xfrm>
              <a:off x="2450" y="2224"/>
              <a:ext cx="3310" cy="722"/>
            </a:xfrm>
            <a:prstGeom prst="rect">
              <a:avLst/>
            </a:prstGeom>
            <a:solidFill>
              <a:srgbClr val="E1E1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2000">
                <a:latin typeface="Lucida Sans Unicode" pitchFamily="34" charset="0"/>
              </a:endParaRPr>
            </a:p>
          </p:txBody>
        </p:sp>
        <p:sp>
          <p:nvSpPr>
            <p:cNvPr id="86044" name="Text Box 12"/>
            <p:cNvSpPr txBox="1">
              <a:spLocks noChangeArrowheads="1"/>
            </p:cNvSpPr>
            <p:nvPr/>
          </p:nvSpPr>
          <p:spPr bwMode="auto">
            <a:xfrm>
              <a:off x="2613" y="2234"/>
              <a:ext cx="3147" cy="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2880">
              <a:spAutoFit/>
            </a:bodyPr>
            <a:lstStyle>
              <a:lvl1pPr marL="231775" indent="-231775"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spcAft>
                  <a:spcPct val="50000"/>
                </a:spcAft>
              </a:pPr>
              <a:r>
                <a:rPr lang="en-US" altLang="de-DE" sz="1500">
                  <a:latin typeface="Verdana" pitchFamily="34" charset="0"/>
                  <a:ea typeface="MS PGothic" pitchFamily="34" charset="-128"/>
                </a:rPr>
                <a:t>Build on the only integrated SaaS suite available today</a:t>
              </a:r>
            </a:p>
            <a:p>
              <a:pPr eaLnBrk="1" hangingPunct="1">
                <a:spcBef>
                  <a:spcPct val="0"/>
                </a:spcBef>
              </a:pPr>
              <a:r>
                <a:rPr lang="en-US" altLang="de-DE" sz="1500">
                  <a:latin typeface="Verdana" pitchFamily="34" charset="0"/>
                  <a:ea typeface="MS PGothic" pitchFamily="34" charset="-128"/>
                </a:rPr>
                <a:t>Industry editions embed best practices</a:t>
              </a:r>
            </a:p>
          </p:txBody>
        </p:sp>
      </p:grpSp>
      <p:grpSp>
        <p:nvGrpSpPr>
          <p:cNvPr id="5" name="Group 13"/>
          <p:cNvGrpSpPr>
            <a:grpSpLocks/>
          </p:cNvGrpSpPr>
          <p:nvPr/>
        </p:nvGrpSpPr>
        <p:grpSpPr bwMode="auto">
          <a:xfrm>
            <a:off x="3952875" y="2389188"/>
            <a:ext cx="5191125" cy="1152525"/>
            <a:chOff x="2490" y="1541"/>
            <a:chExt cx="3270" cy="726"/>
          </a:xfrm>
        </p:grpSpPr>
        <p:sp>
          <p:nvSpPr>
            <p:cNvPr id="86041" name="Rectangle 14"/>
            <p:cNvSpPr>
              <a:spLocks noChangeArrowheads="1"/>
            </p:cNvSpPr>
            <p:nvPr/>
          </p:nvSpPr>
          <p:spPr bwMode="auto">
            <a:xfrm>
              <a:off x="2490" y="1541"/>
              <a:ext cx="3270" cy="724"/>
            </a:xfrm>
            <a:prstGeom prst="rect">
              <a:avLst/>
            </a:prstGeom>
            <a:solidFill>
              <a:srgbClr val="FFE6C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2000">
                <a:latin typeface="Lucida Sans Unicode" pitchFamily="34" charset="0"/>
              </a:endParaRPr>
            </a:p>
          </p:txBody>
        </p:sp>
        <p:sp>
          <p:nvSpPr>
            <p:cNvPr id="86042" name="Text Box 15"/>
            <p:cNvSpPr txBox="1">
              <a:spLocks noChangeArrowheads="1"/>
            </p:cNvSpPr>
            <p:nvPr/>
          </p:nvSpPr>
          <p:spPr bwMode="auto">
            <a:xfrm>
              <a:off x="2597" y="1589"/>
              <a:ext cx="3163" cy="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spcAft>
                  <a:spcPct val="50000"/>
                </a:spcAft>
              </a:pPr>
              <a:r>
                <a:rPr lang="en-US" altLang="de-DE" sz="1500">
                  <a:latin typeface="Verdana" pitchFamily="34" charset="0"/>
                  <a:ea typeface="MS PGothic" pitchFamily="34" charset="-128"/>
                </a:rPr>
                <a:t>Development tools use industry-standards &amp; enable extensions by in-house IT and/or ISVs </a:t>
              </a:r>
            </a:p>
            <a:p>
              <a:pPr eaLnBrk="1" hangingPunct="1">
                <a:lnSpc>
                  <a:spcPct val="90000"/>
                </a:lnSpc>
                <a:spcBef>
                  <a:spcPct val="0"/>
                </a:spcBef>
              </a:pPr>
              <a:r>
                <a:rPr lang="en-US" altLang="de-DE" sz="1500">
                  <a:latin typeface="Verdana" pitchFamily="34" charset="0"/>
                  <a:ea typeface="MS PGothic" pitchFamily="34" charset="-128"/>
                </a:rPr>
                <a:t>All customizations and applications migrate seamlessly with upgrade</a:t>
              </a:r>
            </a:p>
          </p:txBody>
        </p:sp>
      </p:grpSp>
      <p:sp>
        <p:nvSpPr>
          <p:cNvPr id="181264" name="Rectangle 16"/>
          <p:cNvSpPr>
            <a:spLocks noGrp="1" noChangeArrowheads="1"/>
          </p:cNvSpPr>
          <p:nvPr>
            <p:ph type="title" idx="4294967295"/>
          </p:nvPr>
        </p:nvSpPr>
        <p:spPr>
          <a:xfrm>
            <a:off x="457200" y="-236538"/>
            <a:ext cx="8229600" cy="1143001"/>
          </a:xfrm>
          <a:extLst/>
        </p:spPr>
        <p:txBody>
          <a:bodyPr>
            <a:normAutofit fontScale="90000"/>
            <a:scene3d>
              <a:camera prst="orthographicFront"/>
              <a:lightRig rig="soft" dir="t"/>
            </a:scene3d>
            <a:sp3d prstMaterial="softEdge">
              <a:bevelT w="25400" h="25400"/>
            </a:sp3d>
          </a:bodyPr>
          <a:lstStyle/>
          <a:p>
            <a:pPr algn="l" eaLnBrk="1" fontAlgn="auto" hangingPunct="1">
              <a:spcAft>
                <a:spcPts val="0"/>
              </a:spcAft>
              <a:defRPr/>
            </a:pPr>
            <a:r>
              <a:rPr lang="en-US" sz="4100" b="1" kern="1200" dirty="0" err="1">
                <a:effectLst>
                  <a:outerShdw blurRad="31750" dist="25400" dir="5400000" algn="tl" rotWithShape="0">
                    <a:srgbClr val="000000">
                      <a:alpha val="25000"/>
                    </a:srgbClr>
                  </a:outerShdw>
                </a:effectLst>
              </a:rPr>
              <a:t>SuiteCloud</a:t>
            </a:r>
            <a:r>
              <a:rPr lang="en-US" sz="4100" b="1" kern="1200" dirty="0">
                <a:effectLst>
                  <a:outerShdw blurRad="31750" dist="25400" dir="5400000" algn="tl" rotWithShape="0">
                    <a:srgbClr val="000000">
                      <a:alpha val="25000"/>
                    </a:srgbClr>
                  </a:outerShdw>
                </a:effectLst>
              </a:rPr>
              <a:t> Platform &amp; Ecosystem</a:t>
            </a:r>
          </a:p>
        </p:txBody>
      </p:sp>
      <p:grpSp>
        <p:nvGrpSpPr>
          <p:cNvPr id="6" name="Group 17"/>
          <p:cNvGrpSpPr>
            <a:grpSpLocks/>
          </p:cNvGrpSpPr>
          <p:nvPr/>
        </p:nvGrpSpPr>
        <p:grpSpPr bwMode="auto">
          <a:xfrm>
            <a:off x="361950" y="4016375"/>
            <a:ext cx="3751263" cy="2260600"/>
            <a:chOff x="228" y="2566"/>
            <a:chExt cx="2363" cy="1424"/>
          </a:xfrm>
        </p:grpSpPr>
        <p:pic>
          <p:nvPicPr>
            <p:cNvPr id="86038" name="Picture 18" descr="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 y="2566"/>
              <a:ext cx="2363" cy="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39" name="WordArt 19"/>
            <p:cNvSpPr>
              <a:spLocks noChangeArrowheads="1" noChangeShapeType="1" noTextEdit="1"/>
            </p:cNvSpPr>
            <p:nvPr/>
          </p:nvSpPr>
          <p:spPr bwMode="auto">
            <a:xfrm>
              <a:off x="671" y="3227"/>
              <a:ext cx="1465" cy="24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CanDown">
                <a:avLst>
                  <a:gd name="adj" fmla="val 33333"/>
                </a:avLst>
              </a:prstTxWarp>
            </a:bodyPr>
            <a:lstStyle/>
            <a:p>
              <a:pPr algn="ctr"/>
              <a:r>
                <a:rPr lang="de-DE" sz="1400" kern="10" spc="28">
                  <a:solidFill>
                    <a:srgbClr val="000000"/>
                  </a:solidFill>
                  <a:latin typeface="Arial"/>
                  <a:cs typeface="Arial"/>
                </a:rPr>
                <a:t> Software as a Service  </a:t>
              </a:r>
            </a:p>
          </p:txBody>
        </p:sp>
        <p:sp>
          <p:nvSpPr>
            <p:cNvPr id="86040" name="WordArt 20"/>
            <p:cNvSpPr>
              <a:spLocks noChangeArrowheads="1" noChangeShapeType="1" noTextEdit="1"/>
            </p:cNvSpPr>
            <p:nvPr/>
          </p:nvSpPr>
          <p:spPr bwMode="auto">
            <a:xfrm>
              <a:off x="1085" y="3511"/>
              <a:ext cx="571" cy="13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CanDown">
                <a:avLst>
                  <a:gd name="adj" fmla="val 10000"/>
                </a:avLst>
              </a:prstTxWarp>
            </a:bodyPr>
            <a:lstStyle/>
            <a:p>
              <a:pPr algn="ctr"/>
              <a:r>
                <a:rPr lang="de-DE" sz="1000" kern="10">
                  <a:solidFill>
                    <a:srgbClr val="003366"/>
                  </a:solidFill>
                  <a:latin typeface="Arial"/>
                  <a:cs typeface="Arial"/>
                </a:rPr>
                <a:t>Infrastructure</a:t>
              </a:r>
            </a:p>
          </p:txBody>
        </p:sp>
      </p:grpSp>
      <p:grpSp>
        <p:nvGrpSpPr>
          <p:cNvPr id="7" name="Group 21"/>
          <p:cNvGrpSpPr>
            <a:grpSpLocks/>
          </p:cNvGrpSpPr>
          <p:nvPr/>
        </p:nvGrpSpPr>
        <p:grpSpPr bwMode="auto">
          <a:xfrm>
            <a:off x="419100" y="2892425"/>
            <a:ext cx="3638550" cy="2103438"/>
            <a:chOff x="264" y="1858"/>
            <a:chExt cx="2292" cy="1325"/>
          </a:xfrm>
        </p:grpSpPr>
        <p:pic>
          <p:nvPicPr>
            <p:cNvPr id="86035" name="Picture 22" descr="0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 y="1858"/>
              <a:ext cx="2292" cy="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36" name="WordArt 23"/>
            <p:cNvSpPr>
              <a:spLocks noChangeArrowheads="1" noChangeShapeType="1" noTextEdit="1"/>
            </p:cNvSpPr>
            <p:nvPr/>
          </p:nvSpPr>
          <p:spPr bwMode="auto">
            <a:xfrm>
              <a:off x="677" y="2779"/>
              <a:ext cx="1441" cy="209"/>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CanDown">
                <a:avLst>
                  <a:gd name="adj" fmla="val 33333"/>
                </a:avLst>
              </a:prstTxWarp>
            </a:bodyPr>
            <a:lstStyle/>
            <a:p>
              <a:pPr algn="ctr"/>
              <a:r>
                <a:rPr lang="de-DE" sz="1000" kern="10">
                  <a:solidFill>
                    <a:srgbClr val="003366"/>
                  </a:solidFill>
                  <a:latin typeface="Arial"/>
                  <a:cs typeface="Arial"/>
                </a:rPr>
                <a:t> Accounting / ERP, CRM, Ecommerce </a:t>
              </a:r>
            </a:p>
          </p:txBody>
        </p:sp>
        <p:sp>
          <p:nvSpPr>
            <p:cNvPr id="86037" name="WordArt 24"/>
            <p:cNvSpPr>
              <a:spLocks noChangeArrowheads="1" noChangeShapeType="1" noTextEdit="1"/>
            </p:cNvSpPr>
            <p:nvPr/>
          </p:nvSpPr>
          <p:spPr bwMode="auto">
            <a:xfrm>
              <a:off x="577" y="2552"/>
              <a:ext cx="1641" cy="224"/>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CanDown">
                <a:avLst>
                  <a:gd name="adj" fmla="val 33333"/>
                </a:avLst>
              </a:prstTxWarp>
            </a:bodyPr>
            <a:lstStyle/>
            <a:p>
              <a:pPr algn="ctr"/>
              <a:r>
                <a:rPr lang="de-DE" sz="1400" kern="10" spc="28">
                  <a:solidFill>
                    <a:srgbClr val="000000"/>
                  </a:solidFill>
                  <a:latin typeface="Arial"/>
                  <a:cs typeface="Arial"/>
                </a:rPr>
                <a:t>  NetSuite Business Suite  </a:t>
              </a:r>
            </a:p>
          </p:txBody>
        </p:sp>
      </p:grpSp>
      <p:grpSp>
        <p:nvGrpSpPr>
          <p:cNvPr id="8" name="Group 25"/>
          <p:cNvGrpSpPr>
            <a:grpSpLocks/>
          </p:cNvGrpSpPr>
          <p:nvPr/>
        </p:nvGrpSpPr>
        <p:grpSpPr bwMode="auto">
          <a:xfrm>
            <a:off x="419100" y="1822450"/>
            <a:ext cx="3638550" cy="2103438"/>
            <a:chOff x="264" y="1184"/>
            <a:chExt cx="2292" cy="1325"/>
          </a:xfrm>
        </p:grpSpPr>
        <p:pic>
          <p:nvPicPr>
            <p:cNvPr id="86032" name="Picture 26" descr="0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 y="1184"/>
              <a:ext cx="2292" cy="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33" name="WordArt 27"/>
            <p:cNvSpPr>
              <a:spLocks noChangeArrowheads="1" noChangeShapeType="1" noTextEdit="1"/>
            </p:cNvSpPr>
            <p:nvPr/>
          </p:nvSpPr>
          <p:spPr bwMode="auto">
            <a:xfrm>
              <a:off x="1045" y="1936"/>
              <a:ext cx="705" cy="213"/>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CanDown">
                <a:avLst>
                  <a:gd name="adj" fmla="val 19278"/>
                </a:avLst>
              </a:prstTxWarp>
            </a:bodyPr>
            <a:lstStyle/>
            <a:p>
              <a:pPr algn="ctr"/>
              <a:r>
                <a:rPr lang="de-DE" sz="1400" kern="10" spc="28">
                  <a:solidFill>
                    <a:srgbClr val="000000"/>
                  </a:solidFill>
                  <a:latin typeface="Arial"/>
                  <a:cs typeface="Arial"/>
                </a:rPr>
                <a:t>NS-BOS</a:t>
              </a:r>
            </a:p>
          </p:txBody>
        </p:sp>
        <p:sp>
          <p:nvSpPr>
            <p:cNvPr id="86034" name="WordArt 28"/>
            <p:cNvSpPr>
              <a:spLocks noChangeArrowheads="1" noChangeShapeType="1" noTextEdit="1"/>
            </p:cNvSpPr>
            <p:nvPr/>
          </p:nvSpPr>
          <p:spPr bwMode="auto">
            <a:xfrm>
              <a:off x="557" y="2053"/>
              <a:ext cx="1682" cy="321"/>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CanDown">
                <a:avLst>
                  <a:gd name="adj" fmla="val 33333"/>
                </a:avLst>
              </a:prstTxWarp>
            </a:bodyPr>
            <a:lstStyle/>
            <a:p>
              <a:pPr algn="ctr"/>
              <a:r>
                <a:rPr lang="de-DE" sz="1000" kern="10">
                  <a:solidFill>
                    <a:srgbClr val="003366"/>
                  </a:solidFill>
                  <a:latin typeface="Arial"/>
                  <a:cs typeface="Arial"/>
                </a:rPr>
                <a:t>  NetSuite Business Operating System Platform  </a:t>
              </a:r>
            </a:p>
          </p:txBody>
        </p:sp>
      </p:grpSp>
      <p:grpSp>
        <p:nvGrpSpPr>
          <p:cNvPr id="9" name="Group 29"/>
          <p:cNvGrpSpPr>
            <a:grpSpLocks/>
          </p:cNvGrpSpPr>
          <p:nvPr/>
        </p:nvGrpSpPr>
        <p:grpSpPr bwMode="auto">
          <a:xfrm>
            <a:off x="417513" y="784225"/>
            <a:ext cx="3638550" cy="2082800"/>
            <a:chOff x="263" y="530"/>
            <a:chExt cx="2292" cy="1312"/>
          </a:xfrm>
        </p:grpSpPr>
        <p:pic>
          <p:nvPicPr>
            <p:cNvPr id="86030" name="Picture 30" descr="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 y="530"/>
              <a:ext cx="2292" cy="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31" name="WordArt 31"/>
            <p:cNvSpPr>
              <a:spLocks noChangeArrowheads="1" noChangeShapeType="1" noTextEdit="1"/>
            </p:cNvSpPr>
            <p:nvPr/>
          </p:nvSpPr>
          <p:spPr bwMode="auto">
            <a:xfrm>
              <a:off x="865" y="1344"/>
              <a:ext cx="1073" cy="272"/>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CanDown">
                <a:avLst>
                  <a:gd name="adj" fmla="val 23079"/>
                </a:avLst>
              </a:prstTxWarp>
            </a:bodyPr>
            <a:lstStyle/>
            <a:p>
              <a:pPr algn="ctr"/>
              <a:r>
                <a:rPr lang="de-DE" sz="1400" kern="10" spc="28">
                  <a:solidFill>
                    <a:srgbClr val="000000"/>
                  </a:solidFill>
                  <a:latin typeface="Arial"/>
                  <a:cs typeface="Arial"/>
                </a:rPr>
                <a:t>SuiteApps  </a:t>
              </a:r>
            </a:p>
          </p:txBody>
        </p:sp>
      </p:grpSp>
      <p:sp>
        <p:nvSpPr>
          <p:cNvPr id="86027" name="Text Box 30"/>
          <p:cNvSpPr txBox="1">
            <a:spLocks noChangeArrowheads="1"/>
          </p:cNvSpPr>
          <p:nvPr/>
        </p:nvSpPr>
        <p:spPr bwMode="auto">
          <a:xfrm>
            <a:off x="4427538" y="5876925"/>
            <a:ext cx="44259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200"/>
              <a:t>Quelle: NetSuite, Zach Nelson, Vortrag Sapience 2009, Boston</a:t>
            </a:r>
          </a:p>
        </p:txBody>
      </p:sp>
      <p:sp>
        <p:nvSpPr>
          <p:cNvPr id="86028" name="Rechteck 30"/>
          <p:cNvSpPr>
            <a:spLocks noChangeArrowheads="1"/>
          </p:cNvSpPr>
          <p:nvPr/>
        </p:nvSpPr>
        <p:spPr bwMode="auto">
          <a:xfrm>
            <a:off x="3309938" y="6154738"/>
            <a:ext cx="25193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de-DE" altLang="de-DE" sz="1400" dirty="0"/>
              <a:t>Alternative ERP Systeme </a:t>
            </a:r>
          </a:p>
          <a:p>
            <a:pPr algn="ctr" eaLnBrk="1" hangingPunct="1">
              <a:spcBef>
                <a:spcPct val="0"/>
              </a:spcBef>
              <a:buFontTx/>
              <a:buNone/>
            </a:pPr>
            <a:r>
              <a:rPr lang="de-DE" altLang="de-DE" sz="1400" dirty="0"/>
              <a:t>WS 2019/2020</a:t>
            </a:r>
            <a:endParaRPr lang="de-DE" altLang="de-DE" sz="1400" dirty="0"/>
          </a:p>
        </p:txBody>
      </p:sp>
      <p:sp>
        <p:nvSpPr>
          <p:cNvPr id="86029" name="Foliennummernplatzhalter 9"/>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44A7242B-4B5A-457E-87E2-1B36AB9F4BDD}" type="slidenum">
              <a:rPr lang="de-DE" altLang="de-DE" sz="1400" smtClean="0"/>
              <a:pPr eaLnBrk="1" hangingPunct="1">
                <a:spcBef>
                  <a:spcPct val="0"/>
                </a:spcBef>
                <a:buFontTx/>
                <a:buNone/>
              </a:pPr>
              <a:t>73</a:t>
            </a:fld>
            <a:endParaRPr lang="de-DE" altLang="de-DE" sz="1400"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22" presetClass="entr" presetSubtype="8"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47"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childTnLst>
                          </p:cTn>
                        </p:par>
                        <p:par>
                          <p:cTn id="21" fill="hold" nodeType="afterGroup">
                            <p:stCondLst>
                              <p:cond delay="1000"/>
                            </p:stCondLst>
                            <p:childTnLst>
                              <p:par>
                                <p:cTn id="22" presetID="22" presetClass="entr" presetSubtype="8"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left)">
                                      <p:cBhvr>
                                        <p:cTn id="24" dur="500"/>
                                        <p:tgtEl>
                                          <p:spTgt spid="4"/>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47"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par>
                          <p:cTn id="32" fill="hold" nodeType="afterGroup">
                            <p:stCondLst>
                              <p:cond delay="1000"/>
                            </p:stCondLst>
                            <p:childTnLst>
                              <p:par>
                                <p:cTn id="33" presetID="22" presetClass="entr" presetSubtype="8"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500"/>
                                        <p:tgtEl>
                                          <p:spTgt spid="5"/>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47" presetClass="entr" presetSubtype="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1000"/>
                                        <p:tgtEl>
                                          <p:spTgt spid="9"/>
                                        </p:tgtEl>
                                      </p:cBhvr>
                                    </p:animEffect>
                                    <p:anim calcmode="lin" valueType="num">
                                      <p:cBhvr>
                                        <p:cTn id="41" dur="1000" fill="hold"/>
                                        <p:tgtEl>
                                          <p:spTgt spid="9"/>
                                        </p:tgtEl>
                                        <p:attrNameLst>
                                          <p:attrName>ppt_x</p:attrName>
                                        </p:attrNameLst>
                                      </p:cBhvr>
                                      <p:tavLst>
                                        <p:tav tm="0">
                                          <p:val>
                                            <p:strVal val="#ppt_x"/>
                                          </p:val>
                                        </p:tav>
                                        <p:tav tm="100000">
                                          <p:val>
                                            <p:strVal val="#ppt_x"/>
                                          </p:val>
                                        </p:tav>
                                      </p:tavLst>
                                    </p:anim>
                                    <p:anim calcmode="lin" valueType="num">
                                      <p:cBhvr>
                                        <p:cTn id="42" dur="1000" fill="hold"/>
                                        <p:tgtEl>
                                          <p:spTgt spid="9"/>
                                        </p:tgtEl>
                                        <p:attrNameLst>
                                          <p:attrName>ppt_y</p:attrName>
                                        </p:attrNameLst>
                                      </p:cBhvr>
                                      <p:tavLst>
                                        <p:tav tm="0">
                                          <p:val>
                                            <p:strVal val="#ppt_y-.1"/>
                                          </p:val>
                                        </p:tav>
                                        <p:tav tm="100000">
                                          <p:val>
                                            <p:strVal val="#ppt_y"/>
                                          </p:val>
                                        </p:tav>
                                      </p:tavLst>
                                    </p:anim>
                                  </p:childTnLst>
                                </p:cTn>
                              </p:par>
                            </p:childTnLst>
                          </p:cTn>
                        </p:par>
                        <p:par>
                          <p:cTn id="43" fill="hold" nodeType="afterGroup">
                            <p:stCondLst>
                              <p:cond delay="1000"/>
                            </p:stCondLst>
                            <p:childTnLst>
                              <p:par>
                                <p:cTn id="44" presetID="22" presetClass="entr" presetSubtype="8" fill="hold" nodeType="after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wipe(left)">
                                      <p:cBhvr>
                                        <p:cTn id="4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title" idx="4294967295"/>
          </p:nvPr>
        </p:nvSpPr>
        <p:spPr>
          <a:xfrm>
            <a:off x="293688" y="-236538"/>
            <a:ext cx="8393112" cy="1020763"/>
          </a:xfrm>
          <a:extLst/>
        </p:spPr>
        <p:txBody>
          <a:bodyPr>
            <a:normAutofit/>
            <a:scene3d>
              <a:camera prst="orthographicFront"/>
              <a:lightRig rig="soft" dir="t"/>
            </a:scene3d>
            <a:sp3d prstMaterial="softEdge">
              <a:bevelT w="25400" h="25400"/>
            </a:sp3d>
          </a:bodyPr>
          <a:lstStyle/>
          <a:p>
            <a:pPr algn="l" eaLnBrk="1" fontAlgn="auto" hangingPunct="1">
              <a:spcAft>
                <a:spcPts val="0"/>
              </a:spcAft>
              <a:defRPr/>
            </a:pPr>
            <a:r>
              <a:rPr lang="en-US" sz="2400" b="1" kern="1200" dirty="0">
                <a:ea typeface="ＭＳ Ｐゴシック" pitchFamily="34" charset="-128"/>
              </a:rPr>
              <a:t>Customization with </a:t>
            </a:r>
            <a:r>
              <a:rPr lang="en-US" sz="2400" b="1" kern="1200" dirty="0" err="1">
                <a:ea typeface="ＭＳ Ｐゴシック" pitchFamily="34" charset="-128"/>
              </a:rPr>
              <a:t>SuiteScript</a:t>
            </a:r>
            <a:endParaRPr lang="en-US" sz="2400" b="1" kern="1200" dirty="0">
              <a:ea typeface="ＭＳ Ｐゴシック" pitchFamily="34" charset="-128"/>
            </a:endParaRPr>
          </a:p>
        </p:txBody>
      </p:sp>
      <p:pic>
        <p:nvPicPr>
          <p:cNvPr id="87043" name="Picture 3" descr="wd_prod_config"/>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2233613" y="544513"/>
            <a:ext cx="6629400" cy="55943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8180" name="AutoShape 4"/>
          <p:cNvSpPr>
            <a:spLocks/>
          </p:cNvSpPr>
          <p:nvPr/>
        </p:nvSpPr>
        <p:spPr bwMode="auto">
          <a:xfrm>
            <a:off x="6958013" y="2144713"/>
            <a:ext cx="1066800" cy="495300"/>
          </a:xfrm>
          <a:prstGeom prst="borderCallout2">
            <a:avLst>
              <a:gd name="adj1" fmla="val 23079"/>
              <a:gd name="adj2" fmla="val -7144"/>
              <a:gd name="adj3" fmla="val 23079"/>
              <a:gd name="adj4" fmla="val -21579"/>
              <a:gd name="adj5" fmla="val 207370"/>
              <a:gd name="adj6" fmla="val -36755"/>
            </a:avLst>
          </a:prstGeom>
          <a:solidFill>
            <a:srgbClr val="BACC62"/>
          </a:solidFill>
          <a:ln w="19050">
            <a:solidFill>
              <a:schemeClr val="bg2"/>
            </a:solidFill>
            <a:miter lim="800000"/>
            <a:headEnd/>
            <a:tailEnd/>
          </a:ln>
        </p:spPr>
        <p:txBody>
          <a:bodyPr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en-US" altLang="de-DE" sz="1400">
                <a:latin typeface="Trebuchet MS" pitchFamily="34" charset="0"/>
              </a:rPr>
              <a:t>Custom Menu Link</a:t>
            </a:r>
          </a:p>
        </p:txBody>
      </p:sp>
      <p:sp>
        <p:nvSpPr>
          <p:cNvPr id="178181" name="AutoShape 5"/>
          <p:cNvSpPr>
            <a:spLocks/>
          </p:cNvSpPr>
          <p:nvPr/>
        </p:nvSpPr>
        <p:spPr bwMode="auto">
          <a:xfrm>
            <a:off x="395288" y="925513"/>
            <a:ext cx="1143000" cy="762000"/>
          </a:xfrm>
          <a:prstGeom prst="borderCallout2">
            <a:avLst>
              <a:gd name="adj1" fmla="val 15000"/>
              <a:gd name="adj2" fmla="val 106667"/>
              <a:gd name="adj3" fmla="val 15000"/>
              <a:gd name="adj4" fmla="val 136528"/>
              <a:gd name="adj5" fmla="val 120000"/>
              <a:gd name="adj6" fmla="val 167639"/>
            </a:avLst>
          </a:prstGeom>
          <a:solidFill>
            <a:srgbClr val="BACC62"/>
          </a:solidFill>
          <a:ln w="19050">
            <a:solidFill>
              <a:schemeClr val="bg2"/>
            </a:solidFill>
            <a:miter lim="800000"/>
            <a:headEnd/>
            <a:tailEnd/>
          </a:ln>
        </p:spPr>
        <p:txBody>
          <a:bodyPr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en-US" altLang="de-DE" sz="1400">
                <a:latin typeface="Trebuchet MS" pitchFamily="34" charset="0"/>
              </a:rPr>
              <a:t>SuiteScript UI Object: FORM</a:t>
            </a:r>
          </a:p>
        </p:txBody>
      </p:sp>
      <p:sp>
        <p:nvSpPr>
          <p:cNvPr id="178182" name="AutoShape 6"/>
          <p:cNvSpPr>
            <a:spLocks/>
          </p:cNvSpPr>
          <p:nvPr/>
        </p:nvSpPr>
        <p:spPr bwMode="auto">
          <a:xfrm>
            <a:off x="395288" y="4708525"/>
            <a:ext cx="1143000" cy="762000"/>
          </a:xfrm>
          <a:prstGeom prst="borderCallout2">
            <a:avLst>
              <a:gd name="adj1" fmla="val 15000"/>
              <a:gd name="adj2" fmla="val 106667"/>
              <a:gd name="adj3" fmla="val 15000"/>
              <a:gd name="adj4" fmla="val 142500"/>
              <a:gd name="adj5" fmla="val -23125"/>
              <a:gd name="adj6" fmla="val 179861"/>
            </a:avLst>
          </a:prstGeom>
          <a:solidFill>
            <a:srgbClr val="BACC62"/>
          </a:solidFill>
          <a:ln w="19050">
            <a:solidFill>
              <a:schemeClr val="bg2"/>
            </a:solidFill>
            <a:miter lim="800000"/>
            <a:headEnd/>
            <a:tailEnd/>
          </a:ln>
        </p:spPr>
        <p:txBody>
          <a:bodyPr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en-US" altLang="de-DE" sz="1400">
                <a:latin typeface="Trebuchet MS" pitchFamily="34" charset="0"/>
              </a:rPr>
              <a:t>SuiteScript UI Object: SUBLIST</a:t>
            </a:r>
          </a:p>
        </p:txBody>
      </p:sp>
      <p:grpSp>
        <p:nvGrpSpPr>
          <p:cNvPr id="2" name="Group 7"/>
          <p:cNvGrpSpPr>
            <a:grpSpLocks/>
          </p:cNvGrpSpPr>
          <p:nvPr/>
        </p:nvGrpSpPr>
        <p:grpSpPr bwMode="auto">
          <a:xfrm>
            <a:off x="395288" y="2108200"/>
            <a:ext cx="5267325" cy="1484313"/>
            <a:chOff x="234" y="1657"/>
            <a:chExt cx="3318" cy="935"/>
          </a:xfrm>
        </p:grpSpPr>
        <p:sp>
          <p:nvSpPr>
            <p:cNvPr id="87055" name="AutoShape 8"/>
            <p:cNvSpPr>
              <a:spLocks/>
            </p:cNvSpPr>
            <p:nvPr/>
          </p:nvSpPr>
          <p:spPr bwMode="auto">
            <a:xfrm>
              <a:off x="234" y="1657"/>
              <a:ext cx="720" cy="480"/>
            </a:xfrm>
            <a:prstGeom prst="borderCallout2">
              <a:avLst>
                <a:gd name="adj1" fmla="val 15000"/>
                <a:gd name="adj2" fmla="val 106667"/>
                <a:gd name="adj3" fmla="val 15000"/>
                <a:gd name="adj4" fmla="val 138611"/>
                <a:gd name="adj5" fmla="val 146875"/>
                <a:gd name="adj6" fmla="val 171528"/>
              </a:avLst>
            </a:prstGeom>
            <a:solidFill>
              <a:srgbClr val="BACC62"/>
            </a:solidFill>
            <a:ln w="19050">
              <a:solidFill>
                <a:schemeClr val="bg2"/>
              </a:solidFill>
              <a:miter lim="800000"/>
              <a:headEnd/>
              <a:tailEnd/>
            </a:ln>
          </p:spPr>
          <p:txBody>
            <a:bodyPr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en-US" altLang="de-DE" sz="1400">
                  <a:latin typeface="Trebuchet MS" pitchFamily="34" charset="0"/>
                </a:rPr>
                <a:t>SuiteScript UI Object: TAB</a:t>
              </a:r>
            </a:p>
          </p:txBody>
        </p:sp>
        <p:sp>
          <p:nvSpPr>
            <p:cNvPr id="87056" name="Rectangle 9"/>
            <p:cNvSpPr>
              <a:spLocks noChangeArrowheads="1"/>
            </p:cNvSpPr>
            <p:nvPr/>
          </p:nvSpPr>
          <p:spPr bwMode="auto">
            <a:xfrm>
              <a:off x="1440" y="2400"/>
              <a:ext cx="2112" cy="192"/>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2000">
                <a:latin typeface="Lucida Sans Unicode" pitchFamily="34" charset="0"/>
              </a:endParaRPr>
            </a:p>
          </p:txBody>
        </p:sp>
      </p:grpSp>
      <p:sp>
        <p:nvSpPr>
          <p:cNvPr id="178186" name="AutoShape 10"/>
          <p:cNvSpPr>
            <a:spLocks/>
          </p:cNvSpPr>
          <p:nvPr/>
        </p:nvSpPr>
        <p:spPr bwMode="auto">
          <a:xfrm>
            <a:off x="7491413" y="2819400"/>
            <a:ext cx="1219200" cy="696913"/>
          </a:xfrm>
          <a:prstGeom prst="borderCallout2">
            <a:avLst>
              <a:gd name="adj1" fmla="val 16403"/>
              <a:gd name="adj2" fmla="val -6250"/>
              <a:gd name="adj3" fmla="val 16403"/>
              <a:gd name="adj4" fmla="val -11847"/>
              <a:gd name="adj5" fmla="val 147153"/>
              <a:gd name="adj6" fmla="val -22398"/>
            </a:avLst>
          </a:prstGeom>
          <a:solidFill>
            <a:srgbClr val="BACC62"/>
          </a:solidFill>
          <a:ln w="19050">
            <a:solidFill>
              <a:schemeClr val="bg2"/>
            </a:solidFill>
            <a:miter lim="800000"/>
            <a:headEnd/>
            <a:tailEnd/>
          </a:ln>
        </p:spPr>
        <p:txBody>
          <a:bodyPr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en-US" altLang="de-DE" sz="1400">
                <a:latin typeface="Trebuchet MS" pitchFamily="34" charset="0"/>
              </a:rPr>
              <a:t>SuiteScript UI Object:</a:t>
            </a:r>
          </a:p>
          <a:p>
            <a:pPr eaLnBrk="1" hangingPunct="1">
              <a:spcBef>
                <a:spcPct val="0"/>
              </a:spcBef>
              <a:buFontTx/>
              <a:buNone/>
            </a:pPr>
            <a:r>
              <a:rPr lang="en-US" altLang="de-DE" sz="1400">
                <a:latin typeface="Trebuchet MS" pitchFamily="34" charset="0"/>
              </a:rPr>
              <a:t>FIELD</a:t>
            </a:r>
          </a:p>
        </p:txBody>
      </p:sp>
      <p:grpSp>
        <p:nvGrpSpPr>
          <p:cNvPr id="3" name="Group 11"/>
          <p:cNvGrpSpPr>
            <a:grpSpLocks/>
          </p:cNvGrpSpPr>
          <p:nvPr/>
        </p:nvGrpSpPr>
        <p:grpSpPr bwMode="auto">
          <a:xfrm>
            <a:off x="395288" y="1716088"/>
            <a:ext cx="1830387" cy="4135437"/>
            <a:chOff x="234" y="1410"/>
            <a:chExt cx="1153" cy="2605"/>
          </a:xfrm>
        </p:grpSpPr>
        <p:sp>
          <p:nvSpPr>
            <p:cNvPr id="87053" name="AutoShape 12"/>
            <p:cNvSpPr>
              <a:spLocks/>
            </p:cNvSpPr>
            <p:nvPr/>
          </p:nvSpPr>
          <p:spPr bwMode="auto">
            <a:xfrm>
              <a:off x="1145" y="1410"/>
              <a:ext cx="242" cy="2605"/>
            </a:xfrm>
            <a:prstGeom prst="leftBrace">
              <a:avLst>
                <a:gd name="adj1" fmla="val 89704"/>
                <a:gd name="adj2" fmla="val 50852"/>
              </a:avLst>
            </a:prstGeom>
            <a:noFill/>
            <a:ln w="1905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2000">
                <a:latin typeface="Lucida Sans Unicode" pitchFamily="34" charset="0"/>
              </a:endParaRPr>
            </a:p>
          </p:txBody>
        </p:sp>
        <p:sp>
          <p:nvSpPr>
            <p:cNvPr id="87054" name="Text Box 13"/>
            <p:cNvSpPr txBox="1">
              <a:spLocks noChangeArrowheads="1"/>
            </p:cNvSpPr>
            <p:nvPr/>
          </p:nvSpPr>
          <p:spPr bwMode="auto">
            <a:xfrm>
              <a:off x="234" y="2611"/>
              <a:ext cx="834" cy="204"/>
            </a:xfrm>
            <a:prstGeom prst="rect">
              <a:avLst/>
            </a:prstGeom>
            <a:solidFill>
              <a:srgbClr val="BACC62"/>
            </a:solidFill>
            <a:ln w="19050">
              <a:solidFill>
                <a:schemeClr val="bg2"/>
              </a:solidFill>
              <a:miter lim="800000"/>
              <a:headEnd/>
              <a:tailEnd/>
            </a:ln>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50000"/>
                </a:spcBef>
                <a:buFontTx/>
                <a:buNone/>
              </a:pPr>
              <a:r>
                <a:rPr lang="en-US" altLang="de-DE" sz="1400">
                  <a:latin typeface="Trebuchet MS" pitchFamily="34" charset="0"/>
                </a:rPr>
                <a:t>Suitelet Page</a:t>
              </a:r>
            </a:p>
          </p:txBody>
        </p:sp>
      </p:grpSp>
      <p:sp>
        <p:nvSpPr>
          <p:cNvPr id="87050" name="Text Box 14"/>
          <p:cNvSpPr txBox="1">
            <a:spLocks noChangeArrowheads="1"/>
          </p:cNvSpPr>
          <p:nvPr/>
        </p:nvSpPr>
        <p:spPr bwMode="auto">
          <a:xfrm>
            <a:off x="4451350" y="5888038"/>
            <a:ext cx="4435475" cy="284162"/>
          </a:xfrm>
          <a:prstGeom prst="rect">
            <a:avLst/>
          </a:prstGeom>
          <a:solidFill>
            <a:srgbClr val="F8F8F8"/>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200"/>
              <a:t>Quelle: NetSuite, Zach Nelson, Vortrag Sapience 2009, Boston</a:t>
            </a:r>
          </a:p>
        </p:txBody>
      </p:sp>
      <p:sp>
        <p:nvSpPr>
          <p:cNvPr id="87051" name="Rechteck 14"/>
          <p:cNvSpPr>
            <a:spLocks noChangeArrowheads="1"/>
          </p:cNvSpPr>
          <p:nvPr/>
        </p:nvSpPr>
        <p:spPr bwMode="auto">
          <a:xfrm>
            <a:off x="3309938" y="6154738"/>
            <a:ext cx="25193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de-DE" altLang="de-DE" sz="1400" dirty="0"/>
              <a:t>Alternative ERP Systeme </a:t>
            </a:r>
          </a:p>
          <a:p>
            <a:pPr algn="ctr" eaLnBrk="1" hangingPunct="1">
              <a:spcBef>
                <a:spcPct val="0"/>
              </a:spcBef>
              <a:buFontTx/>
              <a:buNone/>
            </a:pPr>
            <a:r>
              <a:rPr lang="de-DE" altLang="de-DE" sz="1400" dirty="0"/>
              <a:t>WS 2019/2020</a:t>
            </a:r>
            <a:endParaRPr lang="de-DE" altLang="de-DE" sz="1400" dirty="0"/>
          </a:p>
        </p:txBody>
      </p:sp>
      <p:sp>
        <p:nvSpPr>
          <p:cNvPr id="87052" name="Foliennummernplatzhalter 3"/>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33AC5EA6-EC09-4EF5-AE86-1DD0B27EDE93}" type="slidenum">
              <a:rPr lang="de-DE" altLang="de-DE" sz="1400" smtClean="0"/>
              <a:pPr eaLnBrk="1" hangingPunct="1">
                <a:spcBef>
                  <a:spcPct val="0"/>
                </a:spcBef>
                <a:buFontTx/>
                <a:buNone/>
              </a:pPr>
              <a:t>74</a:t>
            </a:fld>
            <a:endParaRPr lang="de-DE" altLang="de-DE" sz="1400"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81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2"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right)">
                                      <p:cBhvr>
                                        <p:cTn id="11" dur="1000"/>
                                        <p:tgtEl>
                                          <p:spTgt spid="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78181"/>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2"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right)">
                                      <p:cBhvr>
                                        <p:cTn id="20" dur="1000"/>
                                        <p:tgtEl>
                                          <p:spTgt spid="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818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81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80" grpId="0" animBg="1"/>
      <p:bldP spid="178181" grpId="0" animBg="1"/>
      <p:bldP spid="178182" grpId="0" animBg="1"/>
      <p:bldP spid="17818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p:cNvPicPr>
            <a:picLocks noChangeAspect="1" noChangeArrowheads="1"/>
          </p:cNvPicPr>
          <p:nvPr/>
        </p:nvPicPr>
        <p:blipFill>
          <a:blip r:embed="rId3">
            <a:extLst>
              <a:ext uri="{28A0092B-C50C-407E-A947-70E740481C1C}">
                <a14:useLocalDpi xmlns:a14="http://schemas.microsoft.com/office/drawing/2010/main" val="0"/>
              </a:ext>
            </a:extLst>
          </a:blip>
          <a:srcRect l="11781" t="708" r="12993" b="10016"/>
          <a:stretch>
            <a:fillRect/>
          </a:stretch>
        </p:blipFill>
        <p:spPr bwMode="auto">
          <a:xfrm>
            <a:off x="827088" y="0"/>
            <a:ext cx="7337425" cy="544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7" name="Rectangle 2"/>
          <p:cNvSpPr>
            <a:spLocks noChangeArrowheads="1"/>
          </p:cNvSpPr>
          <p:nvPr/>
        </p:nvSpPr>
        <p:spPr bwMode="auto">
          <a:xfrm>
            <a:off x="4138613" y="1458913"/>
            <a:ext cx="3584575" cy="1311275"/>
          </a:xfrm>
          <a:prstGeom prst="rect">
            <a:avLst/>
          </a:prstGeom>
          <a:solidFill>
            <a:schemeClr val="bg1">
              <a:alpha val="6313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en-US" altLang="de-DE" sz="4000">
                <a:solidFill>
                  <a:srgbClr val="FF0000"/>
                </a:solidFill>
                <a:latin typeface="Impact" pitchFamily="34" charset="0"/>
              </a:rPr>
              <a:t>2000+ Members</a:t>
            </a:r>
          </a:p>
          <a:p>
            <a:pPr eaLnBrk="1" hangingPunct="1">
              <a:spcBef>
                <a:spcPct val="0"/>
              </a:spcBef>
              <a:buFontTx/>
              <a:buNone/>
            </a:pPr>
            <a:r>
              <a:rPr lang="en-US" altLang="de-DE" sz="4000">
                <a:solidFill>
                  <a:srgbClr val="FF0000"/>
                </a:solidFill>
                <a:latin typeface="Impact" pitchFamily="34" charset="0"/>
              </a:rPr>
              <a:t>100+ Apps</a:t>
            </a:r>
          </a:p>
        </p:txBody>
      </p:sp>
      <p:sp>
        <p:nvSpPr>
          <p:cNvPr id="88068" name="Text Box 4"/>
          <p:cNvSpPr txBox="1">
            <a:spLocks noChangeArrowheads="1"/>
          </p:cNvSpPr>
          <p:nvPr/>
        </p:nvSpPr>
        <p:spPr bwMode="auto">
          <a:xfrm>
            <a:off x="4427538" y="5661025"/>
            <a:ext cx="4435475" cy="284163"/>
          </a:xfrm>
          <a:prstGeom prst="rect">
            <a:avLst/>
          </a:prstGeom>
          <a:solidFill>
            <a:srgbClr val="F8F8F8"/>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200"/>
              <a:t>Quelle: NetSuite, Zach Nelson, Vortrag Sapience 2009, Boston</a:t>
            </a:r>
          </a:p>
        </p:txBody>
      </p:sp>
      <p:sp>
        <p:nvSpPr>
          <p:cNvPr id="88069" name="Rechteck 4"/>
          <p:cNvSpPr>
            <a:spLocks noChangeArrowheads="1"/>
          </p:cNvSpPr>
          <p:nvPr/>
        </p:nvSpPr>
        <p:spPr bwMode="auto">
          <a:xfrm>
            <a:off x="3309938" y="6154738"/>
            <a:ext cx="25193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de-DE" altLang="de-DE" sz="1400" dirty="0"/>
              <a:t>Alternative ERP Systeme </a:t>
            </a:r>
          </a:p>
          <a:p>
            <a:pPr algn="ctr" eaLnBrk="1" hangingPunct="1">
              <a:spcBef>
                <a:spcPct val="0"/>
              </a:spcBef>
              <a:buFontTx/>
              <a:buNone/>
            </a:pPr>
            <a:r>
              <a:rPr lang="de-DE" altLang="de-DE" sz="1400" dirty="0"/>
              <a:t>WS 2019/2020</a:t>
            </a:r>
            <a:endParaRPr lang="de-DE" altLang="de-DE" sz="1400" dirty="0"/>
          </a:p>
        </p:txBody>
      </p:sp>
      <p:sp>
        <p:nvSpPr>
          <p:cNvPr id="88070" name="Foliennummernplatzhalter 1"/>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8D35388A-E5BF-4C1D-A2D8-B9174C8AF0C7}" type="slidenum">
              <a:rPr lang="de-DE" altLang="de-DE" sz="1400" smtClean="0"/>
              <a:pPr eaLnBrk="1" hangingPunct="1">
                <a:spcBef>
                  <a:spcPct val="0"/>
                </a:spcBef>
                <a:buFontTx/>
                <a:buNone/>
              </a:pPr>
              <a:t>75</a:t>
            </a:fld>
            <a:endParaRPr lang="de-DE" altLang="de-DE" sz="1400" smtClean="0"/>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el 1"/>
          <p:cNvSpPr>
            <a:spLocks noGrp="1"/>
          </p:cNvSpPr>
          <p:nvPr>
            <p:ph type="title"/>
          </p:nvPr>
        </p:nvSpPr>
        <p:spPr/>
        <p:txBody>
          <a:bodyPr/>
          <a:lstStyle/>
          <a:p>
            <a:pPr algn="l"/>
            <a:r>
              <a:rPr lang="de-DE" altLang="de-DE" sz="2400" b="1" smtClean="0"/>
              <a:t>Neue Metriken</a:t>
            </a:r>
          </a:p>
        </p:txBody>
      </p:sp>
      <p:sp>
        <p:nvSpPr>
          <p:cNvPr id="89091" name="Inhaltsplatzhalter 2"/>
          <p:cNvSpPr>
            <a:spLocks noGrp="1"/>
          </p:cNvSpPr>
          <p:nvPr>
            <p:ph idx="1"/>
          </p:nvPr>
        </p:nvSpPr>
        <p:spPr>
          <a:xfrm>
            <a:off x="2259013" y="5859463"/>
            <a:ext cx="6345237" cy="46037"/>
          </a:xfrm>
        </p:spPr>
        <p:txBody>
          <a:bodyPr/>
          <a:lstStyle/>
          <a:p>
            <a:pPr marL="0" indent="0">
              <a:buFontTx/>
              <a:buNone/>
            </a:pPr>
            <a:r>
              <a:rPr lang="en-US" altLang="de-DE" sz="1200" u="sng" baseline="30000" smtClean="0">
                <a:hlinkClick r:id="rId2"/>
              </a:rPr>
              <a:t>http://www.zdnet.com/blog/howlett/why-saas-should-not-frighten-megavendors/3085</a:t>
            </a:r>
            <a:r>
              <a:rPr lang="en-US" altLang="de-DE" sz="1200" baseline="30000" smtClean="0"/>
              <a:t>   as referenced on Feb. 9, 2012</a:t>
            </a:r>
            <a:endParaRPr lang="de-DE" altLang="de-DE" sz="1200" baseline="30000" smtClean="0"/>
          </a:p>
          <a:p>
            <a:pPr marL="0" indent="0">
              <a:buFontTx/>
              <a:buNone/>
            </a:pPr>
            <a:endParaRPr lang="de-DE" altLang="de-DE" baseline="30000" smtClean="0"/>
          </a:p>
          <a:p>
            <a:pPr marL="0" indent="0">
              <a:buFontTx/>
              <a:buNone/>
            </a:pPr>
            <a:endParaRPr lang="de-DE" altLang="de-DE" smtClean="0"/>
          </a:p>
        </p:txBody>
      </p:sp>
      <p:sp>
        <p:nvSpPr>
          <p:cNvPr id="89092" name="Foliennummernplatzhalter 4"/>
          <p:cNvSpPr>
            <a:spLocks noGrp="1"/>
          </p:cNvSpPr>
          <p:nvPr>
            <p:ph type="sldNum" sz="quarter" idx="12"/>
          </p:nvPr>
        </p:nvSpPr>
        <p:spPr>
          <a:xfrm>
            <a:off x="7927975" y="6203950"/>
            <a:ext cx="1185863" cy="476250"/>
          </a:xfrm>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fld id="{B447CA22-7263-4CE8-9D1B-890C0A986A98}" type="slidenum">
              <a:rPr lang="de-DE" altLang="de-DE" sz="1400" smtClean="0"/>
              <a:pPr algn="ctr" eaLnBrk="1" hangingPunct="1">
                <a:spcBef>
                  <a:spcPct val="0"/>
                </a:spcBef>
                <a:buFontTx/>
                <a:buNone/>
              </a:pPr>
              <a:t>76</a:t>
            </a:fld>
            <a:endParaRPr lang="de-DE" altLang="de-DE" sz="1400" smtClean="0"/>
          </a:p>
        </p:txBody>
      </p:sp>
      <p:grpSp>
        <p:nvGrpSpPr>
          <p:cNvPr id="89093" name="Gruppieren 5"/>
          <p:cNvGrpSpPr>
            <a:grpSpLocks noChangeAspect="1"/>
          </p:cNvGrpSpPr>
          <p:nvPr/>
        </p:nvGrpSpPr>
        <p:grpSpPr bwMode="auto">
          <a:xfrm>
            <a:off x="312738" y="1412875"/>
            <a:ext cx="8794750" cy="3878263"/>
            <a:chOff x="0" y="0"/>
            <a:chExt cx="5429250" cy="2395683"/>
          </a:xfrm>
        </p:grpSpPr>
        <p:grpSp>
          <p:nvGrpSpPr>
            <p:cNvPr id="89095" name="Gruppieren 6"/>
            <p:cNvGrpSpPr>
              <a:grpSpLocks/>
            </p:cNvGrpSpPr>
            <p:nvPr/>
          </p:nvGrpSpPr>
          <p:grpSpPr bwMode="auto">
            <a:xfrm>
              <a:off x="0" y="0"/>
              <a:ext cx="5429250" cy="2292387"/>
              <a:chOff x="0" y="0"/>
              <a:chExt cx="5429250" cy="2292387"/>
            </a:xfrm>
          </p:grpSpPr>
          <p:pic>
            <p:nvPicPr>
              <p:cNvPr id="8909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429250" cy="208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Gerade Verbindung 9"/>
              <p:cNvCxnSpPr/>
              <p:nvPr/>
            </p:nvCxnSpPr>
            <p:spPr>
              <a:xfrm>
                <a:off x="360643" y="215739"/>
                <a:ext cx="0" cy="1870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 Verbindung 10"/>
              <p:cNvCxnSpPr/>
              <p:nvPr/>
            </p:nvCxnSpPr>
            <p:spPr>
              <a:xfrm>
                <a:off x="360643" y="2085803"/>
                <a:ext cx="3527052" cy="0"/>
              </a:xfrm>
              <a:prstGeom prst="line">
                <a:avLst/>
              </a:prstGeom>
            </p:spPr>
            <p:style>
              <a:lnRef idx="1">
                <a:schemeClr val="accent1"/>
              </a:lnRef>
              <a:fillRef idx="0">
                <a:schemeClr val="accent1"/>
              </a:fillRef>
              <a:effectRef idx="0">
                <a:schemeClr val="accent1"/>
              </a:effectRef>
              <a:fontRef idx="minor">
                <a:schemeClr val="tx1"/>
              </a:fontRef>
            </p:style>
          </p:cxnSp>
          <p:sp>
            <p:nvSpPr>
              <p:cNvPr id="89100" name="Textfeld 8"/>
              <p:cNvSpPr txBox="1">
                <a:spLocks noChangeArrowheads="1"/>
              </p:cNvSpPr>
              <p:nvPr/>
            </p:nvSpPr>
            <p:spPr bwMode="auto">
              <a:xfrm>
                <a:off x="2418462" y="2076943"/>
                <a:ext cx="3898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800">
                    <a:solidFill>
                      <a:srgbClr val="000000"/>
                    </a:solidFill>
                    <a:latin typeface="Calibri" pitchFamily="34" charset="0"/>
                    <a:cs typeface="Times New Roman" pitchFamily="18" charset="0"/>
                  </a:rPr>
                  <a:t>2008</a:t>
                </a:r>
                <a:endParaRPr lang="de-DE" altLang="de-DE" sz="1200">
                  <a:latin typeface="Times New Roman" pitchFamily="18" charset="0"/>
                  <a:cs typeface="Times New Roman" pitchFamily="18" charset="0"/>
                </a:endParaRPr>
              </a:p>
            </p:txBody>
          </p:sp>
          <p:sp>
            <p:nvSpPr>
              <p:cNvPr id="89101" name="Textfeld 10"/>
              <p:cNvSpPr txBox="1">
                <a:spLocks noChangeArrowheads="1"/>
              </p:cNvSpPr>
              <p:nvPr/>
            </p:nvSpPr>
            <p:spPr bwMode="auto">
              <a:xfrm>
                <a:off x="2778502" y="2076943"/>
                <a:ext cx="3898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800">
                    <a:solidFill>
                      <a:srgbClr val="000000"/>
                    </a:solidFill>
                    <a:latin typeface="Calibri" pitchFamily="34" charset="0"/>
                    <a:cs typeface="Times New Roman" pitchFamily="18" charset="0"/>
                  </a:rPr>
                  <a:t>2009</a:t>
                </a:r>
                <a:endParaRPr lang="de-DE" altLang="de-DE" sz="1200">
                  <a:latin typeface="Times New Roman" pitchFamily="18" charset="0"/>
                  <a:cs typeface="Times New Roman" pitchFamily="18" charset="0"/>
                </a:endParaRPr>
              </a:p>
            </p:txBody>
          </p:sp>
          <p:sp>
            <p:nvSpPr>
              <p:cNvPr id="89102" name="Textfeld 11"/>
              <p:cNvSpPr txBox="1">
                <a:spLocks noChangeArrowheads="1"/>
              </p:cNvSpPr>
              <p:nvPr/>
            </p:nvSpPr>
            <p:spPr bwMode="auto">
              <a:xfrm>
                <a:off x="3138542" y="2076943"/>
                <a:ext cx="3898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800">
                    <a:solidFill>
                      <a:srgbClr val="000000"/>
                    </a:solidFill>
                    <a:latin typeface="Calibri" pitchFamily="34" charset="0"/>
                    <a:cs typeface="Times New Roman" pitchFamily="18" charset="0"/>
                  </a:rPr>
                  <a:t>2010</a:t>
                </a:r>
                <a:endParaRPr lang="de-DE" altLang="de-DE" sz="1200">
                  <a:latin typeface="Times New Roman" pitchFamily="18" charset="0"/>
                  <a:cs typeface="Times New Roman" pitchFamily="18" charset="0"/>
                </a:endParaRPr>
              </a:p>
            </p:txBody>
          </p:sp>
          <p:sp>
            <p:nvSpPr>
              <p:cNvPr id="89103" name="Textfeld 12"/>
              <p:cNvSpPr txBox="1">
                <a:spLocks noChangeArrowheads="1"/>
              </p:cNvSpPr>
              <p:nvPr/>
            </p:nvSpPr>
            <p:spPr bwMode="auto">
              <a:xfrm>
                <a:off x="3498582" y="2076943"/>
                <a:ext cx="3898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800">
                    <a:solidFill>
                      <a:srgbClr val="000000"/>
                    </a:solidFill>
                    <a:latin typeface="Calibri" pitchFamily="34" charset="0"/>
                    <a:cs typeface="Times New Roman" pitchFamily="18" charset="0"/>
                  </a:rPr>
                  <a:t>2011</a:t>
                </a:r>
                <a:endParaRPr lang="de-DE" altLang="de-DE" sz="1200">
                  <a:latin typeface="Times New Roman" pitchFamily="18" charset="0"/>
                  <a:cs typeface="Times New Roman" pitchFamily="18" charset="0"/>
                </a:endParaRPr>
              </a:p>
            </p:txBody>
          </p:sp>
          <p:sp>
            <p:nvSpPr>
              <p:cNvPr id="89104" name="Textfeld 14"/>
              <p:cNvSpPr txBox="1">
                <a:spLocks noChangeArrowheads="1"/>
              </p:cNvSpPr>
              <p:nvPr/>
            </p:nvSpPr>
            <p:spPr bwMode="auto">
              <a:xfrm>
                <a:off x="618262" y="2076943"/>
                <a:ext cx="3898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800">
                    <a:solidFill>
                      <a:srgbClr val="000000"/>
                    </a:solidFill>
                    <a:latin typeface="Calibri" pitchFamily="34" charset="0"/>
                    <a:cs typeface="Times New Roman" pitchFamily="18" charset="0"/>
                  </a:rPr>
                  <a:t>2003</a:t>
                </a:r>
                <a:endParaRPr lang="de-DE" altLang="de-DE" sz="1200">
                  <a:latin typeface="Times New Roman" pitchFamily="18" charset="0"/>
                  <a:cs typeface="Times New Roman" pitchFamily="18" charset="0"/>
                </a:endParaRPr>
              </a:p>
            </p:txBody>
          </p:sp>
          <p:sp>
            <p:nvSpPr>
              <p:cNvPr id="89105" name="Textfeld 15"/>
              <p:cNvSpPr txBox="1">
                <a:spLocks noChangeArrowheads="1"/>
              </p:cNvSpPr>
              <p:nvPr/>
            </p:nvSpPr>
            <p:spPr bwMode="auto">
              <a:xfrm>
                <a:off x="978302" y="2076943"/>
                <a:ext cx="3898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800">
                    <a:solidFill>
                      <a:srgbClr val="000000"/>
                    </a:solidFill>
                    <a:latin typeface="Calibri" pitchFamily="34" charset="0"/>
                    <a:cs typeface="Times New Roman" pitchFamily="18" charset="0"/>
                  </a:rPr>
                  <a:t>2004</a:t>
                </a:r>
                <a:endParaRPr lang="de-DE" altLang="de-DE" sz="1200">
                  <a:latin typeface="Times New Roman" pitchFamily="18" charset="0"/>
                  <a:cs typeface="Times New Roman" pitchFamily="18" charset="0"/>
                </a:endParaRPr>
              </a:p>
            </p:txBody>
          </p:sp>
          <p:sp>
            <p:nvSpPr>
              <p:cNvPr id="89106" name="Textfeld 16"/>
              <p:cNvSpPr txBox="1">
                <a:spLocks noChangeArrowheads="1"/>
              </p:cNvSpPr>
              <p:nvPr/>
            </p:nvSpPr>
            <p:spPr bwMode="auto">
              <a:xfrm>
                <a:off x="1338342" y="2076943"/>
                <a:ext cx="3898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800">
                    <a:solidFill>
                      <a:srgbClr val="000000"/>
                    </a:solidFill>
                    <a:latin typeface="Calibri" pitchFamily="34" charset="0"/>
                    <a:cs typeface="Times New Roman" pitchFamily="18" charset="0"/>
                  </a:rPr>
                  <a:t>2005</a:t>
                </a:r>
                <a:endParaRPr lang="de-DE" altLang="de-DE" sz="1200">
                  <a:latin typeface="Times New Roman" pitchFamily="18" charset="0"/>
                  <a:cs typeface="Times New Roman" pitchFamily="18" charset="0"/>
                </a:endParaRPr>
              </a:p>
            </p:txBody>
          </p:sp>
          <p:sp>
            <p:nvSpPr>
              <p:cNvPr id="89107" name="Textfeld 17"/>
              <p:cNvSpPr txBox="1">
                <a:spLocks noChangeArrowheads="1"/>
              </p:cNvSpPr>
              <p:nvPr/>
            </p:nvSpPr>
            <p:spPr bwMode="auto">
              <a:xfrm>
                <a:off x="1698382" y="2076943"/>
                <a:ext cx="3898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800">
                    <a:solidFill>
                      <a:srgbClr val="000000"/>
                    </a:solidFill>
                    <a:latin typeface="Calibri" pitchFamily="34" charset="0"/>
                    <a:cs typeface="Times New Roman" pitchFamily="18" charset="0"/>
                  </a:rPr>
                  <a:t>2006</a:t>
                </a:r>
                <a:endParaRPr lang="de-DE" altLang="de-DE" sz="1200">
                  <a:latin typeface="Times New Roman" pitchFamily="18" charset="0"/>
                  <a:cs typeface="Times New Roman" pitchFamily="18" charset="0"/>
                </a:endParaRPr>
              </a:p>
            </p:txBody>
          </p:sp>
          <p:sp>
            <p:nvSpPr>
              <p:cNvPr id="89108" name="Textfeld 18"/>
              <p:cNvSpPr txBox="1">
                <a:spLocks noChangeArrowheads="1"/>
              </p:cNvSpPr>
              <p:nvPr/>
            </p:nvSpPr>
            <p:spPr bwMode="auto">
              <a:xfrm>
                <a:off x="2058422" y="2076943"/>
                <a:ext cx="3898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800">
                    <a:solidFill>
                      <a:srgbClr val="000000"/>
                    </a:solidFill>
                    <a:latin typeface="Calibri" pitchFamily="34" charset="0"/>
                    <a:cs typeface="Times New Roman" pitchFamily="18" charset="0"/>
                  </a:rPr>
                  <a:t>2007</a:t>
                </a:r>
                <a:endParaRPr lang="de-DE" altLang="de-DE" sz="1200">
                  <a:latin typeface="Times New Roman" pitchFamily="18" charset="0"/>
                  <a:cs typeface="Times New Roman" pitchFamily="18" charset="0"/>
                </a:endParaRPr>
              </a:p>
            </p:txBody>
          </p:sp>
          <p:sp>
            <p:nvSpPr>
              <p:cNvPr id="89109" name="Textfeld 19"/>
              <p:cNvSpPr txBox="1">
                <a:spLocks noChangeArrowheads="1"/>
              </p:cNvSpPr>
              <p:nvPr/>
            </p:nvSpPr>
            <p:spPr bwMode="auto">
              <a:xfrm>
                <a:off x="258222" y="2076943"/>
                <a:ext cx="3898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800">
                    <a:solidFill>
                      <a:srgbClr val="000000"/>
                    </a:solidFill>
                    <a:latin typeface="Calibri" pitchFamily="34" charset="0"/>
                    <a:cs typeface="Times New Roman" pitchFamily="18" charset="0"/>
                  </a:rPr>
                  <a:t>2002</a:t>
                </a:r>
                <a:endParaRPr lang="de-DE" altLang="de-DE" sz="1200">
                  <a:latin typeface="Times New Roman" pitchFamily="18" charset="0"/>
                  <a:cs typeface="Times New Roman" pitchFamily="18" charset="0"/>
                </a:endParaRPr>
              </a:p>
            </p:txBody>
          </p:sp>
        </p:grpSp>
        <p:sp>
          <p:nvSpPr>
            <p:cNvPr id="89096" name="Textfeld 20"/>
            <p:cNvSpPr txBox="1">
              <a:spLocks noChangeArrowheads="1"/>
            </p:cNvSpPr>
            <p:nvPr/>
          </p:nvSpPr>
          <p:spPr bwMode="auto">
            <a:xfrm>
              <a:off x="259154" y="2180418"/>
              <a:ext cx="2533650"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en-US" altLang="de-DE" sz="800">
                  <a:solidFill>
                    <a:srgbClr val="000000"/>
                  </a:solidFill>
                  <a:latin typeface="Calibri" pitchFamily="34" charset="0"/>
                  <a:cs typeface="Times New Roman" pitchFamily="18" charset="0"/>
                </a:rPr>
                <a:t>Numbers announced at the end of FY 2002 through 2011</a:t>
              </a:r>
              <a:endParaRPr lang="de-DE" altLang="de-DE" sz="1200">
                <a:latin typeface="Times New Roman" pitchFamily="18" charset="0"/>
                <a:cs typeface="Times New Roman" pitchFamily="18" charset="0"/>
              </a:endParaRPr>
            </a:p>
          </p:txBody>
        </p:sp>
      </p:grpSp>
      <p:sp>
        <p:nvSpPr>
          <p:cNvPr id="89094" name="Rechteck 3"/>
          <p:cNvSpPr>
            <a:spLocks noChangeArrowheads="1"/>
          </p:cNvSpPr>
          <p:nvPr/>
        </p:nvSpPr>
        <p:spPr bwMode="auto">
          <a:xfrm>
            <a:off x="3344863" y="6137275"/>
            <a:ext cx="25193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de-DE" altLang="de-DE" sz="1400" dirty="0"/>
              <a:t>Alternative ERP Systeme </a:t>
            </a:r>
          </a:p>
          <a:p>
            <a:pPr algn="ctr" eaLnBrk="1" hangingPunct="1">
              <a:spcBef>
                <a:spcPct val="0"/>
              </a:spcBef>
              <a:buFontTx/>
              <a:buNone/>
            </a:pPr>
            <a:r>
              <a:rPr lang="de-DE" altLang="de-DE" sz="1400" dirty="0"/>
              <a:t>WS 2019/2020</a:t>
            </a:r>
            <a:endParaRPr lang="de-DE" altLang="de-DE" sz="1400"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el 1"/>
          <p:cNvSpPr>
            <a:spLocks noGrp="1"/>
          </p:cNvSpPr>
          <p:nvPr>
            <p:ph type="title"/>
          </p:nvPr>
        </p:nvSpPr>
        <p:spPr/>
        <p:txBody>
          <a:bodyPr/>
          <a:lstStyle/>
          <a:p>
            <a:pPr algn="l"/>
            <a:r>
              <a:rPr lang="de-DE" altLang="de-DE" sz="2400" b="1" smtClean="0"/>
              <a:t>Kann man mit Cloud-Angeboten Geld verdienen?</a:t>
            </a:r>
          </a:p>
        </p:txBody>
      </p:sp>
      <p:sp>
        <p:nvSpPr>
          <p:cNvPr id="90115" name="Foliennummernplatzhalter 4"/>
          <p:cNvSpPr>
            <a:spLocks noGrp="1"/>
          </p:cNvSpPr>
          <p:nvPr>
            <p:ph type="sldNum" sz="quarter" idx="12"/>
          </p:nvPr>
        </p:nvSpPr>
        <p:spPr>
          <a:xfrm>
            <a:off x="8596313" y="6245225"/>
            <a:ext cx="439737" cy="476250"/>
          </a:xfrm>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fld id="{2B915865-AEED-4D72-AD61-86C43F6A382F}" type="slidenum">
              <a:rPr lang="de-DE" altLang="de-DE" sz="1400" smtClean="0"/>
              <a:pPr algn="ctr" eaLnBrk="1" hangingPunct="1">
                <a:spcBef>
                  <a:spcPct val="0"/>
                </a:spcBef>
                <a:buFontTx/>
                <a:buNone/>
              </a:pPr>
              <a:t>77</a:t>
            </a:fld>
            <a:endParaRPr lang="de-DE" altLang="de-DE" sz="1400" smtClean="0"/>
          </a:p>
        </p:txBody>
      </p:sp>
      <p:graphicFrame>
        <p:nvGraphicFramePr>
          <p:cNvPr id="6" name="Inhaltsplatzhalter 5"/>
          <p:cNvGraphicFramePr>
            <a:graphicFrameLocks noGrp="1"/>
          </p:cNvGraphicFramePr>
          <p:nvPr>
            <p:ph idx="1"/>
          </p:nvPr>
        </p:nvGraphicFramePr>
        <p:xfrm>
          <a:off x="539552" y="1124744"/>
          <a:ext cx="8229600" cy="4525963"/>
        </p:xfrm>
        <a:graphic>
          <a:graphicData uri="http://schemas.openxmlformats.org/drawingml/2006/chart">
            <c:chart xmlns:c="http://schemas.openxmlformats.org/drawingml/2006/chart" xmlns:r="http://schemas.openxmlformats.org/officeDocument/2006/relationships" r:id="rId2"/>
          </a:graphicData>
        </a:graphic>
      </p:graphicFrame>
      <p:sp>
        <p:nvSpPr>
          <p:cNvPr id="90117" name="Rechteck 3"/>
          <p:cNvSpPr>
            <a:spLocks noChangeArrowheads="1"/>
          </p:cNvSpPr>
          <p:nvPr/>
        </p:nvSpPr>
        <p:spPr bwMode="auto">
          <a:xfrm>
            <a:off x="3305175" y="6218238"/>
            <a:ext cx="25193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de-DE" altLang="de-DE" sz="1400" dirty="0"/>
              <a:t>Alternative ERP Systeme </a:t>
            </a:r>
          </a:p>
          <a:p>
            <a:pPr algn="ctr" eaLnBrk="1" hangingPunct="1">
              <a:spcBef>
                <a:spcPct val="0"/>
              </a:spcBef>
              <a:buFontTx/>
              <a:buNone/>
            </a:pPr>
            <a:r>
              <a:rPr lang="de-DE" altLang="de-DE" sz="1400" dirty="0"/>
              <a:t>WS 2019/2020</a:t>
            </a:r>
            <a:endParaRPr lang="de-DE" altLang="de-DE" sz="1400"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el 1"/>
          <p:cNvSpPr>
            <a:spLocks noGrp="1"/>
          </p:cNvSpPr>
          <p:nvPr>
            <p:ph type="title"/>
          </p:nvPr>
        </p:nvSpPr>
        <p:spPr>
          <a:xfrm>
            <a:off x="395288" y="188913"/>
            <a:ext cx="8229600" cy="1143000"/>
          </a:xfrm>
        </p:spPr>
        <p:txBody>
          <a:bodyPr/>
          <a:lstStyle/>
          <a:p>
            <a:pPr algn="l"/>
            <a:r>
              <a:rPr lang="de-DE" altLang="de-DE" sz="2400" b="1" smtClean="0"/>
              <a:t>Was bleibt pro User hängen?</a:t>
            </a:r>
          </a:p>
        </p:txBody>
      </p:sp>
      <p:sp>
        <p:nvSpPr>
          <p:cNvPr id="91139" name="Foliennummernplatzhalter 4"/>
          <p:cNvSpPr>
            <a:spLocks noGrp="1"/>
          </p:cNvSpPr>
          <p:nvPr>
            <p:ph type="sldNum" sz="quarter" idx="12"/>
          </p:nvPr>
        </p:nvSpPr>
        <p:spPr>
          <a:xfrm>
            <a:off x="8532813" y="6245225"/>
            <a:ext cx="511175" cy="476250"/>
          </a:xfrm>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fld id="{63D6685D-168C-4DC8-9CCA-DD9F329444D3}" type="slidenum">
              <a:rPr lang="de-DE" altLang="de-DE" sz="1400" smtClean="0"/>
              <a:pPr algn="ctr" eaLnBrk="1" hangingPunct="1">
                <a:spcBef>
                  <a:spcPct val="0"/>
                </a:spcBef>
                <a:buFontTx/>
                <a:buNone/>
              </a:pPr>
              <a:t>78</a:t>
            </a:fld>
            <a:endParaRPr lang="de-DE" altLang="de-DE" sz="1400" smtClean="0"/>
          </a:p>
        </p:txBody>
      </p:sp>
      <p:graphicFrame>
        <p:nvGraphicFramePr>
          <p:cNvPr id="6" name="Inhaltsplatzhalter 5"/>
          <p:cNvGraphicFramePr>
            <a:graphicFrameLocks noGrp="1"/>
          </p:cNvGraphicFramePr>
          <p:nvPr>
            <p:ph idx="1"/>
          </p:nvPr>
        </p:nvGraphicFramePr>
        <p:xfrm>
          <a:off x="539552" y="1052736"/>
          <a:ext cx="8229600" cy="4525963"/>
        </p:xfrm>
        <a:graphic>
          <a:graphicData uri="http://schemas.openxmlformats.org/drawingml/2006/chart">
            <c:chart xmlns:c="http://schemas.openxmlformats.org/drawingml/2006/chart" xmlns:r="http://schemas.openxmlformats.org/officeDocument/2006/relationships" r:id="rId2"/>
          </a:graphicData>
        </a:graphic>
      </p:graphicFrame>
      <p:sp>
        <p:nvSpPr>
          <p:cNvPr id="91141" name="Rechteck 3"/>
          <p:cNvSpPr>
            <a:spLocks noChangeArrowheads="1"/>
          </p:cNvSpPr>
          <p:nvPr/>
        </p:nvSpPr>
        <p:spPr bwMode="auto">
          <a:xfrm>
            <a:off x="3319463" y="6218238"/>
            <a:ext cx="25193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de-DE" altLang="de-DE" sz="1400" dirty="0"/>
              <a:t>Alternative ERP Systeme </a:t>
            </a:r>
          </a:p>
          <a:p>
            <a:pPr algn="ctr" eaLnBrk="1" hangingPunct="1">
              <a:spcBef>
                <a:spcPct val="0"/>
              </a:spcBef>
              <a:buFontTx/>
              <a:buNone/>
            </a:pPr>
            <a:r>
              <a:rPr lang="de-DE" altLang="de-DE" sz="1400" dirty="0"/>
              <a:t>WS 2019/2020</a:t>
            </a:r>
            <a:endParaRPr lang="de-DE" altLang="de-DE" sz="1400"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el 1"/>
          <p:cNvSpPr>
            <a:spLocks noGrp="1"/>
          </p:cNvSpPr>
          <p:nvPr>
            <p:ph type="title"/>
          </p:nvPr>
        </p:nvSpPr>
        <p:spPr/>
        <p:txBody>
          <a:bodyPr/>
          <a:lstStyle/>
          <a:p>
            <a:pPr algn="l"/>
            <a:r>
              <a:rPr lang="de-DE" altLang="de-DE" sz="2400" b="1" smtClean="0"/>
              <a:t>Illusionen, Illusionen</a:t>
            </a:r>
          </a:p>
        </p:txBody>
      </p:sp>
      <p:sp>
        <p:nvSpPr>
          <p:cNvPr id="92163" name="Foliennummernplatzhalter 4"/>
          <p:cNvSpPr>
            <a:spLocks noGrp="1"/>
          </p:cNvSpPr>
          <p:nvPr>
            <p:ph type="sldNum" sz="quarter" idx="12"/>
          </p:nvPr>
        </p:nvSpPr>
        <p:spPr>
          <a:xfrm>
            <a:off x="8524875" y="6245225"/>
            <a:ext cx="584200" cy="476250"/>
          </a:xfrm>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fld id="{DB52ED70-ABAC-439B-B5A5-C7723B3F4FA2}" type="slidenum">
              <a:rPr lang="de-DE" altLang="de-DE" sz="1400" smtClean="0"/>
              <a:pPr algn="ctr" eaLnBrk="1" hangingPunct="1">
                <a:spcBef>
                  <a:spcPct val="0"/>
                </a:spcBef>
                <a:buFontTx/>
                <a:buNone/>
              </a:pPr>
              <a:t>79</a:t>
            </a:fld>
            <a:endParaRPr lang="de-DE" altLang="de-DE" sz="1400" smtClean="0"/>
          </a:p>
        </p:txBody>
      </p:sp>
      <p:pic>
        <p:nvPicPr>
          <p:cNvPr id="92164" name="Inhaltsplatzhalt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a:xfrm>
            <a:off x="900113" y="1412875"/>
            <a:ext cx="7200900" cy="1676400"/>
          </a:xfrm>
        </p:spPr>
      </p:pic>
      <p:sp>
        <p:nvSpPr>
          <p:cNvPr id="92165" name="Rechteck 3"/>
          <p:cNvSpPr>
            <a:spLocks noChangeArrowheads="1"/>
          </p:cNvSpPr>
          <p:nvPr/>
        </p:nvSpPr>
        <p:spPr bwMode="auto">
          <a:xfrm>
            <a:off x="3309938" y="6154738"/>
            <a:ext cx="25193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de-DE" altLang="de-DE" sz="1400" dirty="0"/>
              <a:t>Alternative ERP Systeme </a:t>
            </a:r>
          </a:p>
          <a:p>
            <a:pPr algn="ctr" eaLnBrk="1" hangingPunct="1">
              <a:spcBef>
                <a:spcPct val="0"/>
              </a:spcBef>
              <a:buFontTx/>
              <a:buNone/>
            </a:pPr>
            <a:r>
              <a:rPr lang="de-DE" altLang="de-DE" sz="1400" dirty="0"/>
              <a:t>WS 2019/2020</a:t>
            </a:r>
            <a:endParaRPr lang="de-DE" altLang="de-DE" sz="14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ußzeilenplatzhalter 4"/>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400" dirty="0" smtClean="0"/>
              <a:t>Alternative ERP Systeme </a:t>
            </a:r>
          </a:p>
          <a:p>
            <a:pPr eaLnBrk="1" hangingPunct="1">
              <a:spcBef>
                <a:spcPct val="0"/>
              </a:spcBef>
              <a:buFontTx/>
              <a:buNone/>
            </a:pPr>
            <a:r>
              <a:rPr lang="de-DE" altLang="de-DE" sz="1400" dirty="0" smtClean="0"/>
              <a:t>WS 2019/2020</a:t>
            </a:r>
            <a:endParaRPr lang="de-DE" altLang="de-DE" sz="1400" dirty="0" smtClean="0"/>
          </a:p>
        </p:txBody>
      </p:sp>
      <p:sp>
        <p:nvSpPr>
          <p:cNvPr id="18435" name="Foliennummernplatzhalter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EE6742C7-3899-4EF9-882D-C644F5560925}" type="slidenum">
              <a:rPr lang="de-DE" altLang="de-DE" sz="1400" smtClean="0"/>
              <a:pPr eaLnBrk="1" hangingPunct="1">
                <a:spcBef>
                  <a:spcPct val="0"/>
                </a:spcBef>
                <a:buFontTx/>
                <a:buNone/>
              </a:pPr>
              <a:t>8</a:t>
            </a:fld>
            <a:endParaRPr lang="de-DE" altLang="de-DE" sz="1400" smtClean="0"/>
          </a:p>
        </p:txBody>
      </p:sp>
      <p:sp>
        <p:nvSpPr>
          <p:cNvPr id="18436" name="Rectangle 2"/>
          <p:cNvSpPr>
            <a:spLocks noGrp="1" noChangeArrowheads="1"/>
          </p:cNvSpPr>
          <p:nvPr>
            <p:ph type="title"/>
          </p:nvPr>
        </p:nvSpPr>
        <p:spPr>
          <a:xfrm>
            <a:off x="457200" y="404813"/>
            <a:ext cx="8229600" cy="576262"/>
          </a:xfrm>
        </p:spPr>
        <p:txBody>
          <a:bodyPr/>
          <a:lstStyle/>
          <a:p>
            <a:pPr algn="l" eaLnBrk="1" hangingPunct="1"/>
            <a:r>
              <a:rPr lang="de-DE" altLang="de-DE" sz="2400" b="1" smtClean="0"/>
              <a:t>Betrachtete Systeme (vorläufig)</a:t>
            </a:r>
          </a:p>
        </p:txBody>
      </p:sp>
      <p:sp>
        <p:nvSpPr>
          <p:cNvPr id="18437" name="Rectangle 3"/>
          <p:cNvSpPr>
            <a:spLocks noGrp="1" noChangeArrowheads="1"/>
          </p:cNvSpPr>
          <p:nvPr>
            <p:ph type="body" idx="1"/>
          </p:nvPr>
        </p:nvSpPr>
        <p:spPr>
          <a:xfrm>
            <a:off x="457200" y="980728"/>
            <a:ext cx="8229600" cy="4525963"/>
          </a:xfrm>
        </p:spPr>
        <p:txBody>
          <a:bodyPr/>
          <a:lstStyle/>
          <a:p>
            <a:pPr eaLnBrk="1" hangingPunct="1">
              <a:lnSpc>
                <a:spcPct val="200000"/>
              </a:lnSpc>
            </a:pPr>
            <a:r>
              <a:rPr lang="de-DE" altLang="de-DE" sz="2000" dirty="0" smtClean="0"/>
              <a:t>SAP </a:t>
            </a:r>
            <a:r>
              <a:rPr lang="de-DE" altLang="de-DE" sz="2000" dirty="0" err="1" smtClean="0"/>
              <a:t>ByDesign</a:t>
            </a:r>
            <a:endParaRPr lang="de-DE" altLang="de-DE" sz="2000" dirty="0" smtClean="0"/>
          </a:p>
          <a:p>
            <a:pPr eaLnBrk="1" hangingPunct="1">
              <a:lnSpc>
                <a:spcPct val="200000"/>
              </a:lnSpc>
            </a:pPr>
            <a:r>
              <a:rPr lang="de-DE" altLang="de-DE" sz="2000" dirty="0" smtClean="0"/>
              <a:t>Microsoft Dynamics 365 ERP</a:t>
            </a:r>
          </a:p>
          <a:p>
            <a:pPr eaLnBrk="1" hangingPunct="1">
              <a:lnSpc>
                <a:spcPct val="200000"/>
              </a:lnSpc>
            </a:pPr>
            <a:r>
              <a:rPr lang="de-DE" altLang="de-DE" sz="2000" dirty="0" smtClean="0"/>
              <a:t>Oracle </a:t>
            </a:r>
            <a:r>
              <a:rPr lang="de-DE" altLang="de-DE" sz="2000" dirty="0" err="1" smtClean="0"/>
              <a:t>NetSuite</a:t>
            </a:r>
            <a:endParaRPr lang="de-DE" altLang="de-DE" sz="2000" dirty="0" smtClean="0"/>
          </a:p>
          <a:p>
            <a:pPr eaLnBrk="1" hangingPunct="1">
              <a:lnSpc>
                <a:spcPct val="200000"/>
              </a:lnSpc>
            </a:pPr>
            <a:r>
              <a:rPr lang="de-DE" altLang="de-DE" sz="2000" dirty="0" err="1" smtClean="0"/>
              <a:t>Werbas</a:t>
            </a:r>
            <a:endParaRPr lang="de-DE" altLang="de-DE" sz="2000" dirty="0" smtClean="0"/>
          </a:p>
          <a:p>
            <a:pPr eaLnBrk="1" hangingPunct="1">
              <a:lnSpc>
                <a:spcPct val="200000"/>
              </a:lnSpc>
            </a:pPr>
            <a:r>
              <a:rPr lang="de-DE" altLang="de-DE" sz="2000" dirty="0" err="1" smtClean="0"/>
              <a:t>Powercloud</a:t>
            </a:r>
            <a:endParaRPr lang="de-DE" altLang="de-DE" sz="2000" dirty="0" smtClean="0"/>
          </a:p>
          <a:p>
            <a:pPr eaLnBrk="1" hangingPunct="1">
              <a:lnSpc>
                <a:spcPct val="200000"/>
              </a:lnSpc>
            </a:pPr>
            <a:r>
              <a:rPr lang="de-DE" altLang="de-DE" sz="2000" dirty="0" err="1" smtClean="0"/>
              <a:t>Workday</a:t>
            </a:r>
            <a:endParaRPr lang="de-DE" altLang="de-DE" sz="2000" dirty="0" smtClean="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9"/>
          <p:cNvSpPr>
            <a:spLocks noChangeArrowheads="1"/>
          </p:cNvSpPr>
          <p:nvPr/>
        </p:nvSpPr>
        <p:spPr bwMode="auto">
          <a:xfrm>
            <a:off x="0" y="671513"/>
            <a:ext cx="9144000" cy="5691187"/>
          </a:xfrm>
          <a:prstGeom prst="rect">
            <a:avLst/>
          </a:prstGeom>
          <a:gradFill rotWithShape="1">
            <a:gsLst>
              <a:gs pos="0">
                <a:schemeClr val="bg1"/>
              </a:gs>
              <a:gs pos="100000">
                <a:srgbClr val="4A99DA"/>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de-DE" altLang="de-DE" sz="2000">
              <a:latin typeface="Lucida Sans Unicode" pitchFamily="34" charset="0"/>
            </a:endParaRPr>
          </a:p>
        </p:txBody>
      </p:sp>
      <p:grpSp>
        <p:nvGrpSpPr>
          <p:cNvPr id="93187" name="Group 103"/>
          <p:cNvGrpSpPr>
            <a:grpSpLocks/>
          </p:cNvGrpSpPr>
          <p:nvPr/>
        </p:nvGrpSpPr>
        <p:grpSpPr bwMode="auto">
          <a:xfrm>
            <a:off x="61913" y="3332163"/>
            <a:ext cx="4325937" cy="3552825"/>
            <a:chOff x="39" y="2411"/>
            <a:chExt cx="2725" cy="2238"/>
          </a:xfrm>
        </p:grpSpPr>
        <p:sp>
          <p:nvSpPr>
            <p:cNvPr id="93226" name="Cloud"/>
            <p:cNvSpPr>
              <a:spLocks noChangeAspect="1" noEditPoints="1" noChangeArrowheads="1"/>
            </p:cNvSpPr>
            <p:nvPr/>
          </p:nvSpPr>
          <p:spPr bwMode="auto">
            <a:xfrm rot="-10275811">
              <a:off x="447" y="2411"/>
              <a:ext cx="2041" cy="130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74 w 21600"/>
                <a:gd name="T13" fmla="*/ 3261 h 21600"/>
                <a:gd name="T14" fmla="*/ 17092 w 21600"/>
                <a:gd name="T15" fmla="*/ 17330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1">
              <a:gsLst>
                <a:gs pos="0">
                  <a:srgbClr val="0077EE"/>
                </a:gs>
                <a:gs pos="100000">
                  <a:schemeClr val="bg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a:lstStyle/>
            <a:p>
              <a:endParaRPr lang="de-DE"/>
            </a:p>
          </p:txBody>
        </p:sp>
        <p:pic>
          <p:nvPicPr>
            <p:cNvPr id="93227" name="Picture 61" descr="building-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2" y="2497"/>
              <a:ext cx="580" cy="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228" name="Cloud"/>
            <p:cNvSpPr>
              <a:spLocks noChangeAspect="1" noEditPoints="1" noChangeArrowheads="1"/>
            </p:cNvSpPr>
            <p:nvPr/>
          </p:nvSpPr>
          <p:spPr bwMode="auto">
            <a:xfrm rot="21409155" flipH="1">
              <a:off x="202" y="3152"/>
              <a:ext cx="1413" cy="113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81 w 21600"/>
                <a:gd name="T13" fmla="*/ 3262 h 21600"/>
                <a:gd name="T14" fmla="*/ 17090 w 21600"/>
                <a:gd name="T15" fmla="*/ 17333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1">
              <a:gsLst>
                <a:gs pos="0">
                  <a:srgbClr val="FFFFFF"/>
                </a:gs>
                <a:gs pos="100000">
                  <a:srgbClr val="0077EE"/>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de-DE"/>
            </a:p>
          </p:txBody>
        </p:sp>
        <p:sp>
          <p:nvSpPr>
            <p:cNvPr id="93229" name="Cloud"/>
            <p:cNvSpPr>
              <a:spLocks noChangeAspect="1" noEditPoints="1" noChangeArrowheads="1"/>
            </p:cNvSpPr>
            <p:nvPr/>
          </p:nvSpPr>
          <p:spPr bwMode="auto">
            <a:xfrm>
              <a:off x="1105" y="3205"/>
              <a:ext cx="1659" cy="117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82 w 21600"/>
                <a:gd name="T13" fmla="*/ 3254 h 21600"/>
                <a:gd name="T14" fmla="*/ 17082 w 21600"/>
                <a:gd name="T15" fmla="*/ 17335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1">
              <a:gsLst>
                <a:gs pos="0">
                  <a:srgbClr val="FFFFFF"/>
                </a:gs>
                <a:gs pos="100000">
                  <a:srgbClr val="0077EE"/>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de-DE"/>
            </a:p>
          </p:txBody>
        </p:sp>
        <p:sp>
          <p:nvSpPr>
            <p:cNvPr id="93230" name="Line 64"/>
            <p:cNvSpPr>
              <a:spLocks noChangeShapeType="1"/>
            </p:cNvSpPr>
            <p:nvPr/>
          </p:nvSpPr>
          <p:spPr bwMode="auto">
            <a:xfrm flipV="1">
              <a:off x="955" y="3507"/>
              <a:ext cx="308" cy="279"/>
            </a:xfrm>
            <a:prstGeom prst="line">
              <a:avLst/>
            </a:prstGeom>
            <a:noFill/>
            <a:ln w="50800" cap="rnd">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de-DE"/>
            </a:p>
          </p:txBody>
        </p:sp>
        <p:sp>
          <p:nvSpPr>
            <p:cNvPr id="93231" name="Line 65"/>
            <p:cNvSpPr>
              <a:spLocks noChangeShapeType="1"/>
            </p:cNvSpPr>
            <p:nvPr/>
          </p:nvSpPr>
          <p:spPr bwMode="auto">
            <a:xfrm flipH="1" flipV="1">
              <a:off x="1871" y="3507"/>
              <a:ext cx="278" cy="279"/>
            </a:xfrm>
            <a:prstGeom prst="line">
              <a:avLst/>
            </a:prstGeom>
            <a:noFill/>
            <a:ln w="50800" cap="rnd">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de-DE"/>
            </a:p>
          </p:txBody>
        </p:sp>
        <p:sp>
          <p:nvSpPr>
            <p:cNvPr id="93232" name="Line 66"/>
            <p:cNvSpPr>
              <a:spLocks noChangeShapeType="1"/>
            </p:cNvSpPr>
            <p:nvPr/>
          </p:nvSpPr>
          <p:spPr bwMode="auto">
            <a:xfrm flipV="1">
              <a:off x="1541" y="3458"/>
              <a:ext cx="0" cy="317"/>
            </a:xfrm>
            <a:prstGeom prst="line">
              <a:avLst/>
            </a:prstGeom>
            <a:noFill/>
            <a:ln w="50800" cap="rnd">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de-DE"/>
            </a:p>
          </p:txBody>
        </p:sp>
        <p:sp>
          <p:nvSpPr>
            <p:cNvPr id="93233" name="Cloud"/>
            <p:cNvSpPr>
              <a:spLocks noChangeAspect="1" noEditPoints="1" noChangeArrowheads="1"/>
            </p:cNvSpPr>
            <p:nvPr/>
          </p:nvSpPr>
          <p:spPr bwMode="auto">
            <a:xfrm rot="21268289" flipH="1">
              <a:off x="579" y="3739"/>
              <a:ext cx="1167" cy="77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80 w 21600"/>
                <a:gd name="T13" fmla="*/ 3265 h 21600"/>
                <a:gd name="T14" fmla="*/ 17084 w 21600"/>
                <a:gd name="T15" fmla="*/ 17330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1">
              <a:gsLst>
                <a:gs pos="0">
                  <a:srgbClr val="FFFFFF"/>
                </a:gs>
                <a:gs pos="100000">
                  <a:srgbClr val="0077EE"/>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de-DE"/>
            </a:p>
          </p:txBody>
        </p:sp>
        <p:pic>
          <p:nvPicPr>
            <p:cNvPr id="93234" name="Picture 68" descr="building-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76" y="3637"/>
              <a:ext cx="528" cy="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35" name="Picture 69" descr="building-0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3" y="3577"/>
              <a:ext cx="483" cy="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36" name="Picture 70" descr="building-0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46" y="3587"/>
              <a:ext cx="527" cy="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237" name="Cloud"/>
            <p:cNvSpPr>
              <a:spLocks noChangeAspect="1" noEditPoints="1" noChangeArrowheads="1"/>
            </p:cNvSpPr>
            <p:nvPr/>
          </p:nvSpPr>
          <p:spPr bwMode="auto">
            <a:xfrm rot="21268289" flipH="1">
              <a:off x="410" y="3915"/>
              <a:ext cx="1086" cy="73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83 w 21600"/>
                <a:gd name="T13" fmla="*/ 3266 h 21600"/>
                <a:gd name="T14" fmla="*/ 17085 w 21600"/>
                <a:gd name="T15" fmla="*/ 17333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1">
              <a:gsLst>
                <a:gs pos="0">
                  <a:srgbClr val="FFFFFF"/>
                </a:gs>
                <a:gs pos="100000">
                  <a:srgbClr val="0077EE"/>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de-DE"/>
            </a:p>
          </p:txBody>
        </p:sp>
        <p:sp>
          <p:nvSpPr>
            <p:cNvPr id="93238" name="Cloud"/>
            <p:cNvSpPr>
              <a:spLocks noChangeAspect="1" noEditPoints="1" noChangeArrowheads="1"/>
            </p:cNvSpPr>
            <p:nvPr/>
          </p:nvSpPr>
          <p:spPr bwMode="auto">
            <a:xfrm rot="452552">
              <a:off x="1305" y="3890"/>
              <a:ext cx="1335" cy="73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77 w 21600"/>
                <a:gd name="T13" fmla="*/ 3249 h 21600"/>
                <a:gd name="T14" fmla="*/ 17086 w 21600"/>
                <a:gd name="T15" fmla="*/ 1732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1">
              <a:gsLst>
                <a:gs pos="0">
                  <a:srgbClr val="FFFFFF"/>
                </a:gs>
                <a:gs pos="100000">
                  <a:srgbClr val="0077EE"/>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de-DE"/>
            </a:p>
          </p:txBody>
        </p:sp>
        <p:sp>
          <p:nvSpPr>
            <p:cNvPr id="93239" name="Text Box 23"/>
            <p:cNvSpPr txBox="1">
              <a:spLocks noChangeArrowheads="1"/>
            </p:cNvSpPr>
            <p:nvPr/>
          </p:nvSpPr>
          <p:spPr bwMode="auto">
            <a:xfrm>
              <a:off x="613" y="4022"/>
              <a:ext cx="447"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8288" rIns="0" bIns="18288">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en-US" altLang="de-DE" sz="1200" b="1">
                  <a:solidFill>
                    <a:srgbClr val="003366"/>
                  </a:solidFill>
                  <a:latin typeface="Verdana" pitchFamily="34" charset="0"/>
                </a:rPr>
                <a:t>US Sub</a:t>
              </a:r>
            </a:p>
          </p:txBody>
        </p:sp>
        <p:sp>
          <p:nvSpPr>
            <p:cNvPr id="93240" name="Text Box 24"/>
            <p:cNvSpPr txBox="1">
              <a:spLocks noChangeArrowheads="1"/>
            </p:cNvSpPr>
            <p:nvPr/>
          </p:nvSpPr>
          <p:spPr bwMode="auto">
            <a:xfrm>
              <a:off x="1317" y="4022"/>
              <a:ext cx="453"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8288" rIns="0" bIns="18288">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en-US" altLang="de-DE" sz="1200" b="1">
                  <a:solidFill>
                    <a:srgbClr val="003366"/>
                  </a:solidFill>
                  <a:latin typeface="Verdana" pitchFamily="34" charset="0"/>
                </a:rPr>
                <a:t>UK Sub</a:t>
              </a:r>
            </a:p>
          </p:txBody>
        </p:sp>
        <p:sp>
          <p:nvSpPr>
            <p:cNvPr id="93241" name="Text Box 25"/>
            <p:cNvSpPr txBox="1">
              <a:spLocks noChangeArrowheads="1"/>
            </p:cNvSpPr>
            <p:nvPr/>
          </p:nvSpPr>
          <p:spPr bwMode="auto">
            <a:xfrm>
              <a:off x="1906" y="4022"/>
              <a:ext cx="646"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8288" rIns="0" bIns="18288">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en-US" altLang="de-DE" sz="1200" b="1">
                  <a:solidFill>
                    <a:srgbClr val="003366"/>
                  </a:solidFill>
                  <a:latin typeface="Verdana" pitchFamily="34" charset="0"/>
                </a:rPr>
                <a:t>Japan Sub</a:t>
              </a:r>
            </a:p>
          </p:txBody>
        </p:sp>
        <p:sp>
          <p:nvSpPr>
            <p:cNvPr id="93242" name="Text Box 17"/>
            <p:cNvSpPr txBox="1">
              <a:spLocks noChangeArrowheads="1"/>
            </p:cNvSpPr>
            <p:nvPr/>
          </p:nvSpPr>
          <p:spPr bwMode="auto">
            <a:xfrm>
              <a:off x="1180" y="3338"/>
              <a:ext cx="74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en-CA" altLang="de-DE" sz="1200" b="1">
                  <a:solidFill>
                    <a:srgbClr val="003366"/>
                  </a:solidFill>
                  <a:latin typeface="Verdana" pitchFamily="34" charset="0"/>
                </a:rPr>
                <a:t>Division HQ</a:t>
              </a:r>
              <a:endParaRPr lang="en-US" altLang="de-DE" sz="1200" b="1">
                <a:solidFill>
                  <a:srgbClr val="003366"/>
                </a:solidFill>
                <a:latin typeface="Verdana" pitchFamily="34" charset="0"/>
              </a:endParaRPr>
            </a:p>
          </p:txBody>
        </p:sp>
        <p:sp>
          <p:nvSpPr>
            <p:cNvPr id="93243" name="Text Box 28"/>
            <p:cNvSpPr txBox="1">
              <a:spLocks noChangeArrowheads="1"/>
            </p:cNvSpPr>
            <p:nvPr/>
          </p:nvSpPr>
          <p:spPr bwMode="auto">
            <a:xfrm>
              <a:off x="39" y="2601"/>
              <a:ext cx="1280"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en-US" altLang="de-DE" sz="2000" b="1">
                  <a:solidFill>
                    <a:srgbClr val="003366"/>
                  </a:solidFill>
                  <a:latin typeface="Lucida Sans Unicode" pitchFamily="34" charset="0"/>
                </a:rPr>
                <a:t>NetSuite Cloud</a:t>
              </a:r>
              <a:r>
                <a:rPr lang="en-US" altLang="de-DE" sz="1400" b="1">
                  <a:latin typeface="Lucida Sans Unicode" pitchFamily="34" charset="0"/>
                </a:rPr>
                <a:t/>
              </a:r>
              <a:br>
                <a:rPr lang="en-US" altLang="de-DE" sz="1400" b="1">
                  <a:latin typeface="Lucida Sans Unicode" pitchFamily="34" charset="0"/>
                </a:rPr>
              </a:br>
              <a:r>
                <a:rPr lang="en-US" altLang="de-DE" sz="1400">
                  <a:latin typeface="Lucida Sans Unicode" pitchFamily="34" charset="0"/>
                </a:rPr>
                <a:t>Running </a:t>
              </a:r>
            </a:p>
            <a:p>
              <a:pPr algn="ctr" eaLnBrk="1" hangingPunct="1">
                <a:spcBef>
                  <a:spcPct val="0"/>
                </a:spcBef>
                <a:buFontTx/>
                <a:buNone/>
              </a:pPr>
              <a:r>
                <a:rPr lang="en-US" altLang="de-DE" sz="1400">
                  <a:latin typeface="Lucida Sans Unicode" pitchFamily="34" charset="0"/>
                </a:rPr>
                <a:t>NetSuite OneWorld</a:t>
              </a:r>
            </a:p>
          </p:txBody>
        </p:sp>
      </p:grpSp>
      <p:grpSp>
        <p:nvGrpSpPr>
          <p:cNvPr id="93188" name="Group 104"/>
          <p:cNvGrpSpPr>
            <a:grpSpLocks/>
          </p:cNvGrpSpPr>
          <p:nvPr/>
        </p:nvGrpSpPr>
        <p:grpSpPr bwMode="auto">
          <a:xfrm>
            <a:off x="4638675" y="3332163"/>
            <a:ext cx="4505325" cy="3552825"/>
            <a:chOff x="2922" y="2411"/>
            <a:chExt cx="2838" cy="2238"/>
          </a:xfrm>
        </p:grpSpPr>
        <p:sp>
          <p:nvSpPr>
            <p:cNvPr id="93208" name="Cloud"/>
            <p:cNvSpPr>
              <a:spLocks noChangeAspect="1" noEditPoints="1" noChangeArrowheads="1"/>
            </p:cNvSpPr>
            <p:nvPr/>
          </p:nvSpPr>
          <p:spPr bwMode="auto">
            <a:xfrm rot="-10275811">
              <a:off x="3167" y="2411"/>
              <a:ext cx="2041" cy="130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74 w 21600"/>
                <a:gd name="T13" fmla="*/ 3261 h 21600"/>
                <a:gd name="T14" fmla="*/ 17092 w 21600"/>
                <a:gd name="T15" fmla="*/ 17330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1">
              <a:gsLst>
                <a:gs pos="0">
                  <a:srgbClr val="0077EE"/>
                </a:gs>
                <a:gs pos="100000">
                  <a:schemeClr val="bg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a:lstStyle/>
            <a:p>
              <a:endParaRPr lang="de-DE"/>
            </a:p>
          </p:txBody>
        </p:sp>
        <p:pic>
          <p:nvPicPr>
            <p:cNvPr id="93209" name="Picture 41" descr="building-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2" y="2497"/>
              <a:ext cx="580" cy="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210" name="Cloud"/>
            <p:cNvSpPr>
              <a:spLocks noChangeAspect="1" noEditPoints="1" noChangeArrowheads="1"/>
            </p:cNvSpPr>
            <p:nvPr/>
          </p:nvSpPr>
          <p:spPr bwMode="auto">
            <a:xfrm rot="21409155" flipH="1">
              <a:off x="2922" y="3152"/>
              <a:ext cx="1413" cy="113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81 w 21600"/>
                <a:gd name="T13" fmla="*/ 3262 h 21600"/>
                <a:gd name="T14" fmla="*/ 17090 w 21600"/>
                <a:gd name="T15" fmla="*/ 17333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1">
              <a:gsLst>
                <a:gs pos="0">
                  <a:srgbClr val="FFFFFF"/>
                </a:gs>
                <a:gs pos="100000">
                  <a:srgbClr val="0077EE"/>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de-DE"/>
            </a:p>
          </p:txBody>
        </p:sp>
        <p:sp>
          <p:nvSpPr>
            <p:cNvPr id="93211" name="Cloud"/>
            <p:cNvSpPr>
              <a:spLocks noChangeAspect="1" noEditPoints="1" noChangeArrowheads="1"/>
            </p:cNvSpPr>
            <p:nvPr/>
          </p:nvSpPr>
          <p:spPr bwMode="auto">
            <a:xfrm>
              <a:off x="3829" y="3205"/>
              <a:ext cx="1659" cy="117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82 w 21600"/>
                <a:gd name="T13" fmla="*/ 3254 h 21600"/>
                <a:gd name="T14" fmla="*/ 17082 w 21600"/>
                <a:gd name="T15" fmla="*/ 17335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1">
              <a:gsLst>
                <a:gs pos="0">
                  <a:srgbClr val="FFFFFF"/>
                </a:gs>
                <a:gs pos="100000">
                  <a:srgbClr val="0077EE"/>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de-DE"/>
            </a:p>
          </p:txBody>
        </p:sp>
        <p:sp>
          <p:nvSpPr>
            <p:cNvPr id="93212" name="Line 44"/>
            <p:cNvSpPr>
              <a:spLocks noChangeShapeType="1"/>
            </p:cNvSpPr>
            <p:nvPr/>
          </p:nvSpPr>
          <p:spPr bwMode="auto">
            <a:xfrm flipV="1">
              <a:off x="3665" y="3507"/>
              <a:ext cx="308" cy="279"/>
            </a:xfrm>
            <a:prstGeom prst="line">
              <a:avLst/>
            </a:prstGeom>
            <a:noFill/>
            <a:ln w="50800" cap="rnd">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de-DE"/>
            </a:p>
          </p:txBody>
        </p:sp>
        <p:sp>
          <p:nvSpPr>
            <p:cNvPr id="93213" name="Line 45"/>
            <p:cNvSpPr>
              <a:spLocks noChangeShapeType="1"/>
            </p:cNvSpPr>
            <p:nvPr/>
          </p:nvSpPr>
          <p:spPr bwMode="auto">
            <a:xfrm flipH="1" flipV="1">
              <a:off x="4605" y="3507"/>
              <a:ext cx="278" cy="279"/>
            </a:xfrm>
            <a:prstGeom prst="line">
              <a:avLst/>
            </a:prstGeom>
            <a:noFill/>
            <a:ln w="50800" cap="rnd">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de-DE"/>
            </a:p>
          </p:txBody>
        </p:sp>
        <p:sp>
          <p:nvSpPr>
            <p:cNvPr id="93214" name="Line 46"/>
            <p:cNvSpPr>
              <a:spLocks noChangeShapeType="1"/>
            </p:cNvSpPr>
            <p:nvPr/>
          </p:nvSpPr>
          <p:spPr bwMode="auto">
            <a:xfrm flipV="1">
              <a:off x="4261" y="3458"/>
              <a:ext cx="0" cy="317"/>
            </a:xfrm>
            <a:prstGeom prst="line">
              <a:avLst/>
            </a:prstGeom>
            <a:noFill/>
            <a:ln w="50800" cap="rnd">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de-DE"/>
            </a:p>
          </p:txBody>
        </p:sp>
        <p:sp>
          <p:nvSpPr>
            <p:cNvPr id="93215" name="Cloud"/>
            <p:cNvSpPr>
              <a:spLocks noChangeAspect="1" noEditPoints="1" noChangeArrowheads="1"/>
            </p:cNvSpPr>
            <p:nvPr/>
          </p:nvSpPr>
          <p:spPr bwMode="auto">
            <a:xfrm rot="21268289" flipH="1">
              <a:off x="3303" y="3739"/>
              <a:ext cx="1167" cy="77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80 w 21600"/>
                <a:gd name="T13" fmla="*/ 3265 h 21600"/>
                <a:gd name="T14" fmla="*/ 17084 w 21600"/>
                <a:gd name="T15" fmla="*/ 17330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1">
              <a:gsLst>
                <a:gs pos="0">
                  <a:srgbClr val="FFFFFF"/>
                </a:gs>
                <a:gs pos="100000">
                  <a:srgbClr val="0077EE"/>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de-DE"/>
            </a:p>
          </p:txBody>
        </p:sp>
        <p:pic>
          <p:nvPicPr>
            <p:cNvPr id="93216" name="Picture 48" descr="building-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00" y="3637"/>
              <a:ext cx="528" cy="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17" name="Picture 49" descr="building-0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47" y="3577"/>
              <a:ext cx="483" cy="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18" name="Picture 50" descr="building-0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70" y="3587"/>
              <a:ext cx="527" cy="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219" name="Cloud"/>
            <p:cNvSpPr>
              <a:spLocks noChangeAspect="1" noEditPoints="1" noChangeArrowheads="1"/>
            </p:cNvSpPr>
            <p:nvPr/>
          </p:nvSpPr>
          <p:spPr bwMode="auto">
            <a:xfrm rot="21268289" flipH="1">
              <a:off x="3134" y="3915"/>
              <a:ext cx="1086" cy="73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83 w 21600"/>
                <a:gd name="T13" fmla="*/ 3266 h 21600"/>
                <a:gd name="T14" fmla="*/ 17085 w 21600"/>
                <a:gd name="T15" fmla="*/ 17333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1">
              <a:gsLst>
                <a:gs pos="0">
                  <a:srgbClr val="FFFFFF"/>
                </a:gs>
                <a:gs pos="100000">
                  <a:srgbClr val="0077EE"/>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de-DE"/>
            </a:p>
          </p:txBody>
        </p:sp>
        <p:sp>
          <p:nvSpPr>
            <p:cNvPr id="93220" name="Cloud"/>
            <p:cNvSpPr>
              <a:spLocks noChangeAspect="1" noEditPoints="1" noChangeArrowheads="1"/>
            </p:cNvSpPr>
            <p:nvPr/>
          </p:nvSpPr>
          <p:spPr bwMode="auto">
            <a:xfrm rot="452552">
              <a:off x="4029" y="3890"/>
              <a:ext cx="1335" cy="73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77 w 21600"/>
                <a:gd name="T13" fmla="*/ 3249 h 21600"/>
                <a:gd name="T14" fmla="*/ 17086 w 21600"/>
                <a:gd name="T15" fmla="*/ 1732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1">
              <a:gsLst>
                <a:gs pos="0">
                  <a:srgbClr val="FFFFFF"/>
                </a:gs>
                <a:gs pos="100000">
                  <a:srgbClr val="0077EE"/>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de-DE"/>
            </a:p>
          </p:txBody>
        </p:sp>
        <p:sp>
          <p:nvSpPr>
            <p:cNvPr id="93221" name="Text Box 23"/>
            <p:cNvSpPr txBox="1">
              <a:spLocks noChangeArrowheads="1"/>
            </p:cNvSpPr>
            <p:nvPr/>
          </p:nvSpPr>
          <p:spPr bwMode="auto">
            <a:xfrm>
              <a:off x="3327" y="4022"/>
              <a:ext cx="537"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8288" rIns="0" bIns="18288">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en-US" altLang="de-DE" sz="1200" b="1">
                  <a:solidFill>
                    <a:srgbClr val="003366"/>
                  </a:solidFill>
                  <a:latin typeface="Verdana" pitchFamily="34" charset="0"/>
                </a:rPr>
                <a:t>SPN Sub</a:t>
              </a:r>
            </a:p>
          </p:txBody>
        </p:sp>
        <p:sp>
          <p:nvSpPr>
            <p:cNvPr id="93222" name="Text Box 24"/>
            <p:cNvSpPr txBox="1">
              <a:spLocks noChangeArrowheads="1"/>
            </p:cNvSpPr>
            <p:nvPr/>
          </p:nvSpPr>
          <p:spPr bwMode="auto">
            <a:xfrm>
              <a:off x="3991" y="4022"/>
              <a:ext cx="543"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8288" rIns="0" bIns="18288">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en-US" altLang="de-DE" sz="1200" b="1">
                  <a:solidFill>
                    <a:srgbClr val="003366"/>
                  </a:solidFill>
                  <a:latin typeface="Verdana" pitchFamily="34" charset="0"/>
                </a:rPr>
                <a:t>FRN Sub</a:t>
              </a:r>
            </a:p>
          </p:txBody>
        </p:sp>
        <p:sp>
          <p:nvSpPr>
            <p:cNvPr id="93223" name="Text Box 25"/>
            <p:cNvSpPr txBox="1">
              <a:spLocks noChangeArrowheads="1"/>
            </p:cNvSpPr>
            <p:nvPr/>
          </p:nvSpPr>
          <p:spPr bwMode="auto">
            <a:xfrm>
              <a:off x="4620" y="4022"/>
              <a:ext cx="646"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8288" rIns="0" bIns="18288">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en-US" altLang="de-DE" sz="1200" b="1">
                  <a:solidFill>
                    <a:srgbClr val="003366"/>
                  </a:solidFill>
                  <a:latin typeface="Verdana" pitchFamily="34" charset="0"/>
                </a:rPr>
                <a:t>ANZ Sub</a:t>
              </a:r>
            </a:p>
          </p:txBody>
        </p:sp>
        <p:sp>
          <p:nvSpPr>
            <p:cNvPr id="93224" name="Text Box 17"/>
            <p:cNvSpPr txBox="1">
              <a:spLocks noChangeArrowheads="1"/>
            </p:cNvSpPr>
            <p:nvPr/>
          </p:nvSpPr>
          <p:spPr bwMode="auto">
            <a:xfrm>
              <a:off x="3860" y="3338"/>
              <a:ext cx="74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en-CA" altLang="de-DE" sz="1200" b="1">
                  <a:solidFill>
                    <a:srgbClr val="003366"/>
                  </a:solidFill>
                  <a:latin typeface="Verdana" pitchFamily="34" charset="0"/>
                </a:rPr>
                <a:t>Division HQ</a:t>
              </a:r>
              <a:endParaRPr lang="en-US" altLang="de-DE" sz="1200" b="1">
                <a:solidFill>
                  <a:srgbClr val="003366"/>
                </a:solidFill>
                <a:latin typeface="Verdana" pitchFamily="34" charset="0"/>
              </a:endParaRPr>
            </a:p>
          </p:txBody>
        </p:sp>
        <p:sp>
          <p:nvSpPr>
            <p:cNvPr id="93225" name="Text Box 77"/>
            <p:cNvSpPr txBox="1">
              <a:spLocks noChangeArrowheads="1"/>
            </p:cNvSpPr>
            <p:nvPr/>
          </p:nvSpPr>
          <p:spPr bwMode="auto">
            <a:xfrm>
              <a:off x="4480" y="2601"/>
              <a:ext cx="1280"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en-US" altLang="de-DE" sz="2000" b="1">
                  <a:solidFill>
                    <a:srgbClr val="003366"/>
                  </a:solidFill>
                  <a:latin typeface="Lucida Sans Unicode" pitchFamily="34" charset="0"/>
                </a:rPr>
                <a:t>NetSuite Cloud</a:t>
              </a:r>
              <a:r>
                <a:rPr lang="en-US" altLang="de-DE" sz="1400" b="1">
                  <a:latin typeface="Lucida Sans Unicode" pitchFamily="34" charset="0"/>
                </a:rPr>
                <a:t/>
              </a:r>
              <a:br>
                <a:rPr lang="en-US" altLang="de-DE" sz="1400" b="1">
                  <a:latin typeface="Lucida Sans Unicode" pitchFamily="34" charset="0"/>
                </a:rPr>
              </a:br>
              <a:r>
                <a:rPr lang="en-US" altLang="de-DE" sz="1400">
                  <a:latin typeface="Lucida Sans Unicode" pitchFamily="34" charset="0"/>
                </a:rPr>
                <a:t>Running </a:t>
              </a:r>
            </a:p>
            <a:p>
              <a:pPr algn="ctr" eaLnBrk="1" hangingPunct="1">
                <a:spcBef>
                  <a:spcPct val="0"/>
                </a:spcBef>
                <a:buFontTx/>
                <a:buNone/>
              </a:pPr>
              <a:r>
                <a:rPr lang="en-US" altLang="de-DE" sz="1400">
                  <a:latin typeface="Lucida Sans Unicode" pitchFamily="34" charset="0"/>
                </a:rPr>
                <a:t>NetSuite OneWorld</a:t>
              </a:r>
            </a:p>
          </p:txBody>
        </p:sp>
      </p:grpSp>
      <p:grpSp>
        <p:nvGrpSpPr>
          <p:cNvPr id="93189" name="Group 89"/>
          <p:cNvGrpSpPr>
            <a:grpSpLocks/>
          </p:cNvGrpSpPr>
          <p:nvPr/>
        </p:nvGrpSpPr>
        <p:grpSpPr bwMode="auto">
          <a:xfrm>
            <a:off x="9699625" y="1384300"/>
            <a:ext cx="4027488" cy="2093913"/>
            <a:chOff x="1919" y="836"/>
            <a:chExt cx="2050" cy="1319"/>
          </a:xfrm>
        </p:grpSpPr>
        <p:sp>
          <p:nvSpPr>
            <p:cNvPr id="93206" name="Cloud"/>
            <p:cNvSpPr>
              <a:spLocks noChangeAspect="1" noEditPoints="1" noChangeArrowheads="1"/>
            </p:cNvSpPr>
            <p:nvPr/>
          </p:nvSpPr>
          <p:spPr bwMode="auto">
            <a:xfrm rot="402963">
              <a:off x="1928" y="850"/>
              <a:ext cx="2041" cy="130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74 w 21600"/>
                <a:gd name="T13" fmla="*/ 3261 h 21600"/>
                <a:gd name="T14" fmla="*/ 17092 w 21600"/>
                <a:gd name="T15" fmla="*/ 17330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1">
              <a:gsLst>
                <a:gs pos="0">
                  <a:schemeClr val="bg1"/>
                </a:gs>
                <a:gs pos="100000">
                  <a:srgbClr val="4A99DA"/>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de-DE"/>
            </a:p>
          </p:txBody>
        </p:sp>
        <p:sp>
          <p:nvSpPr>
            <p:cNvPr id="93207" name="Cloud"/>
            <p:cNvSpPr>
              <a:spLocks noChangeAspect="1" noEditPoints="1" noChangeArrowheads="1"/>
            </p:cNvSpPr>
            <p:nvPr/>
          </p:nvSpPr>
          <p:spPr bwMode="auto">
            <a:xfrm rot="402963">
              <a:off x="1919" y="836"/>
              <a:ext cx="2002" cy="130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78 w 21600"/>
                <a:gd name="T13" fmla="*/ 3261 h 21600"/>
                <a:gd name="T14" fmla="*/ 17090 w 21600"/>
                <a:gd name="T15" fmla="*/ 17330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1">
              <a:gsLst>
                <a:gs pos="0">
                  <a:schemeClr val="bg1"/>
                </a:gs>
                <a:gs pos="100000">
                  <a:srgbClr val="ABD5FF">
                    <a:alpha val="37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de-DE"/>
            </a:p>
          </p:txBody>
        </p:sp>
      </p:grpSp>
      <p:grpSp>
        <p:nvGrpSpPr>
          <p:cNvPr id="93190" name="Group 102"/>
          <p:cNvGrpSpPr>
            <a:grpSpLocks/>
          </p:cNvGrpSpPr>
          <p:nvPr/>
        </p:nvGrpSpPr>
        <p:grpSpPr bwMode="auto">
          <a:xfrm>
            <a:off x="1944688" y="454025"/>
            <a:ext cx="5572125" cy="2655888"/>
            <a:chOff x="1225" y="598"/>
            <a:chExt cx="3510" cy="1673"/>
          </a:xfrm>
        </p:grpSpPr>
        <p:sp>
          <p:nvSpPr>
            <p:cNvPr id="93199" name="Cloud"/>
            <p:cNvSpPr>
              <a:spLocks noChangeAspect="1" noEditPoints="1" noChangeArrowheads="1"/>
            </p:cNvSpPr>
            <p:nvPr/>
          </p:nvSpPr>
          <p:spPr bwMode="auto">
            <a:xfrm rot="21268289" flipH="1">
              <a:off x="1225" y="1072"/>
              <a:ext cx="1439" cy="63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72 w 21600"/>
                <a:gd name="T13" fmla="*/ 3252 h 21600"/>
                <a:gd name="T14" fmla="*/ 17082 w 21600"/>
                <a:gd name="T15" fmla="*/ 17321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1">
              <a:gsLst>
                <a:gs pos="0">
                  <a:srgbClr val="FFFFFF"/>
                </a:gs>
                <a:gs pos="100000">
                  <a:srgbClr val="0077EE"/>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de-DE"/>
            </a:p>
          </p:txBody>
        </p:sp>
        <p:pic>
          <p:nvPicPr>
            <p:cNvPr id="93200" name="Picture 88" descr="building-0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32" y="598"/>
              <a:ext cx="936" cy="1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201" name="Cloud"/>
            <p:cNvSpPr>
              <a:spLocks noChangeAspect="1" noEditPoints="1" noChangeArrowheads="1"/>
            </p:cNvSpPr>
            <p:nvPr/>
          </p:nvSpPr>
          <p:spPr bwMode="auto">
            <a:xfrm rot="21268289" flipH="1">
              <a:off x="3491" y="1314"/>
              <a:ext cx="1244" cy="63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69 w 21600"/>
                <a:gd name="T13" fmla="*/ 3252 h 21600"/>
                <a:gd name="T14" fmla="*/ 17086 w 21600"/>
                <a:gd name="T15" fmla="*/ 17321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1">
              <a:gsLst>
                <a:gs pos="0">
                  <a:srgbClr val="FFFFFF"/>
                </a:gs>
                <a:gs pos="100000">
                  <a:srgbClr val="0077EE"/>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de-DE"/>
            </a:p>
          </p:txBody>
        </p:sp>
        <p:sp>
          <p:nvSpPr>
            <p:cNvPr id="93202" name="Cloud"/>
            <p:cNvSpPr>
              <a:spLocks noChangeAspect="1" noEditPoints="1" noChangeArrowheads="1"/>
            </p:cNvSpPr>
            <p:nvPr/>
          </p:nvSpPr>
          <p:spPr bwMode="auto">
            <a:xfrm rot="21268289" flipH="1">
              <a:off x="1584" y="1364"/>
              <a:ext cx="1244" cy="63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69 w 21600"/>
                <a:gd name="T13" fmla="*/ 3252 h 21600"/>
                <a:gd name="T14" fmla="*/ 17086 w 21600"/>
                <a:gd name="T15" fmla="*/ 17321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1">
              <a:gsLst>
                <a:gs pos="0">
                  <a:srgbClr val="FFFFFF"/>
                </a:gs>
                <a:gs pos="100000">
                  <a:srgbClr val="0077EE"/>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de-DE"/>
            </a:p>
          </p:txBody>
        </p:sp>
        <p:sp>
          <p:nvSpPr>
            <p:cNvPr id="93203" name="Cloud"/>
            <p:cNvSpPr>
              <a:spLocks noChangeAspect="1" noEditPoints="1" noChangeArrowheads="1"/>
            </p:cNvSpPr>
            <p:nvPr/>
          </p:nvSpPr>
          <p:spPr bwMode="auto">
            <a:xfrm rot="21268289" flipH="1">
              <a:off x="3104" y="1467"/>
              <a:ext cx="1244" cy="71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69 w 21600"/>
                <a:gd name="T13" fmla="*/ 3263 h 21600"/>
                <a:gd name="T14" fmla="*/ 17086 w 21600"/>
                <a:gd name="T15" fmla="*/ 17340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1">
              <a:gsLst>
                <a:gs pos="0">
                  <a:srgbClr val="FFFFFF"/>
                </a:gs>
                <a:gs pos="100000">
                  <a:srgbClr val="0077EE"/>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de-DE"/>
            </a:p>
          </p:txBody>
        </p:sp>
        <p:sp>
          <p:nvSpPr>
            <p:cNvPr id="93204" name="Cloud"/>
            <p:cNvSpPr>
              <a:spLocks noChangeAspect="1" noEditPoints="1" noChangeArrowheads="1"/>
            </p:cNvSpPr>
            <p:nvPr/>
          </p:nvSpPr>
          <p:spPr bwMode="auto">
            <a:xfrm rot="21268289" flipH="1">
              <a:off x="1915" y="1331"/>
              <a:ext cx="2104" cy="94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77 w 21600"/>
                <a:gd name="T13" fmla="*/ 3263 h 21600"/>
                <a:gd name="T14" fmla="*/ 17083 w 21600"/>
                <a:gd name="T15" fmla="*/ 17326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1">
              <a:gsLst>
                <a:gs pos="0">
                  <a:srgbClr val="FFFFFF"/>
                </a:gs>
                <a:gs pos="100000">
                  <a:srgbClr val="0077EE"/>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de-DE"/>
            </a:p>
          </p:txBody>
        </p:sp>
        <p:sp>
          <p:nvSpPr>
            <p:cNvPr id="93205" name="Text Box 10"/>
            <p:cNvSpPr txBox="1">
              <a:spLocks noChangeArrowheads="1"/>
            </p:cNvSpPr>
            <p:nvPr/>
          </p:nvSpPr>
          <p:spPr bwMode="auto">
            <a:xfrm>
              <a:off x="2115" y="1386"/>
              <a:ext cx="1662" cy="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en-US" altLang="de-DE" sz="2000" b="1">
                  <a:solidFill>
                    <a:srgbClr val="FF0000"/>
                  </a:solidFill>
                  <a:latin typeface="Verdana" pitchFamily="34" charset="0"/>
                </a:rPr>
                <a:t>Corporate Parent</a:t>
              </a:r>
            </a:p>
            <a:p>
              <a:pPr algn="ctr" eaLnBrk="1" hangingPunct="1">
                <a:spcBef>
                  <a:spcPct val="0"/>
                </a:spcBef>
                <a:buFontTx/>
                <a:buNone/>
              </a:pPr>
              <a:r>
                <a:rPr lang="en-US" altLang="de-DE" sz="1600">
                  <a:latin typeface="Lucida Sans Unicode" pitchFamily="34" charset="0"/>
                </a:rPr>
                <a:t>Running SAP</a:t>
              </a:r>
              <a:br>
                <a:rPr lang="en-US" altLang="de-DE" sz="1600">
                  <a:latin typeface="Lucida Sans Unicode" pitchFamily="34" charset="0"/>
                </a:rPr>
              </a:br>
              <a:endParaRPr lang="en-US" altLang="de-DE" sz="1600" b="1">
                <a:solidFill>
                  <a:srgbClr val="FF0000"/>
                </a:solidFill>
                <a:latin typeface="Verdana" pitchFamily="34" charset="0"/>
              </a:endParaRPr>
            </a:p>
          </p:txBody>
        </p:sp>
      </p:grpSp>
      <p:grpSp>
        <p:nvGrpSpPr>
          <p:cNvPr id="93191" name="Group 109"/>
          <p:cNvGrpSpPr>
            <a:grpSpLocks/>
          </p:cNvGrpSpPr>
          <p:nvPr/>
        </p:nvGrpSpPr>
        <p:grpSpPr bwMode="auto">
          <a:xfrm>
            <a:off x="2917825" y="2981325"/>
            <a:ext cx="3563938" cy="1328738"/>
            <a:chOff x="1838" y="2190"/>
            <a:chExt cx="2245" cy="837"/>
          </a:xfrm>
        </p:grpSpPr>
        <p:sp>
          <p:nvSpPr>
            <p:cNvPr id="93196" name="Freeform 64"/>
            <p:cNvSpPr>
              <a:spLocks/>
            </p:cNvSpPr>
            <p:nvPr/>
          </p:nvSpPr>
          <p:spPr bwMode="auto">
            <a:xfrm>
              <a:off x="1922" y="2190"/>
              <a:ext cx="508" cy="837"/>
            </a:xfrm>
            <a:custGeom>
              <a:avLst/>
              <a:gdLst>
                <a:gd name="T0" fmla="*/ 0 w 2193"/>
                <a:gd name="T1" fmla="*/ 0 h 3609"/>
                <a:gd name="T2" fmla="*/ 0 w 2193"/>
                <a:gd name="T3" fmla="*/ 0 h 3609"/>
                <a:gd name="T4" fmla="*/ 0 w 2193"/>
                <a:gd name="T5" fmla="*/ 0 h 3609"/>
                <a:gd name="T6" fmla="*/ 0 w 2193"/>
                <a:gd name="T7" fmla="*/ 0 h 3609"/>
                <a:gd name="T8" fmla="*/ 0 w 2193"/>
                <a:gd name="T9" fmla="*/ 0 h 3609"/>
                <a:gd name="T10" fmla="*/ 0 w 2193"/>
                <a:gd name="T11" fmla="*/ 0 h 3609"/>
                <a:gd name="T12" fmla="*/ 0 w 2193"/>
                <a:gd name="T13" fmla="*/ 0 h 3609"/>
                <a:gd name="T14" fmla="*/ 0 60000 65536"/>
                <a:gd name="T15" fmla="*/ 0 60000 65536"/>
                <a:gd name="T16" fmla="*/ 0 60000 65536"/>
                <a:gd name="T17" fmla="*/ 0 60000 65536"/>
                <a:gd name="T18" fmla="*/ 0 60000 65536"/>
                <a:gd name="T19" fmla="*/ 0 60000 65536"/>
                <a:gd name="T20" fmla="*/ 0 60000 65536"/>
                <a:gd name="T21" fmla="*/ 0 w 2193"/>
                <a:gd name="T22" fmla="*/ 0 h 3609"/>
                <a:gd name="T23" fmla="*/ 2193 w 2193"/>
                <a:gd name="T24" fmla="*/ 3609 h 360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93" h="3609">
                  <a:moveTo>
                    <a:pt x="0" y="3609"/>
                  </a:moveTo>
                  <a:lnTo>
                    <a:pt x="1645" y="1663"/>
                  </a:lnTo>
                  <a:lnTo>
                    <a:pt x="1285" y="1568"/>
                  </a:lnTo>
                  <a:lnTo>
                    <a:pt x="2193" y="0"/>
                  </a:lnTo>
                  <a:lnTo>
                    <a:pt x="756" y="1833"/>
                  </a:lnTo>
                  <a:lnTo>
                    <a:pt x="1097" y="1889"/>
                  </a:lnTo>
                  <a:lnTo>
                    <a:pt x="0" y="3609"/>
                  </a:ln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93197" name="Freeform 65"/>
            <p:cNvSpPr>
              <a:spLocks/>
            </p:cNvSpPr>
            <p:nvPr/>
          </p:nvSpPr>
          <p:spPr bwMode="auto">
            <a:xfrm rot="7200000">
              <a:off x="3410" y="2184"/>
              <a:ext cx="509" cy="837"/>
            </a:xfrm>
            <a:custGeom>
              <a:avLst/>
              <a:gdLst>
                <a:gd name="T0" fmla="*/ 0 w 2193"/>
                <a:gd name="T1" fmla="*/ 0 h 3609"/>
                <a:gd name="T2" fmla="*/ 0 w 2193"/>
                <a:gd name="T3" fmla="*/ 0 h 3609"/>
                <a:gd name="T4" fmla="*/ 0 w 2193"/>
                <a:gd name="T5" fmla="*/ 0 h 3609"/>
                <a:gd name="T6" fmla="*/ 0 w 2193"/>
                <a:gd name="T7" fmla="*/ 0 h 3609"/>
                <a:gd name="T8" fmla="*/ 0 w 2193"/>
                <a:gd name="T9" fmla="*/ 0 h 3609"/>
                <a:gd name="T10" fmla="*/ 0 w 2193"/>
                <a:gd name="T11" fmla="*/ 0 h 3609"/>
                <a:gd name="T12" fmla="*/ 0 w 2193"/>
                <a:gd name="T13" fmla="*/ 0 h 3609"/>
                <a:gd name="T14" fmla="*/ 0 60000 65536"/>
                <a:gd name="T15" fmla="*/ 0 60000 65536"/>
                <a:gd name="T16" fmla="*/ 0 60000 65536"/>
                <a:gd name="T17" fmla="*/ 0 60000 65536"/>
                <a:gd name="T18" fmla="*/ 0 60000 65536"/>
                <a:gd name="T19" fmla="*/ 0 60000 65536"/>
                <a:gd name="T20" fmla="*/ 0 60000 65536"/>
                <a:gd name="T21" fmla="*/ 0 w 2193"/>
                <a:gd name="T22" fmla="*/ 0 h 3609"/>
                <a:gd name="T23" fmla="*/ 2193 w 2193"/>
                <a:gd name="T24" fmla="*/ 3609 h 360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93" h="3609">
                  <a:moveTo>
                    <a:pt x="0" y="3609"/>
                  </a:moveTo>
                  <a:lnTo>
                    <a:pt x="1645" y="1663"/>
                  </a:lnTo>
                  <a:lnTo>
                    <a:pt x="1285" y="1568"/>
                  </a:lnTo>
                  <a:lnTo>
                    <a:pt x="2193" y="0"/>
                  </a:lnTo>
                  <a:lnTo>
                    <a:pt x="756" y="1833"/>
                  </a:lnTo>
                  <a:lnTo>
                    <a:pt x="1097" y="1889"/>
                  </a:lnTo>
                  <a:lnTo>
                    <a:pt x="0" y="3609"/>
                  </a:ln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93198" name="Text Box 12"/>
            <p:cNvSpPr txBox="1">
              <a:spLocks noChangeArrowheads="1"/>
            </p:cNvSpPr>
            <p:nvPr/>
          </p:nvSpPr>
          <p:spPr bwMode="auto">
            <a:xfrm>
              <a:off x="1838" y="2457"/>
              <a:ext cx="2192"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en-US" altLang="de-DE" sz="1600" b="1">
                  <a:solidFill>
                    <a:srgbClr val="FF0000"/>
                  </a:solidFill>
                  <a:latin typeface="Verdana" pitchFamily="34" charset="0"/>
                </a:rPr>
                <a:t>SuiteCloud</a:t>
              </a:r>
            </a:p>
            <a:p>
              <a:pPr algn="ctr" eaLnBrk="1" hangingPunct="1">
                <a:spcBef>
                  <a:spcPct val="0"/>
                </a:spcBef>
                <a:buFontTx/>
                <a:buNone/>
              </a:pPr>
              <a:r>
                <a:rPr lang="en-US" altLang="de-DE" sz="1600" b="1">
                  <a:solidFill>
                    <a:srgbClr val="FF0000"/>
                  </a:solidFill>
                  <a:latin typeface="Verdana" pitchFamily="34" charset="0"/>
                </a:rPr>
                <a:t>Connect</a:t>
              </a:r>
            </a:p>
          </p:txBody>
        </p:sp>
      </p:grpSp>
      <p:pic>
        <p:nvPicPr>
          <p:cNvPr id="93192" name="Picture 2"/>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08450" y="2335213"/>
            <a:ext cx="996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93" name="Text Box 58"/>
          <p:cNvSpPr txBox="1">
            <a:spLocks noChangeArrowheads="1"/>
          </p:cNvSpPr>
          <p:nvPr/>
        </p:nvSpPr>
        <p:spPr bwMode="auto">
          <a:xfrm>
            <a:off x="61913" y="6124575"/>
            <a:ext cx="4435475" cy="284163"/>
          </a:xfrm>
          <a:prstGeom prst="rect">
            <a:avLst/>
          </a:prstGeom>
          <a:solidFill>
            <a:srgbClr val="F8F8F8"/>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200"/>
              <a:t>Quelle: NetSuite, Zach Nelson, Vortrag Sapience 2009, Boston</a:t>
            </a:r>
          </a:p>
        </p:txBody>
      </p:sp>
      <p:sp>
        <p:nvSpPr>
          <p:cNvPr id="166953" name="Rectangle 80"/>
          <p:cNvSpPr>
            <a:spLocks noGrp="1" noChangeArrowheads="1"/>
          </p:cNvSpPr>
          <p:nvPr>
            <p:ph type="title" idx="4294967295"/>
          </p:nvPr>
        </p:nvSpPr>
        <p:spPr>
          <a:xfrm>
            <a:off x="158501" y="77708"/>
            <a:ext cx="5518648" cy="568886"/>
          </a:xfrm>
          <a:extLst/>
        </p:spPr>
        <p:txBody>
          <a:bodyPr>
            <a:normAutofit/>
            <a:scene3d>
              <a:camera prst="orthographicFront"/>
              <a:lightRig rig="soft" dir="t"/>
            </a:scene3d>
            <a:sp3d prstMaterial="softEdge">
              <a:bevelT w="25400" h="25400"/>
            </a:sp3d>
          </a:bodyPr>
          <a:lstStyle/>
          <a:p>
            <a:pPr algn="l" eaLnBrk="1" fontAlgn="auto" hangingPunct="1">
              <a:spcAft>
                <a:spcPts val="0"/>
              </a:spcAft>
              <a:defRPr/>
            </a:pPr>
            <a:r>
              <a:rPr lang="en-US" sz="2400" b="1" kern="1200" dirty="0" err="1"/>
              <a:t>SuiteCloud</a:t>
            </a:r>
            <a:r>
              <a:rPr lang="en-US" sz="2400" b="1" kern="1200" dirty="0"/>
              <a:t> Connect for SAP</a:t>
            </a:r>
          </a:p>
        </p:txBody>
      </p:sp>
      <p:sp>
        <p:nvSpPr>
          <p:cNvPr id="93195" name="Foliennummernplatzhalter 1"/>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72613647-9114-4890-AA4E-81DE74F356D0}" type="slidenum">
              <a:rPr lang="de-DE" altLang="de-DE" sz="1400" smtClean="0"/>
              <a:pPr eaLnBrk="1" hangingPunct="1">
                <a:spcBef>
                  <a:spcPct val="0"/>
                </a:spcBef>
                <a:buFontTx/>
                <a:buNone/>
              </a:pPr>
              <a:t>80</a:t>
            </a:fld>
            <a:endParaRPr lang="de-DE" altLang="de-DE" sz="1400" smtClean="0"/>
          </a:p>
        </p:txBody>
      </p:sp>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Foliennummernplatzhalter 5"/>
          <p:cNvSpPr>
            <a:spLocks noGrp="1"/>
          </p:cNvSpPr>
          <p:nvPr>
            <p:ph type="sldNum" sz="quarter" idx="4294967295"/>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11713C3D-7A84-42BC-9E27-2002A35AD698}" type="slidenum">
              <a:rPr lang="de-DE" altLang="de-DE" sz="1400" smtClean="0"/>
              <a:pPr eaLnBrk="1" hangingPunct="1">
                <a:spcBef>
                  <a:spcPct val="0"/>
                </a:spcBef>
                <a:buFontTx/>
                <a:buNone/>
              </a:pPr>
              <a:t>81</a:t>
            </a:fld>
            <a:endParaRPr lang="de-DE" altLang="de-DE" sz="1400" smtClean="0"/>
          </a:p>
        </p:txBody>
      </p:sp>
      <p:sp>
        <p:nvSpPr>
          <p:cNvPr id="153602" name="Rectangle 2"/>
          <p:cNvSpPr>
            <a:spLocks noGrp="1" noChangeArrowheads="1"/>
          </p:cNvSpPr>
          <p:nvPr>
            <p:ph type="title" idx="4294967295"/>
          </p:nvPr>
        </p:nvSpPr>
        <p:spPr>
          <a:xfrm>
            <a:off x="457200" y="274638"/>
            <a:ext cx="8229600" cy="490537"/>
          </a:xfrm>
        </p:spPr>
        <p:txBody>
          <a:bodyPr/>
          <a:lstStyle/>
          <a:p>
            <a:pPr algn="l" eaLnBrk="1" hangingPunct="1"/>
            <a:r>
              <a:rPr lang="en-US" altLang="de-DE" sz="2400" b="1" smtClean="0"/>
              <a:t>Der Alptraum des Herstellers</a:t>
            </a:r>
          </a:p>
        </p:txBody>
      </p:sp>
      <p:sp>
        <p:nvSpPr>
          <p:cNvPr id="153603" name="Rectangle 3"/>
          <p:cNvSpPr>
            <a:spLocks noGrp="1" noChangeArrowheads="1"/>
          </p:cNvSpPr>
          <p:nvPr>
            <p:ph type="body" idx="4294967295"/>
          </p:nvPr>
        </p:nvSpPr>
        <p:spPr>
          <a:xfrm>
            <a:off x="457200" y="1341438"/>
            <a:ext cx="8229600" cy="4525962"/>
          </a:xfrm>
        </p:spPr>
        <p:txBody>
          <a:bodyPr/>
          <a:lstStyle/>
          <a:p>
            <a:pPr eaLnBrk="1" hangingPunct="1">
              <a:lnSpc>
                <a:spcPct val="90000"/>
              </a:lnSpc>
              <a:spcBef>
                <a:spcPct val="30000"/>
              </a:spcBef>
              <a:spcAft>
                <a:spcPct val="15000"/>
              </a:spcAft>
            </a:pPr>
            <a:r>
              <a:rPr lang="en-US" altLang="de-DE" sz="2000" smtClean="0"/>
              <a:t>Permafrost der Basis: die Kunden bleiben auf alten Versionen</a:t>
            </a:r>
          </a:p>
          <a:p>
            <a:pPr eaLnBrk="1" hangingPunct="1">
              <a:lnSpc>
                <a:spcPct val="90000"/>
              </a:lnSpc>
              <a:spcBef>
                <a:spcPct val="30000"/>
              </a:spcBef>
              <a:spcAft>
                <a:spcPct val="15000"/>
              </a:spcAft>
            </a:pPr>
            <a:r>
              <a:rPr lang="en-US" altLang="de-DE" sz="2000" smtClean="0"/>
              <a:t>Die Kundeninstallationen sind durch Ergänzungen “zugewuchert”</a:t>
            </a:r>
          </a:p>
          <a:p>
            <a:pPr eaLnBrk="1" hangingPunct="1">
              <a:lnSpc>
                <a:spcPct val="90000"/>
              </a:lnSpc>
              <a:spcBef>
                <a:spcPct val="30000"/>
              </a:spcBef>
              <a:spcAft>
                <a:spcPct val="15000"/>
              </a:spcAft>
            </a:pPr>
            <a:r>
              <a:rPr lang="en-US" altLang="de-DE" sz="2000" smtClean="0"/>
              <a:t>Technologie interessiert nicht mehr</a:t>
            </a:r>
          </a:p>
          <a:p>
            <a:pPr eaLnBrk="1" hangingPunct="1">
              <a:lnSpc>
                <a:spcPct val="90000"/>
              </a:lnSpc>
              <a:spcBef>
                <a:spcPct val="30000"/>
              </a:spcBef>
              <a:spcAft>
                <a:spcPct val="15000"/>
              </a:spcAft>
            </a:pPr>
            <a:r>
              <a:rPr lang="en-US" altLang="de-DE" sz="2000" smtClean="0"/>
              <a:t>Die Kunden emanzipieren sich – weil sie nicht mehr anders können</a:t>
            </a:r>
          </a:p>
          <a:p>
            <a:pPr eaLnBrk="1" hangingPunct="1">
              <a:lnSpc>
                <a:spcPct val="90000"/>
              </a:lnSpc>
              <a:spcBef>
                <a:spcPct val="30000"/>
              </a:spcBef>
              <a:spcAft>
                <a:spcPct val="15000"/>
              </a:spcAft>
            </a:pPr>
            <a:r>
              <a:rPr lang="en-US" altLang="de-DE" sz="2000" smtClean="0"/>
              <a:t>Der ERP-Markt geht auf den echten Bedarf zurück </a:t>
            </a:r>
          </a:p>
          <a:p>
            <a:pPr eaLnBrk="1" hangingPunct="1">
              <a:lnSpc>
                <a:spcPct val="90000"/>
              </a:lnSpc>
              <a:spcBef>
                <a:spcPct val="30000"/>
              </a:spcBef>
              <a:spcAft>
                <a:spcPct val="15000"/>
              </a:spcAft>
            </a:pPr>
            <a:r>
              <a:rPr lang="en-US" altLang="de-DE" sz="2000" smtClean="0"/>
              <a:t>Der Hersteller beginnt vom selben Bazillus infiziert zu werden, der zuvor die Anwender plagte – er kommt mit dem Volumen seiner Produkte nicht mehr zurecht und sie veralten </a:t>
            </a:r>
          </a:p>
          <a:p>
            <a:pPr eaLnBrk="1" hangingPunct="1">
              <a:lnSpc>
                <a:spcPct val="90000"/>
              </a:lnSpc>
              <a:spcBef>
                <a:spcPct val="30000"/>
              </a:spcBef>
              <a:spcAft>
                <a:spcPct val="15000"/>
              </a:spcAft>
            </a:pPr>
            <a:r>
              <a:rPr lang="en-US" altLang="de-DE" sz="2000" smtClean="0"/>
              <a:t>Der Hersteller verpasst seine eigene “Neuerfindung”</a:t>
            </a:r>
          </a:p>
          <a:p>
            <a:pPr eaLnBrk="1" hangingPunct="1">
              <a:lnSpc>
                <a:spcPct val="90000"/>
              </a:lnSpc>
              <a:spcBef>
                <a:spcPct val="30000"/>
              </a:spcBef>
              <a:spcAft>
                <a:spcPct val="15000"/>
              </a:spcAft>
            </a:pPr>
            <a:r>
              <a:rPr lang="en-US" altLang="de-DE" sz="2000" smtClean="0"/>
              <a:t>Da er seine Aktionäre verwöhnt hat, bleiben ihm radikale Neuansätze verwehrt</a:t>
            </a:r>
          </a:p>
        </p:txBody>
      </p:sp>
      <p:sp>
        <p:nvSpPr>
          <p:cNvPr id="94213" name="Rechteck 5"/>
          <p:cNvSpPr>
            <a:spLocks noChangeArrowheads="1"/>
          </p:cNvSpPr>
          <p:nvPr/>
        </p:nvSpPr>
        <p:spPr bwMode="auto">
          <a:xfrm>
            <a:off x="3309938" y="6154738"/>
            <a:ext cx="25193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de-DE" altLang="de-DE" sz="1400" dirty="0"/>
              <a:t>Alternative ERP Systeme </a:t>
            </a:r>
          </a:p>
          <a:p>
            <a:pPr algn="ctr" eaLnBrk="1" hangingPunct="1">
              <a:spcBef>
                <a:spcPct val="0"/>
              </a:spcBef>
              <a:buFontTx/>
              <a:buNone/>
            </a:pPr>
            <a:r>
              <a:rPr lang="de-DE" altLang="de-DE" sz="1400" dirty="0"/>
              <a:t>WS 2019/2020</a:t>
            </a:r>
            <a:endParaRPr lang="de-DE" altLang="de-DE" sz="14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3602"/>
                                        </p:tgtEl>
                                        <p:attrNameLst>
                                          <p:attrName>style.visibility</p:attrName>
                                        </p:attrNameLst>
                                      </p:cBhvr>
                                      <p:to>
                                        <p:strVal val="visible"/>
                                      </p:to>
                                    </p:set>
                                    <p:anim calcmode="lin" valueType="num">
                                      <p:cBhvr additive="base">
                                        <p:cTn id="7" dur="500" fill="hold"/>
                                        <p:tgtEl>
                                          <p:spTgt spid="153602"/>
                                        </p:tgtEl>
                                        <p:attrNameLst>
                                          <p:attrName>ppt_x</p:attrName>
                                        </p:attrNameLst>
                                      </p:cBhvr>
                                      <p:tavLst>
                                        <p:tav tm="0">
                                          <p:val>
                                            <p:strVal val="#ppt_x"/>
                                          </p:val>
                                        </p:tav>
                                        <p:tav tm="100000">
                                          <p:val>
                                            <p:strVal val="#ppt_x"/>
                                          </p:val>
                                        </p:tav>
                                      </p:tavLst>
                                    </p:anim>
                                    <p:anim calcmode="lin" valueType="num">
                                      <p:cBhvr additive="base">
                                        <p:cTn id="8" dur="500" fill="hold"/>
                                        <p:tgtEl>
                                          <p:spTgt spid="15360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3603">
                                            <p:txEl>
                                              <p:pRg st="0" end="0"/>
                                            </p:txEl>
                                          </p:spTgt>
                                        </p:tgtEl>
                                        <p:attrNameLst>
                                          <p:attrName>style.visibility</p:attrName>
                                        </p:attrNameLst>
                                      </p:cBhvr>
                                      <p:to>
                                        <p:strVal val="visible"/>
                                      </p:to>
                                    </p:set>
                                    <p:anim calcmode="lin" valueType="num">
                                      <p:cBhvr additive="base">
                                        <p:cTn id="13" dur="500" fill="hold"/>
                                        <p:tgtEl>
                                          <p:spTgt spid="15360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360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3603">
                                            <p:txEl>
                                              <p:pRg st="1" end="1"/>
                                            </p:txEl>
                                          </p:spTgt>
                                        </p:tgtEl>
                                        <p:attrNameLst>
                                          <p:attrName>style.visibility</p:attrName>
                                        </p:attrNameLst>
                                      </p:cBhvr>
                                      <p:to>
                                        <p:strVal val="visible"/>
                                      </p:to>
                                    </p:set>
                                    <p:anim calcmode="lin" valueType="num">
                                      <p:cBhvr additive="base">
                                        <p:cTn id="19" dur="500" fill="hold"/>
                                        <p:tgtEl>
                                          <p:spTgt spid="15360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5360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3603">
                                            <p:txEl>
                                              <p:pRg st="2" end="2"/>
                                            </p:txEl>
                                          </p:spTgt>
                                        </p:tgtEl>
                                        <p:attrNameLst>
                                          <p:attrName>style.visibility</p:attrName>
                                        </p:attrNameLst>
                                      </p:cBhvr>
                                      <p:to>
                                        <p:strVal val="visible"/>
                                      </p:to>
                                    </p:set>
                                    <p:anim calcmode="lin" valueType="num">
                                      <p:cBhvr additive="base">
                                        <p:cTn id="25" dur="500" fill="hold"/>
                                        <p:tgtEl>
                                          <p:spTgt spid="15360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360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3603">
                                            <p:txEl>
                                              <p:pRg st="3" end="3"/>
                                            </p:txEl>
                                          </p:spTgt>
                                        </p:tgtEl>
                                        <p:attrNameLst>
                                          <p:attrName>style.visibility</p:attrName>
                                        </p:attrNameLst>
                                      </p:cBhvr>
                                      <p:to>
                                        <p:strVal val="visible"/>
                                      </p:to>
                                    </p:set>
                                    <p:anim calcmode="lin" valueType="num">
                                      <p:cBhvr additive="base">
                                        <p:cTn id="31" dur="500" fill="hold"/>
                                        <p:tgtEl>
                                          <p:spTgt spid="15360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5360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3603">
                                            <p:txEl>
                                              <p:pRg st="4" end="4"/>
                                            </p:txEl>
                                          </p:spTgt>
                                        </p:tgtEl>
                                        <p:attrNameLst>
                                          <p:attrName>style.visibility</p:attrName>
                                        </p:attrNameLst>
                                      </p:cBhvr>
                                      <p:to>
                                        <p:strVal val="visible"/>
                                      </p:to>
                                    </p:set>
                                    <p:anim calcmode="lin" valueType="num">
                                      <p:cBhvr additive="base">
                                        <p:cTn id="37" dur="500" fill="hold"/>
                                        <p:tgtEl>
                                          <p:spTgt spid="15360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5360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53603">
                                            <p:txEl>
                                              <p:pRg st="5" end="5"/>
                                            </p:txEl>
                                          </p:spTgt>
                                        </p:tgtEl>
                                        <p:attrNameLst>
                                          <p:attrName>style.visibility</p:attrName>
                                        </p:attrNameLst>
                                      </p:cBhvr>
                                      <p:to>
                                        <p:strVal val="visible"/>
                                      </p:to>
                                    </p:set>
                                    <p:anim calcmode="lin" valueType="num">
                                      <p:cBhvr additive="base">
                                        <p:cTn id="43" dur="500" fill="hold"/>
                                        <p:tgtEl>
                                          <p:spTgt spid="15360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5360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53603">
                                            <p:txEl>
                                              <p:pRg st="6" end="6"/>
                                            </p:txEl>
                                          </p:spTgt>
                                        </p:tgtEl>
                                        <p:attrNameLst>
                                          <p:attrName>style.visibility</p:attrName>
                                        </p:attrNameLst>
                                      </p:cBhvr>
                                      <p:to>
                                        <p:strVal val="visible"/>
                                      </p:to>
                                    </p:set>
                                    <p:anim calcmode="lin" valueType="num">
                                      <p:cBhvr additive="base">
                                        <p:cTn id="49" dur="500" fill="hold"/>
                                        <p:tgtEl>
                                          <p:spTgt spid="15360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5360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53603">
                                            <p:txEl>
                                              <p:pRg st="7" end="7"/>
                                            </p:txEl>
                                          </p:spTgt>
                                        </p:tgtEl>
                                        <p:attrNameLst>
                                          <p:attrName>style.visibility</p:attrName>
                                        </p:attrNameLst>
                                      </p:cBhvr>
                                      <p:to>
                                        <p:strVal val="visible"/>
                                      </p:to>
                                    </p:set>
                                    <p:anim calcmode="lin" valueType="num">
                                      <p:cBhvr additive="base">
                                        <p:cTn id="55" dur="500" fill="hold"/>
                                        <p:tgtEl>
                                          <p:spTgt spid="153603">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5360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2" grpId="0"/>
      <p:bldP spid="15360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Foliennummernplatzhalter 5"/>
          <p:cNvSpPr>
            <a:spLocks noGrp="1"/>
          </p:cNvSpPr>
          <p:nvPr>
            <p:ph type="sldNum" sz="quarter" idx="4294967295"/>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45BA49BA-8781-4F94-811C-79B3C96C9DD3}" type="slidenum">
              <a:rPr lang="de-DE" altLang="de-DE" sz="1400" smtClean="0"/>
              <a:pPr eaLnBrk="1" hangingPunct="1">
                <a:spcBef>
                  <a:spcPct val="0"/>
                </a:spcBef>
                <a:buFontTx/>
                <a:buNone/>
              </a:pPr>
              <a:t>82</a:t>
            </a:fld>
            <a:endParaRPr lang="de-DE" altLang="de-DE" sz="1400" smtClean="0"/>
          </a:p>
        </p:txBody>
      </p:sp>
      <p:sp>
        <p:nvSpPr>
          <p:cNvPr id="95235" name="Rectangle 2"/>
          <p:cNvSpPr>
            <a:spLocks noGrp="1" noChangeArrowheads="1"/>
          </p:cNvSpPr>
          <p:nvPr>
            <p:ph type="title" idx="4294967295"/>
          </p:nvPr>
        </p:nvSpPr>
        <p:spPr/>
        <p:txBody>
          <a:bodyPr/>
          <a:lstStyle/>
          <a:p>
            <a:pPr eaLnBrk="1" hangingPunct="1"/>
            <a:endParaRPr lang="de-DE" altLang="de-DE" smtClean="0"/>
          </a:p>
        </p:txBody>
      </p:sp>
      <p:sp>
        <p:nvSpPr>
          <p:cNvPr id="95236" name="Rectangle 3"/>
          <p:cNvSpPr>
            <a:spLocks noGrp="1" noChangeArrowheads="1"/>
          </p:cNvSpPr>
          <p:nvPr>
            <p:ph type="body" idx="4294967295"/>
          </p:nvPr>
        </p:nvSpPr>
        <p:spPr/>
        <p:txBody>
          <a:bodyPr/>
          <a:lstStyle/>
          <a:p>
            <a:pPr eaLnBrk="1" hangingPunct="1"/>
            <a:endParaRPr lang="de-DE" altLang="de-DE" smtClean="0"/>
          </a:p>
        </p:txBody>
      </p:sp>
      <p:pic>
        <p:nvPicPr>
          <p:cNvPr id="95237" name="Picture 4" descr="HG 16092011-1 Scuol Israel 056"/>
          <p:cNvPicPr>
            <a:picLocks noChangeAspect="1" noChangeArrowheads="1"/>
          </p:cNvPicPr>
          <p:nvPr/>
        </p:nvPicPr>
        <p:blipFill>
          <a:blip r:embed="rId3">
            <a:extLst>
              <a:ext uri="{28A0092B-C50C-407E-A947-70E740481C1C}">
                <a14:useLocalDpi xmlns:a14="http://schemas.microsoft.com/office/drawing/2010/main" val="0"/>
              </a:ext>
            </a:extLst>
          </a:blip>
          <a:srcRect t="2527" r="5659" b="-664"/>
          <a:stretch>
            <a:fillRect/>
          </a:stretch>
        </p:blipFill>
        <p:spPr bwMode="auto">
          <a:xfrm>
            <a:off x="395288" y="115888"/>
            <a:ext cx="8356600" cy="579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8" name="Rechteck 6"/>
          <p:cNvSpPr>
            <a:spLocks noChangeArrowheads="1"/>
          </p:cNvSpPr>
          <p:nvPr/>
        </p:nvSpPr>
        <p:spPr bwMode="auto">
          <a:xfrm>
            <a:off x="3309938" y="6154738"/>
            <a:ext cx="25193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de-DE" altLang="de-DE" sz="1400" dirty="0"/>
              <a:t>Alternative ERP Systeme </a:t>
            </a:r>
          </a:p>
          <a:p>
            <a:pPr algn="ctr" eaLnBrk="1" hangingPunct="1">
              <a:spcBef>
                <a:spcPct val="0"/>
              </a:spcBef>
              <a:buFontTx/>
              <a:buNone/>
            </a:pPr>
            <a:r>
              <a:rPr lang="de-DE" altLang="de-DE" sz="1400" dirty="0"/>
              <a:t>WS 2019/2020</a:t>
            </a:r>
            <a:endParaRPr lang="de-DE" altLang="de-DE" sz="1400"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Foliennummernplatzhalter 5"/>
          <p:cNvSpPr>
            <a:spLocks noGrp="1"/>
          </p:cNvSpPr>
          <p:nvPr>
            <p:ph type="sldNum" sz="quarter" idx="4294967295"/>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404DDCCB-E0D3-47AE-9F3C-E3F048CDC0FE}" type="slidenum">
              <a:rPr lang="de-DE" altLang="de-DE" sz="1400" smtClean="0"/>
              <a:pPr eaLnBrk="1" hangingPunct="1">
                <a:spcBef>
                  <a:spcPct val="0"/>
                </a:spcBef>
                <a:buFontTx/>
                <a:buNone/>
              </a:pPr>
              <a:t>83</a:t>
            </a:fld>
            <a:endParaRPr lang="de-DE" altLang="de-DE" sz="1400" smtClean="0"/>
          </a:p>
        </p:txBody>
      </p:sp>
      <p:grpSp>
        <p:nvGrpSpPr>
          <p:cNvPr id="96259" name="Group 2"/>
          <p:cNvGrpSpPr>
            <a:grpSpLocks/>
          </p:cNvGrpSpPr>
          <p:nvPr/>
        </p:nvGrpSpPr>
        <p:grpSpPr bwMode="auto">
          <a:xfrm>
            <a:off x="684213" y="1196975"/>
            <a:ext cx="7689850" cy="3970338"/>
            <a:chOff x="431" y="799"/>
            <a:chExt cx="4844" cy="2780"/>
          </a:xfrm>
        </p:grpSpPr>
        <p:grpSp>
          <p:nvGrpSpPr>
            <p:cNvPr id="96263" name="Group 118"/>
            <p:cNvGrpSpPr>
              <a:grpSpLocks/>
            </p:cNvGrpSpPr>
            <p:nvPr/>
          </p:nvGrpSpPr>
          <p:grpSpPr bwMode="auto">
            <a:xfrm>
              <a:off x="431" y="2614"/>
              <a:ext cx="4836" cy="944"/>
              <a:chOff x="2857500" y="6326188"/>
              <a:chExt cx="7677150" cy="1498600"/>
            </a:xfrm>
          </p:grpSpPr>
          <p:sp>
            <p:nvSpPr>
              <p:cNvPr id="96321" name="AutoShape 3"/>
              <p:cNvSpPr>
                <a:spLocks noChangeArrowheads="1"/>
              </p:cNvSpPr>
              <p:nvPr/>
            </p:nvSpPr>
            <p:spPr bwMode="auto">
              <a:xfrm>
                <a:off x="2857500" y="6421746"/>
                <a:ext cx="7677150" cy="1402852"/>
              </a:xfrm>
              <a:prstGeom prst="roundRect">
                <a:avLst>
                  <a:gd name="adj" fmla="val 8907"/>
                </a:avLst>
              </a:prstGeom>
              <a:gradFill rotWithShape="1">
                <a:gsLst>
                  <a:gs pos="0">
                    <a:srgbClr val="C2DAEC"/>
                  </a:gs>
                  <a:gs pos="100000">
                    <a:srgbClr val="FFFFFF"/>
                  </a:gs>
                </a:gsLst>
                <a:lin ang="2700000" scaled="1"/>
              </a:gradFill>
              <a:ln>
                <a:noFill/>
              </a:ln>
              <a:effectLst>
                <a:outerShdw dist="28398" dir="3806097" algn="ctr" rotWithShape="0">
                  <a:schemeClr val="tx2">
                    <a:alpha val="79999"/>
                  </a:schemeClr>
                </a:outerShdw>
              </a:effectLst>
              <a:extLst>
                <a:ext uri="{91240B29-F687-4F45-9708-019B960494DF}">
                  <a14:hiddenLine xmlns:a14="http://schemas.microsoft.com/office/drawing/2010/main" w="9525" algn="ctr">
                    <a:solidFill>
                      <a:srgbClr val="000000"/>
                    </a:solidFill>
                    <a:prstDash val="sysDot"/>
                    <a:round/>
                    <a:headEnd/>
                    <a:tailEnd/>
                  </a14:hiddenLine>
                </a:ext>
              </a:extLst>
            </p:spPr>
            <p:txBody>
              <a:bodyPr wrap="none" lIns="95617" tIns="47806" rIns="95617" bIns="47806" anchor="ctr"/>
              <a:lstStyle>
                <a:lvl1pPr defTabSz="957263" eaLnBrk="0" hangingPunct="0">
                  <a:spcBef>
                    <a:spcPct val="20000"/>
                  </a:spcBef>
                  <a:buChar char="•"/>
                  <a:defRPr sz="3200">
                    <a:solidFill>
                      <a:schemeClr val="tx1"/>
                    </a:solidFill>
                    <a:latin typeface="Arial" charset="0"/>
                    <a:cs typeface="Arial" charset="0"/>
                  </a:defRPr>
                </a:lvl1pPr>
                <a:lvl2pPr marL="742950" indent="-285750" defTabSz="957263" eaLnBrk="0" hangingPunct="0">
                  <a:spcBef>
                    <a:spcPct val="20000"/>
                  </a:spcBef>
                  <a:buChar char="–"/>
                  <a:defRPr sz="2800">
                    <a:solidFill>
                      <a:schemeClr val="tx1"/>
                    </a:solidFill>
                    <a:latin typeface="Arial" charset="0"/>
                    <a:cs typeface="Arial" charset="0"/>
                  </a:defRPr>
                </a:lvl2pPr>
                <a:lvl3pPr marL="1143000" indent="-228600" defTabSz="957263" eaLnBrk="0" hangingPunct="0">
                  <a:spcBef>
                    <a:spcPct val="20000"/>
                  </a:spcBef>
                  <a:buChar char="•"/>
                  <a:defRPr sz="2400">
                    <a:solidFill>
                      <a:schemeClr val="tx1"/>
                    </a:solidFill>
                    <a:latin typeface="Arial" charset="0"/>
                    <a:cs typeface="Arial" charset="0"/>
                  </a:defRPr>
                </a:lvl3pPr>
                <a:lvl4pPr marL="1600200" indent="-228600" defTabSz="957263" eaLnBrk="0" hangingPunct="0">
                  <a:spcBef>
                    <a:spcPct val="20000"/>
                  </a:spcBef>
                  <a:buChar char="–"/>
                  <a:defRPr sz="2000">
                    <a:solidFill>
                      <a:schemeClr val="tx1"/>
                    </a:solidFill>
                    <a:latin typeface="Arial" charset="0"/>
                    <a:cs typeface="Arial" charset="0"/>
                  </a:defRPr>
                </a:lvl4pPr>
                <a:lvl5pPr marL="2057400" indent="-228600" defTabSz="957263" eaLnBrk="0" hangingPunct="0">
                  <a:spcBef>
                    <a:spcPct val="20000"/>
                  </a:spcBef>
                  <a:buChar char="»"/>
                  <a:defRPr sz="2000">
                    <a:solidFill>
                      <a:schemeClr val="tx1"/>
                    </a:solidFill>
                    <a:latin typeface="Arial" charset="0"/>
                    <a:cs typeface="Arial" charset="0"/>
                  </a:defRPr>
                </a:lvl5pPr>
                <a:lvl6pPr marL="2514600" indent="-228600" defTabSz="957263" eaLnBrk="0" fontAlgn="base" hangingPunct="0">
                  <a:spcBef>
                    <a:spcPct val="20000"/>
                  </a:spcBef>
                  <a:spcAft>
                    <a:spcPct val="0"/>
                  </a:spcAft>
                  <a:buChar char="»"/>
                  <a:defRPr sz="2000">
                    <a:solidFill>
                      <a:schemeClr val="tx1"/>
                    </a:solidFill>
                    <a:latin typeface="Arial" charset="0"/>
                    <a:cs typeface="Arial" charset="0"/>
                  </a:defRPr>
                </a:lvl6pPr>
                <a:lvl7pPr marL="2971800" indent="-228600" defTabSz="957263" eaLnBrk="0" fontAlgn="base" hangingPunct="0">
                  <a:spcBef>
                    <a:spcPct val="20000"/>
                  </a:spcBef>
                  <a:spcAft>
                    <a:spcPct val="0"/>
                  </a:spcAft>
                  <a:buChar char="»"/>
                  <a:defRPr sz="2000">
                    <a:solidFill>
                      <a:schemeClr val="tx1"/>
                    </a:solidFill>
                    <a:latin typeface="Arial" charset="0"/>
                    <a:cs typeface="Arial" charset="0"/>
                  </a:defRPr>
                </a:lvl7pPr>
                <a:lvl8pPr marL="3429000" indent="-228600" defTabSz="957263" eaLnBrk="0" fontAlgn="base" hangingPunct="0">
                  <a:spcBef>
                    <a:spcPct val="20000"/>
                  </a:spcBef>
                  <a:spcAft>
                    <a:spcPct val="0"/>
                  </a:spcAft>
                  <a:buChar char="»"/>
                  <a:defRPr sz="2000">
                    <a:solidFill>
                      <a:schemeClr val="tx1"/>
                    </a:solidFill>
                    <a:latin typeface="Arial" charset="0"/>
                    <a:cs typeface="Arial" charset="0"/>
                  </a:defRPr>
                </a:lvl8pPr>
                <a:lvl9pPr marL="3886200" indent="-228600" defTabSz="957263"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lnSpc>
                    <a:spcPct val="130000"/>
                  </a:lnSpc>
                  <a:spcBef>
                    <a:spcPct val="0"/>
                  </a:spcBef>
                  <a:buFontTx/>
                  <a:buNone/>
                </a:pPr>
                <a:endParaRPr lang="en-US" altLang="de-DE" sz="2100">
                  <a:latin typeface="Verdana" pitchFamily="34" charset="0"/>
                  <a:ea typeface="SimSun" pitchFamily="2" charset="-122"/>
                  <a:cs typeface="MS PGothic" pitchFamily="34" charset="-128"/>
                </a:endParaRPr>
              </a:p>
            </p:txBody>
          </p:sp>
          <p:sp>
            <p:nvSpPr>
              <p:cNvPr id="96322" name="Rectangle 40"/>
              <p:cNvSpPr>
                <a:spLocks noChangeArrowheads="1"/>
              </p:cNvSpPr>
              <p:nvPr/>
            </p:nvSpPr>
            <p:spPr bwMode="auto">
              <a:xfrm>
                <a:off x="5756275" y="6326188"/>
                <a:ext cx="1749425" cy="45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288925" indent="-288925" defTabSz="1254125" eaLnBrk="0" hangingPunct="0">
                  <a:spcBef>
                    <a:spcPct val="20000"/>
                  </a:spcBef>
                  <a:buChar char="•"/>
                  <a:defRPr sz="3200">
                    <a:solidFill>
                      <a:schemeClr val="tx1"/>
                    </a:solidFill>
                    <a:latin typeface="Arial" charset="0"/>
                    <a:cs typeface="Arial" charset="0"/>
                  </a:defRPr>
                </a:lvl1pPr>
                <a:lvl2pPr marL="742950" indent="-285750" defTabSz="1254125" eaLnBrk="0" hangingPunct="0">
                  <a:spcBef>
                    <a:spcPct val="20000"/>
                  </a:spcBef>
                  <a:buChar char="–"/>
                  <a:defRPr sz="2800">
                    <a:solidFill>
                      <a:schemeClr val="tx1"/>
                    </a:solidFill>
                    <a:latin typeface="Arial" charset="0"/>
                    <a:cs typeface="Arial" charset="0"/>
                  </a:defRPr>
                </a:lvl2pPr>
                <a:lvl3pPr marL="1143000" indent="-228600" defTabSz="1254125" eaLnBrk="0" hangingPunct="0">
                  <a:spcBef>
                    <a:spcPct val="20000"/>
                  </a:spcBef>
                  <a:buChar char="•"/>
                  <a:defRPr sz="2400">
                    <a:solidFill>
                      <a:schemeClr val="tx1"/>
                    </a:solidFill>
                    <a:latin typeface="Arial" charset="0"/>
                    <a:cs typeface="Arial" charset="0"/>
                  </a:defRPr>
                </a:lvl3pPr>
                <a:lvl4pPr marL="1600200" indent="-228600" defTabSz="1254125" eaLnBrk="0" hangingPunct="0">
                  <a:spcBef>
                    <a:spcPct val="20000"/>
                  </a:spcBef>
                  <a:buChar char="–"/>
                  <a:defRPr sz="2000">
                    <a:solidFill>
                      <a:schemeClr val="tx1"/>
                    </a:solidFill>
                    <a:latin typeface="Arial" charset="0"/>
                    <a:cs typeface="Arial" charset="0"/>
                  </a:defRPr>
                </a:lvl4pPr>
                <a:lvl5pPr marL="2057400" indent="-228600" defTabSz="1254125" eaLnBrk="0" hangingPunct="0">
                  <a:spcBef>
                    <a:spcPct val="20000"/>
                  </a:spcBef>
                  <a:buChar char="»"/>
                  <a:defRPr sz="2000">
                    <a:solidFill>
                      <a:schemeClr val="tx1"/>
                    </a:solidFill>
                    <a:latin typeface="Arial" charset="0"/>
                    <a:cs typeface="Arial" charset="0"/>
                  </a:defRPr>
                </a:lvl5pPr>
                <a:lvl6pPr marL="2514600" indent="-228600" defTabSz="1254125" eaLnBrk="0" fontAlgn="base" hangingPunct="0">
                  <a:spcBef>
                    <a:spcPct val="20000"/>
                  </a:spcBef>
                  <a:spcAft>
                    <a:spcPct val="0"/>
                  </a:spcAft>
                  <a:buChar char="»"/>
                  <a:defRPr sz="2000">
                    <a:solidFill>
                      <a:schemeClr val="tx1"/>
                    </a:solidFill>
                    <a:latin typeface="Arial" charset="0"/>
                    <a:cs typeface="Arial" charset="0"/>
                  </a:defRPr>
                </a:lvl6pPr>
                <a:lvl7pPr marL="2971800" indent="-228600" defTabSz="1254125" eaLnBrk="0" fontAlgn="base" hangingPunct="0">
                  <a:spcBef>
                    <a:spcPct val="20000"/>
                  </a:spcBef>
                  <a:spcAft>
                    <a:spcPct val="0"/>
                  </a:spcAft>
                  <a:buChar char="»"/>
                  <a:defRPr sz="2000">
                    <a:solidFill>
                      <a:schemeClr val="tx1"/>
                    </a:solidFill>
                    <a:latin typeface="Arial" charset="0"/>
                    <a:cs typeface="Arial" charset="0"/>
                  </a:defRPr>
                </a:lvl7pPr>
                <a:lvl8pPr marL="3429000" indent="-228600" defTabSz="1254125" eaLnBrk="0" fontAlgn="base" hangingPunct="0">
                  <a:spcBef>
                    <a:spcPct val="20000"/>
                  </a:spcBef>
                  <a:spcAft>
                    <a:spcPct val="0"/>
                  </a:spcAft>
                  <a:buChar char="»"/>
                  <a:defRPr sz="2000">
                    <a:solidFill>
                      <a:schemeClr val="tx1"/>
                    </a:solidFill>
                    <a:latin typeface="Arial" charset="0"/>
                    <a:cs typeface="Arial" charset="0"/>
                  </a:defRPr>
                </a:lvl8pPr>
                <a:lvl9pPr marL="3886200" indent="-228600" defTabSz="1254125"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lnSpc>
                    <a:spcPct val="130000"/>
                  </a:lnSpc>
                  <a:spcBef>
                    <a:spcPct val="0"/>
                  </a:spcBef>
                  <a:buFontTx/>
                  <a:buNone/>
                </a:pPr>
                <a:r>
                  <a:rPr lang="en-US" altLang="de-DE" sz="1600">
                    <a:latin typeface="Verdana" pitchFamily="34" charset="0"/>
                    <a:ea typeface="SimSun" pitchFamily="2" charset="-122"/>
                  </a:rPr>
                  <a:t>Corporate Data</a:t>
                </a:r>
              </a:p>
            </p:txBody>
          </p:sp>
        </p:grpSp>
        <p:grpSp>
          <p:nvGrpSpPr>
            <p:cNvPr id="96264" name="Group 114"/>
            <p:cNvGrpSpPr>
              <a:grpSpLocks/>
            </p:cNvGrpSpPr>
            <p:nvPr/>
          </p:nvGrpSpPr>
          <p:grpSpPr bwMode="auto">
            <a:xfrm>
              <a:off x="431" y="799"/>
              <a:ext cx="4844" cy="1544"/>
              <a:chOff x="2832100" y="3432175"/>
              <a:chExt cx="7689850" cy="2451100"/>
            </a:xfrm>
          </p:grpSpPr>
          <p:sp>
            <p:nvSpPr>
              <p:cNvPr id="96319" name="AutoShape 3"/>
              <p:cNvSpPr>
                <a:spLocks noChangeArrowheads="1"/>
              </p:cNvSpPr>
              <p:nvPr/>
            </p:nvSpPr>
            <p:spPr bwMode="auto">
              <a:xfrm>
                <a:off x="2832100" y="3478054"/>
                <a:ext cx="7689850" cy="2405142"/>
              </a:xfrm>
              <a:prstGeom prst="roundRect">
                <a:avLst>
                  <a:gd name="adj" fmla="val 5412"/>
                </a:avLst>
              </a:prstGeom>
              <a:gradFill rotWithShape="1">
                <a:gsLst>
                  <a:gs pos="0">
                    <a:srgbClr val="C2DAEC"/>
                  </a:gs>
                  <a:gs pos="100000">
                    <a:srgbClr val="FFFFFF"/>
                  </a:gs>
                </a:gsLst>
                <a:lin ang="2700000" scaled="1"/>
              </a:gradFill>
              <a:ln>
                <a:noFill/>
              </a:ln>
              <a:effectLst>
                <a:outerShdw dist="28398" dir="3806097" algn="ctr" rotWithShape="0">
                  <a:schemeClr val="tx2">
                    <a:alpha val="79999"/>
                  </a:schemeClr>
                </a:outerShdw>
              </a:effectLst>
              <a:extLst>
                <a:ext uri="{91240B29-F687-4F45-9708-019B960494DF}">
                  <a14:hiddenLine xmlns:a14="http://schemas.microsoft.com/office/drawing/2010/main" w="9525" algn="ctr">
                    <a:solidFill>
                      <a:srgbClr val="000000"/>
                    </a:solidFill>
                    <a:prstDash val="sysDot"/>
                    <a:round/>
                    <a:headEnd/>
                    <a:tailEnd/>
                  </a14:hiddenLine>
                </a:ext>
              </a:extLst>
            </p:spPr>
            <p:txBody>
              <a:bodyPr wrap="none" lIns="95617" tIns="47806" rIns="95617" bIns="47806" anchor="ctr"/>
              <a:lstStyle>
                <a:lvl1pPr defTabSz="957263" eaLnBrk="0" hangingPunct="0">
                  <a:spcBef>
                    <a:spcPct val="20000"/>
                  </a:spcBef>
                  <a:buChar char="•"/>
                  <a:defRPr sz="3200">
                    <a:solidFill>
                      <a:schemeClr val="tx1"/>
                    </a:solidFill>
                    <a:latin typeface="Arial" charset="0"/>
                    <a:cs typeface="Arial" charset="0"/>
                  </a:defRPr>
                </a:lvl1pPr>
                <a:lvl2pPr marL="742950" indent="-285750" defTabSz="957263" eaLnBrk="0" hangingPunct="0">
                  <a:spcBef>
                    <a:spcPct val="20000"/>
                  </a:spcBef>
                  <a:buChar char="–"/>
                  <a:defRPr sz="2800">
                    <a:solidFill>
                      <a:schemeClr val="tx1"/>
                    </a:solidFill>
                    <a:latin typeface="Arial" charset="0"/>
                    <a:cs typeface="Arial" charset="0"/>
                  </a:defRPr>
                </a:lvl2pPr>
                <a:lvl3pPr marL="1143000" indent="-228600" defTabSz="957263" eaLnBrk="0" hangingPunct="0">
                  <a:spcBef>
                    <a:spcPct val="20000"/>
                  </a:spcBef>
                  <a:buChar char="•"/>
                  <a:defRPr sz="2400">
                    <a:solidFill>
                      <a:schemeClr val="tx1"/>
                    </a:solidFill>
                    <a:latin typeface="Arial" charset="0"/>
                    <a:cs typeface="Arial" charset="0"/>
                  </a:defRPr>
                </a:lvl3pPr>
                <a:lvl4pPr marL="1600200" indent="-228600" defTabSz="957263" eaLnBrk="0" hangingPunct="0">
                  <a:spcBef>
                    <a:spcPct val="20000"/>
                  </a:spcBef>
                  <a:buChar char="–"/>
                  <a:defRPr sz="2000">
                    <a:solidFill>
                      <a:schemeClr val="tx1"/>
                    </a:solidFill>
                    <a:latin typeface="Arial" charset="0"/>
                    <a:cs typeface="Arial" charset="0"/>
                  </a:defRPr>
                </a:lvl4pPr>
                <a:lvl5pPr marL="2057400" indent="-228600" defTabSz="957263" eaLnBrk="0" hangingPunct="0">
                  <a:spcBef>
                    <a:spcPct val="20000"/>
                  </a:spcBef>
                  <a:buChar char="»"/>
                  <a:defRPr sz="2000">
                    <a:solidFill>
                      <a:schemeClr val="tx1"/>
                    </a:solidFill>
                    <a:latin typeface="Arial" charset="0"/>
                    <a:cs typeface="Arial" charset="0"/>
                  </a:defRPr>
                </a:lvl5pPr>
                <a:lvl6pPr marL="2514600" indent="-228600" defTabSz="957263" eaLnBrk="0" fontAlgn="base" hangingPunct="0">
                  <a:spcBef>
                    <a:spcPct val="20000"/>
                  </a:spcBef>
                  <a:spcAft>
                    <a:spcPct val="0"/>
                  </a:spcAft>
                  <a:buChar char="»"/>
                  <a:defRPr sz="2000">
                    <a:solidFill>
                      <a:schemeClr val="tx1"/>
                    </a:solidFill>
                    <a:latin typeface="Arial" charset="0"/>
                    <a:cs typeface="Arial" charset="0"/>
                  </a:defRPr>
                </a:lvl6pPr>
                <a:lvl7pPr marL="2971800" indent="-228600" defTabSz="957263" eaLnBrk="0" fontAlgn="base" hangingPunct="0">
                  <a:spcBef>
                    <a:spcPct val="20000"/>
                  </a:spcBef>
                  <a:spcAft>
                    <a:spcPct val="0"/>
                  </a:spcAft>
                  <a:buChar char="»"/>
                  <a:defRPr sz="2000">
                    <a:solidFill>
                      <a:schemeClr val="tx1"/>
                    </a:solidFill>
                    <a:latin typeface="Arial" charset="0"/>
                    <a:cs typeface="Arial" charset="0"/>
                  </a:defRPr>
                </a:lvl7pPr>
                <a:lvl8pPr marL="3429000" indent="-228600" defTabSz="957263" eaLnBrk="0" fontAlgn="base" hangingPunct="0">
                  <a:spcBef>
                    <a:spcPct val="20000"/>
                  </a:spcBef>
                  <a:spcAft>
                    <a:spcPct val="0"/>
                  </a:spcAft>
                  <a:buChar char="»"/>
                  <a:defRPr sz="2000">
                    <a:solidFill>
                      <a:schemeClr val="tx1"/>
                    </a:solidFill>
                    <a:latin typeface="Arial" charset="0"/>
                    <a:cs typeface="Arial" charset="0"/>
                  </a:defRPr>
                </a:lvl8pPr>
                <a:lvl9pPr marL="3886200" indent="-228600" defTabSz="957263"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endParaRPr lang="en-GB" altLang="de-DE" sz="2300">
                  <a:latin typeface="Verdana" pitchFamily="34" charset="0"/>
                  <a:ea typeface="SimSun" pitchFamily="2" charset="-122"/>
                  <a:cs typeface="MS PGothic" pitchFamily="34" charset="-128"/>
                </a:endParaRPr>
              </a:p>
            </p:txBody>
          </p:sp>
          <p:sp>
            <p:nvSpPr>
              <p:cNvPr id="498706" name="Rectangle 18"/>
              <p:cNvSpPr>
                <a:spLocks noChangeArrowheads="1"/>
              </p:cNvSpPr>
              <p:nvPr/>
            </p:nvSpPr>
            <p:spPr bwMode="auto">
              <a:xfrm>
                <a:off x="4254500" y="3432175"/>
                <a:ext cx="4862512" cy="409386"/>
              </a:xfrm>
              <a:prstGeom prst="rect">
                <a:avLst/>
              </a:prstGeom>
              <a:noFill/>
              <a:ln w="9525" algn="ctr">
                <a:noFill/>
                <a:miter lim="800000"/>
                <a:headEnd/>
                <a:tailEnd/>
              </a:ln>
              <a:effectLst>
                <a:prstShdw prst="shdw17" dist="17961" dir="2700000">
                  <a:schemeClr val="folHlink">
                    <a:gamma/>
                    <a:shade val="60000"/>
                    <a:invGamma/>
                  </a:schemeClr>
                </a:prstShdw>
              </a:effectLst>
            </p:spPr>
            <p:txBody>
              <a:bodyPr wrap="none" lIns="85939" tIns="42980" rIns="85939" bIns="42980" anchor="ctr"/>
              <a:lstStyle/>
              <a:p>
                <a:pPr algn="ctr" defTabSz="1314450">
                  <a:lnSpc>
                    <a:spcPct val="130000"/>
                  </a:lnSpc>
                  <a:tabLst>
                    <a:tab pos="3292475" algn="l"/>
                  </a:tabLst>
                  <a:defRPr/>
                </a:pPr>
                <a:endParaRPr lang="en-US" sz="1600">
                  <a:latin typeface="Verdana" pitchFamily="34" charset="0"/>
                  <a:ea typeface="SimSun" pitchFamily="2" charset="-122"/>
                </a:endParaRPr>
              </a:p>
            </p:txBody>
          </p:sp>
        </p:grpSp>
        <p:sp>
          <p:nvSpPr>
            <p:cNvPr id="498711" name="AutoShape 23"/>
            <p:cNvSpPr>
              <a:spLocks noChangeArrowheads="1"/>
            </p:cNvSpPr>
            <p:nvPr/>
          </p:nvSpPr>
          <p:spPr bwMode="auto">
            <a:xfrm>
              <a:off x="490" y="1805"/>
              <a:ext cx="764" cy="444"/>
            </a:xfrm>
            <a:prstGeom prst="roundRect">
              <a:avLst>
                <a:gd name="adj" fmla="val 16667"/>
              </a:avLst>
            </a:prstGeom>
            <a:gradFill rotWithShape="1">
              <a:gsLst>
                <a:gs pos="0">
                  <a:schemeClr val="accent1"/>
                </a:gs>
                <a:gs pos="100000">
                  <a:schemeClr val="accent1">
                    <a:gamma/>
                    <a:tint val="19216"/>
                    <a:invGamma/>
                  </a:schemeClr>
                </a:gs>
              </a:gsLst>
              <a:lin ang="2700000" scaled="1"/>
            </a:gradFill>
            <a:ln w="9525">
              <a:solidFill>
                <a:schemeClr val="tx1"/>
              </a:solidFill>
              <a:round/>
              <a:headEnd/>
              <a:tailEnd/>
            </a:ln>
            <a:effectLst>
              <a:outerShdw dist="35921" dir="2700000" algn="ctr" rotWithShape="0">
                <a:schemeClr val="bg2"/>
              </a:outerShdw>
            </a:effectLst>
          </p:spPr>
          <p:txBody>
            <a:bodyPr lIns="0" tIns="45709" rIns="0" bIns="45709" anchor="ctr"/>
            <a:lstStyle/>
            <a:p>
              <a:pPr algn="ctr">
                <a:defRPr/>
              </a:pPr>
              <a:r>
                <a:rPr lang="en-GB" sz="1200" dirty="0">
                  <a:latin typeface="Verdana" pitchFamily="34" charset="0"/>
                  <a:ea typeface="MS PGothic" pitchFamily="34" charset="-128"/>
                  <a:cs typeface="+mn-cs"/>
                </a:rPr>
                <a:t>Business Services</a:t>
              </a:r>
            </a:p>
          </p:txBody>
        </p:sp>
        <p:sp>
          <p:nvSpPr>
            <p:cNvPr id="498712" name="AutoShape 24"/>
            <p:cNvSpPr>
              <a:spLocks noChangeArrowheads="1"/>
            </p:cNvSpPr>
            <p:nvPr/>
          </p:nvSpPr>
          <p:spPr bwMode="auto">
            <a:xfrm>
              <a:off x="1278" y="1805"/>
              <a:ext cx="763" cy="445"/>
            </a:xfrm>
            <a:prstGeom prst="roundRect">
              <a:avLst>
                <a:gd name="adj" fmla="val 16667"/>
              </a:avLst>
            </a:prstGeom>
            <a:gradFill rotWithShape="1">
              <a:gsLst>
                <a:gs pos="0">
                  <a:schemeClr val="accent1"/>
                </a:gs>
                <a:gs pos="100000">
                  <a:schemeClr val="accent1">
                    <a:gamma/>
                    <a:tint val="19216"/>
                    <a:invGamma/>
                  </a:schemeClr>
                </a:gs>
              </a:gsLst>
              <a:lin ang="2700000" scaled="1"/>
            </a:gradFill>
            <a:ln w="9525">
              <a:solidFill>
                <a:schemeClr val="tx1"/>
              </a:solidFill>
              <a:round/>
              <a:headEnd/>
              <a:tailEnd/>
            </a:ln>
            <a:effectLst>
              <a:outerShdw dist="35921" dir="2700000" algn="ctr" rotWithShape="0">
                <a:schemeClr val="bg2"/>
              </a:outerShdw>
            </a:effectLst>
          </p:spPr>
          <p:txBody>
            <a:bodyPr lIns="0" tIns="45709" rIns="0" bIns="45709" anchor="ctr"/>
            <a:lstStyle/>
            <a:p>
              <a:pPr algn="ctr">
                <a:defRPr/>
              </a:pPr>
              <a:r>
                <a:rPr lang="en-GB" sz="1200" dirty="0">
                  <a:latin typeface="Verdana" pitchFamily="34" charset="0"/>
                  <a:ea typeface="MS PGothic" pitchFamily="34" charset="-128"/>
                  <a:cs typeface="+mn-cs"/>
                </a:rPr>
                <a:t>Master Data Management (MDM)</a:t>
              </a:r>
            </a:p>
          </p:txBody>
        </p:sp>
        <p:sp>
          <p:nvSpPr>
            <p:cNvPr id="498713" name="AutoShape 25"/>
            <p:cNvSpPr>
              <a:spLocks noChangeArrowheads="1"/>
            </p:cNvSpPr>
            <p:nvPr/>
          </p:nvSpPr>
          <p:spPr bwMode="auto">
            <a:xfrm>
              <a:off x="2066" y="1805"/>
              <a:ext cx="765" cy="444"/>
            </a:xfrm>
            <a:prstGeom prst="roundRect">
              <a:avLst>
                <a:gd name="adj" fmla="val 16667"/>
              </a:avLst>
            </a:prstGeom>
            <a:gradFill rotWithShape="1">
              <a:gsLst>
                <a:gs pos="0">
                  <a:schemeClr val="accent1"/>
                </a:gs>
                <a:gs pos="100000">
                  <a:schemeClr val="accent1">
                    <a:gamma/>
                    <a:tint val="19216"/>
                    <a:invGamma/>
                  </a:schemeClr>
                </a:gs>
              </a:gsLst>
              <a:lin ang="2700000" scaled="1"/>
            </a:gradFill>
            <a:ln w="9525">
              <a:solidFill>
                <a:schemeClr val="tx1"/>
              </a:solidFill>
              <a:round/>
              <a:headEnd/>
              <a:tailEnd/>
            </a:ln>
            <a:effectLst>
              <a:outerShdw dist="35921" dir="2700000" algn="ctr" rotWithShape="0">
                <a:schemeClr val="bg2"/>
              </a:outerShdw>
            </a:effectLst>
          </p:spPr>
          <p:txBody>
            <a:bodyPr lIns="0" tIns="45709" rIns="0" bIns="45709" anchor="ctr"/>
            <a:lstStyle/>
            <a:p>
              <a:pPr algn="ctr">
                <a:defRPr/>
              </a:pPr>
              <a:r>
                <a:rPr lang="en-GB" sz="1200">
                  <a:latin typeface="Verdana" pitchFamily="34" charset="0"/>
                  <a:ea typeface="MS PGothic" pitchFamily="34" charset="-128"/>
                  <a:cs typeface="+mn-cs"/>
                </a:rPr>
                <a:t>Case Management</a:t>
              </a:r>
            </a:p>
          </p:txBody>
        </p:sp>
        <p:sp>
          <p:nvSpPr>
            <p:cNvPr id="498714" name="AutoShape 26"/>
            <p:cNvSpPr>
              <a:spLocks noChangeArrowheads="1"/>
            </p:cNvSpPr>
            <p:nvPr/>
          </p:nvSpPr>
          <p:spPr bwMode="auto">
            <a:xfrm>
              <a:off x="3643" y="1805"/>
              <a:ext cx="764" cy="447"/>
            </a:xfrm>
            <a:prstGeom prst="roundRect">
              <a:avLst>
                <a:gd name="adj" fmla="val 16667"/>
              </a:avLst>
            </a:prstGeom>
            <a:gradFill rotWithShape="1">
              <a:gsLst>
                <a:gs pos="0">
                  <a:schemeClr val="accent1"/>
                </a:gs>
                <a:gs pos="100000">
                  <a:schemeClr val="accent1">
                    <a:gamma/>
                    <a:tint val="19216"/>
                    <a:invGamma/>
                  </a:schemeClr>
                </a:gs>
              </a:gsLst>
              <a:lin ang="2700000" scaled="1"/>
            </a:gradFill>
            <a:ln w="9525">
              <a:solidFill>
                <a:schemeClr val="tx1"/>
              </a:solidFill>
              <a:round/>
              <a:headEnd/>
              <a:tailEnd/>
            </a:ln>
            <a:effectLst>
              <a:outerShdw dist="35921" dir="2700000" algn="ctr" rotWithShape="0">
                <a:schemeClr val="bg2"/>
              </a:outerShdw>
            </a:effectLst>
          </p:spPr>
          <p:txBody>
            <a:bodyPr lIns="0" tIns="45709" rIns="0" bIns="45709" anchor="ctr"/>
            <a:lstStyle/>
            <a:p>
              <a:pPr algn="ctr">
                <a:defRPr/>
              </a:pPr>
              <a:r>
                <a:rPr lang="en-GB" sz="1200">
                  <a:latin typeface="Verdana" pitchFamily="34" charset="0"/>
                  <a:ea typeface="MS PGothic" pitchFamily="34" charset="-128"/>
                  <a:cs typeface="+mn-cs"/>
                </a:rPr>
                <a:t>Rules</a:t>
              </a:r>
            </a:p>
          </p:txBody>
        </p:sp>
        <p:sp>
          <p:nvSpPr>
            <p:cNvPr id="498716" name="AutoShape 28"/>
            <p:cNvSpPr>
              <a:spLocks noChangeArrowheads="1"/>
            </p:cNvSpPr>
            <p:nvPr/>
          </p:nvSpPr>
          <p:spPr bwMode="auto">
            <a:xfrm>
              <a:off x="2856" y="1805"/>
              <a:ext cx="762" cy="447"/>
            </a:xfrm>
            <a:prstGeom prst="roundRect">
              <a:avLst>
                <a:gd name="adj" fmla="val 16667"/>
              </a:avLst>
            </a:prstGeom>
            <a:gradFill rotWithShape="1">
              <a:gsLst>
                <a:gs pos="0">
                  <a:schemeClr val="accent1"/>
                </a:gs>
                <a:gs pos="100000">
                  <a:schemeClr val="accent1">
                    <a:gamma/>
                    <a:tint val="19216"/>
                    <a:invGamma/>
                  </a:schemeClr>
                </a:gs>
              </a:gsLst>
              <a:lin ang="2700000" scaled="1"/>
            </a:gradFill>
            <a:ln w="9525">
              <a:solidFill>
                <a:schemeClr val="tx1"/>
              </a:solidFill>
              <a:round/>
              <a:headEnd/>
              <a:tailEnd/>
            </a:ln>
            <a:effectLst>
              <a:outerShdw dist="35921" dir="2700000" algn="ctr" rotWithShape="0">
                <a:schemeClr val="bg2"/>
              </a:outerShdw>
            </a:effectLst>
          </p:spPr>
          <p:txBody>
            <a:bodyPr lIns="0" tIns="45709" rIns="0" bIns="45709" anchor="ctr"/>
            <a:lstStyle/>
            <a:p>
              <a:pPr algn="ctr">
                <a:defRPr/>
              </a:pPr>
              <a:r>
                <a:rPr lang="en-GB" sz="1200">
                  <a:latin typeface="Verdana" pitchFamily="34" charset="0"/>
                  <a:ea typeface="MS PGothic" pitchFamily="34" charset="-128"/>
                  <a:cs typeface="+mn-cs"/>
                </a:rPr>
                <a:t>SOA Grid</a:t>
              </a:r>
            </a:p>
          </p:txBody>
        </p:sp>
        <p:sp>
          <p:nvSpPr>
            <p:cNvPr id="498717" name="AutoShape 29"/>
            <p:cNvSpPr>
              <a:spLocks noChangeArrowheads="1"/>
            </p:cNvSpPr>
            <p:nvPr/>
          </p:nvSpPr>
          <p:spPr bwMode="auto">
            <a:xfrm>
              <a:off x="4432" y="1805"/>
              <a:ext cx="762" cy="445"/>
            </a:xfrm>
            <a:prstGeom prst="roundRect">
              <a:avLst>
                <a:gd name="adj" fmla="val 16667"/>
              </a:avLst>
            </a:prstGeom>
            <a:gradFill rotWithShape="1">
              <a:gsLst>
                <a:gs pos="0">
                  <a:schemeClr val="accent1"/>
                </a:gs>
                <a:gs pos="100000">
                  <a:schemeClr val="accent1">
                    <a:gamma/>
                    <a:tint val="19216"/>
                    <a:invGamma/>
                  </a:schemeClr>
                </a:gs>
              </a:gsLst>
              <a:lin ang="2700000" scaled="1"/>
            </a:gradFill>
            <a:ln w="9525">
              <a:solidFill>
                <a:schemeClr val="tx1"/>
              </a:solidFill>
              <a:round/>
              <a:headEnd/>
              <a:tailEnd/>
            </a:ln>
            <a:effectLst>
              <a:outerShdw dist="35921" dir="2700000" algn="ctr" rotWithShape="0">
                <a:schemeClr val="bg2"/>
              </a:outerShdw>
            </a:effectLst>
          </p:spPr>
          <p:txBody>
            <a:bodyPr lIns="0" tIns="45709" rIns="0" bIns="45709" anchor="ctr"/>
            <a:lstStyle/>
            <a:p>
              <a:pPr algn="ctr">
                <a:defRPr/>
              </a:pPr>
              <a:r>
                <a:rPr lang="en-GB" sz="1200">
                  <a:latin typeface="Verdana" pitchFamily="34" charset="0"/>
                  <a:ea typeface="ＭＳ Ｐゴシック" pitchFamily="34" charset="-128"/>
                </a:rPr>
                <a:t>CAF</a:t>
              </a:r>
            </a:p>
            <a:p>
              <a:pPr algn="ctr">
                <a:defRPr/>
              </a:pPr>
              <a:r>
                <a:rPr lang="en-GB" sz="1200">
                  <a:latin typeface="Verdana" pitchFamily="34" charset="0"/>
                  <a:ea typeface="ＭＳ Ｐゴシック" pitchFamily="34" charset="-128"/>
                </a:rPr>
                <a:t>UI</a:t>
              </a:r>
            </a:p>
          </p:txBody>
        </p:sp>
        <p:pic>
          <p:nvPicPr>
            <p:cNvPr id="96271" name="Picture 30" descr="CPU-New2"/>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713" y="2849"/>
              <a:ext cx="477"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96272" name="Rectangle 31"/>
            <p:cNvSpPr>
              <a:spLocks noChangeArrowheads="1"/>
            </p:cNvSpPr>
            <p:nvPr/>
          </p:nvSpPr>
          <p:spPr bwMode="auto">
            <a:xfrm>
              <a:off x="850" y="3334"/>
              <a:ext cx="459"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133806" tIns="66905" rIns="133806" bIns="66905">
              <a:spAutoFit/>
            </a:bodyPr>
            <a:lstStyle>
              <a:lvl1pPr defTabSz="1341438" eaLnBrk="0" hangingPunct="0">
                <a:spcBef>
                  <a:spcPct val="20000"/>
                </a:spcBef>
                <a:buChar char="•"/>
                <a:defRPr sz="3200">
                  <a:solidFill>
                    <a:schemeClr val="tx1"/>
                  </a:solidFill>
                  <a:latin typeface="Arial" charset="0"/>
                  <a:cs typeface="Arial" charset="0"/>
                </a:defRPr>
              </a:lvl1pPr>
              <a:lvl2pPr marL="742950" indent="-285750" defTabSz="1341438" eaLnBrk="0" hangingPunct="0">
                <a:spcBef>
                  <a:spcPct val="20000"/>
                </a:spcBef>
                <a:buChar char="–"/>
                <a:defRPr sz="2800">
                  <a:solidFill>
                    <a:schemeClr val="tx1"/>
                  </a:solidFill>
                  <a:latin typeface="Arial" charset="0"/>
                  <a:cs typeface="Arial" charset="0"/>
                </a:defRPr>
              </a:lvl2pPr>
              <a:lvl3pPr marL="1143000" indent="-228600" defTabSz="1341438" eaLnBrk="0" hangingPunct="0">
                <a:spcBef>
                  <a:spcPct val="20000"/>
                </a:spcBef>
                <a:buChar char="•"/>
                <a:defRPr sz="2400">
                  <a:solidFill>
                    <a:schemeClr val="tx1"/>
                  </a:solidFill>
                  <a:latin typeface="Arial" charset="0"/>
                  <a:cs typeface="Arial" charset="0"/>
                </a:defRPr>
              </a:lvl3pPr>
              <a:lvl4pPr marL="1600200" indent="-228600" defTabSz="1341438" eaLnBrk="0" hangingPunct="0">
                <a:spcBef>
                  <a:spcPct val="20000"/>
                </a:spcBef>
                <a:buChar char="–"/>
                <a:defRPr sz="2000">
                  <a:solidFill>
                    <a:schemeClr val="tx1"/>
                  </a:solidFill>
                  <a:latin typeface="Arial" charset="0"/>
                  <a:cs typeface="Arial" charset="0"/>
                </a:defRPr>
              </a:lvl4pPr>
              <a:lvl5pPr marL="2057400" indent="-228600" defTabSz="1341438" eaLnBrk="0" hangingPunct="0">
                <a:spcBef>
                  <a:spcPct val="20000"/>
                </a:spcBef>
                <a:buChar char="»"/>
                <a:defRPr sz="2000">
                  <a:solidFill>
                    <a:schemeClr val="tx1"/>
                  </a:solidFill>
                  <a:latin typeface="Arial" charset="0"/>
                  <a:cs typeface="Arial" charset="0"/>
                </a:defRPr>
              </a:lvl5pPr>
              <a:lvl6pPr marL="2514600" indent="-228600" defTabSz="1341438" eaLnBrk="0" fontAlgn="base" hangingPunct="0">
                <a:spcBef>
                  <a:spcPct val="20000"/>
                </a:spcBef>
                <a:spcAft>
                  <a:spcPct val="0"/>
                </a:spcAft>
                <a:buChar char="»"/>
                <a:defRPr sz="2000">
                  <a:solidFill>
                    <a:schemeClr val="tx1"/>
                  </a:solidFill>
                  <a:latin typeface="Arial" charset="0"/>
                  <a:cs typeface="Arial" charset="0"/>
                </a:defRPr>
              </a:lvl6pPr>
              <a:lvl7pPr marL="2971800" indent="-228600" defTabSz="1341438" eaLnBrk="0" fontAlgn="base" hangingPunct="0">
                <a:spcBef>
                  <a:spcPct val="20000"/>
                </a:spcBef>
                <a:spcAft>
                  <a:spcPct val="0"/>
                </a:spcAft>
                <a:buChar char="»"/>
                <a:defRPr sz="2000">
                  <a:solidFill>
                    <a:schemeClr val="tx1"/>
                  </a:solidFill>
                  <a:latin typeface="Arial" charset="0"/>
                  <a:cs typeface="Arial" charset="0"/>
                </a:defRPr>
              </a:lvl7pPr>
              <a:lvl8pPr marL="3429000" indent="-228600" defTabSz="1341438" eaLnBrk="0" fontAlgn="base" hangingPunct="0">
                <a:spcBef>
                  <a:spcPct val="20000"/>
                </a:spcBef>
                <a:spcAft>
                  <a:spcPct val="0"/>
                </a:spcAft>
                <a:buChar char="»"/>
                <a:defRPr sz="2000">
                  <a:solidFill>
                    <a:schemeClr val="tx1"/>
                  </a:solidFill>
                  <a:latin typeface="Arial" charset="0"/>
                  <a:cs typeface="Arial" charset="0"/>
                </a:defRPr>
              </a:lvl8pPr>
              <a:lvl9pPr marL="3886200" indent="-228600" defTabSz="1341438" eaLnBrk="0" fontAlgn="base" hangingPunct="0">
                <a:spcBef>
                  <a:spcPct val="20000"/>
                </a:spcBef>
                <a:spcAft>
                  <a:spcPct val="0"/>
                </a:spcAft>
                <a:buChar char="»"/>
                <a:defRPr sz="2000">
                  <a:solidFill>
                    <a:schemeClr val="tx1"/>
                  </a:solidFill>
                  <a:latin typeface="Arial" charset="0"/>
                  <a:cs typeface="Arial" charset="0"/>
                </a:defRPr>
              </a:lvl9pPr>
            </a:lstStyle>
            <a:p>
              <a:pPr algn="ctr">
                <a:spcBef>
                  <a:spcPct val="0"/>
                </a:spcBef>
                <a:buFontTx/>
                <a:buNone/>
              </a:pPr>
              <a:r>
                <a:rPr lang="en-US" altLang="de-DE" sz="1200">
                  <a:latin typeface="Verdana" pitchFamily="34" charset="0"/>
                  <a:ea typeface="SimSun" pitchFamily="2" charset="-122"/>
                </a:rPr>
                <a:t>ERP</a:t>
              </a:r>
            </a:p>
          </p:txBody>
        </p:sp>
        <p:pic>
          <p:nvPicPr>
            <p:cNvPr id="96273" name="Picture 33" descr="cpu"/>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8" y="2881"/>
              <a:ext cx="458" cy="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74" name="Rectangle 34"/>
            <p:cNvSpPr>
              <a:spLocks noChangeArrowheads="1"/>
            </p:cNvSpPr>
            <p:nvPr/>
          </p:nvSpPr>
          <p:spPr bwMode="auto">
            <a:xfrm>
              <a:off x="2230" y="3356"/>
              <a:ext cx="383"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133806" tIns="66905" rIns="133806" bIns="66905">
              <a:spAutoFit/>
            </a:bodyPr>
            <a:lstStyle>
              <a:lvl1pPr defTabSz="1341438" eaLnBrk="0" hangingPunct="0">
                <a:spcBef>
                  <a:spcPct val="20000"/>
                </a:spcBef>
                <a:buChar char="•"/>
                <a:defRPr sz="3200">
                  <a:solidFill>
                    <a:schemeClr val="tx1"/>
                  </a:solidFill>
                  <a:latin typeface="Arial" charset="0"/>
                  <a:cs typeface="Arial" charset="0"/>
                </a:defRPr>
              </a:lvl1pPr>
              <a:lvl2pPr marL="742950" indent="-285750" defTabSz="1341438" eaLnBrk="0" hangingPunct="0">
                <a:spcBef>
                  <a:spcPct val="20000"/>
                </a:spcBef>
                <a:buChar char="–"/>
                <a:defRPr sz="2800">
                  <a:solidFill>
                    <a:schemeClr val="tx1"/>
                  </a:solidFill>
                  <a:latin typeface="Arial" charset="0"/>
                  <a:cs typeface="Arial" charset="0"/>
                </a:defRPr>
              </a:lvl2pPr>
              <a:lvl3pPr marL="1143000" indent="-228600" defTabSz="1341438" eaLnBrk="0" hangingPunct="0">
                <a:spcBef>
                  <a:spcPct val="20000"/>
                </a:spcBef>
                <a:buChar char="•"/>
                <a:defRPr sz="2400">
                  <a:solidFill>
                    <a:schemeClr val="tx1"/>
                  </a:solidFill>
                  <a:latin typeface="Arial" charset="0"/>
                  <a:cs typeface="Arial" charset="0"/>
                </a:defRPr>
              </a:lvl3pPr>
              <a:lvl4pPr marL="1600200" indent="-228600" defTabSz="1341438" eaLnBrk="0" hangingPunct="0">
                <a:spcBef>
                  <a:spcPct val="20000"/>
                </a:spcBef>
                <a:buChar char="–"/>
                <a:defRPr sz="2000">
                  <a:solidFill>
                    <a:schemeClr val="tx1"/>
                  </a:solidFill>
                  <a:latin typeface="Arial" charset="0"/>
                  <a:cs typeface="Arial" charset="0"/>
                </a:defRPr>
              </a:lvl4pPr>
              <a:lvl5pPr marL="2057400" indent="-228600" defTabSz="1341438" eaLnBrk="0" hangingPunct="0">
                <a:spcBef>
                  <a:spcPct val="20000"/>
                </a:spcBef>
                <a:buChar char="»"/>
                <a:defRPr sz="2000">
                  <a:solidFill>
                    <a:schemeClr val="tx1"/>
                  </a:solidFill>
                  <a:latin typeface="Arial" charset="0"/>
                  <a:cs typeface="Arial" charset="0"/>
                </a:defRPr>
              </a:lvl5pPr>
              <a:lvl6pPr marL="2514600" indent="-228600" defTabSz="1341438" eaLnBrk="0" fontAlgn="base" hangingPunct="0">
                <a:spcBef>
                  <a:spcPct val="20000"/>
                </a:spcBef>
                <a:spcAft>
                  <a:spcPct val="0"/>
                </a:spcAft>
                <a:buChar char="»"/>
                <a:defRPr sz="2000">
                  <a:solidFill>
                    <a:schemeClr val="tx1"/>
                  </a:solidFill>
                  <a:latin typeface="Arial" charset="0"/>
                  <a:cs typeface="Arial" charset="0"/>
                </a:defRPr>
              </a:lvl6pPr>
              <a:lvl7pPr marL="2971800" indent="-228600" defTabSz="1341438" eaLnBrk="0" fontAlgn="base" hangingPunct="0">
                <a:spcBef>
                  <a:spcPct val="20000"/>
                </a:spcBef>
                <a:spcAft>
                  <a:spcPct val="0"/>
                </a:spcAft>
                <a:buChar char="»"/>
                <a:defRPr sz="2000">
                  <a:solidFill>
                    <a:schemeClr val="tx1"/>
                  </a:solidFill>
                  <a:latin typeface="Arial" charset="0"/>
                  <a:cs typeface="Arial" charset="0"/>
                </a:defRPr>
              </a:lvl7pPr>
              <a:lvl8pPr marL="3429000" indent="-228600" defTabSz="1341438" eaLnBrk="0" fontAlgn="base" hangingPunct="0">
                <a:spcBef>
                  <a:spcPct val="20000"/>
                </a:spcBef>
                <a:spcAft>
                  <a:spcPct val="0"/>
                </a:spcAft>
                <a:buChar char="»"/>
                <a:defRPr sz="2000">
                  <a:solidFill>
                    <a:schemeClr val="tx1"/>
                  </a:solidFill>
                  <a:latin typeface="Arial" charset="0"/>
                  <a:cs typeface="Arial" charset="0"/>
                </a:defRPr>
              </a:lvl8pPr>
              <a:lvl9pPr marL="3886200" indent="-228600" defTabSz="1341438" eaLnBrk="0" fontAlgn="base" hangingPunct="0">
                <a:spcBef>
                  <a:spcPct val="20000"/>
                </a:spcBef>
                <a:spcAft>
                  <a:spcPct val="0"/>
                </a:spcAft>
                <a:buChar char="»"/>
                <a:defRPr sz="2000">
                  <a:solidFill>
                    <a:schemeClr val="tx1"/>
                  </a:solidFill>
                  <a:latin typeface="Arial" charset="0"/>
                  <a:cs typeface="Arial" charset="0"/>
                </a:defRPr>
              </a:lvl9pPr>
            </a:lstStyle>
            <a:p>
              <a:pPr algn="ctr">
                <a:spcBef>
                  <a:spcPct val="0"/>
                </a:spcBef>
                <a:buFontTx/>
                <a:buNone/>
              </a:pPr>
              <a:r>
                <a:rPr lang="en-US" altLang="de-DE" sz="1200">
                  <a:latin typeface="Verdana" pitchFamily="34" charset="0"/>
                  <a:ea typeface="SimSun" pitchFamily="2" charset="-122"/>
                </a:rPr>
                <a:t>CRM</a:t>
              </a:r>
            </a:p>
          </p:txBody>
        </p:sp>
        <p:grpSp>
          <p:nvGrpSpPr>
            <p:cNvPr id="96275" name="Group 121"/>
            <p:cNvGrpSpPr>
              <a:grpSpLocks/>
            </p:cNvGrpSpPr>
            <p:nvPr/>
          </p:nvGrpSpPr>
          <p:grpSpPr bwMode="auto">
            <a:xfrm>
              <a:off x="3050" y="2834"/>
              <a:ext cx="977" cy="745"/>
              <a:chOff x="6988175" y="6697663"/>
              <a:chExt cx="1550988" cy="1183078"/>
            </a:xfrm>
          </p:grpSpPr>
          <p:pic>
            <p:nvPicPr>
              <p:cNvPr id="96316" name="Picture 36" descr="offi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2213" y="6700838"/>
                <a:ext cx="768350" cy="91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317" name="Rectangle 38"/>
              <p:cNvSpPr>
                <a:spLocks noChangeArrowheads="1"/>
              </p:cNvSpPr>
              <p:nvPr/>
            </p:nvSpPr>
            <p:spPr bwMode="auto">
              <a:xfrm>
                <a:off x="6988175" y="6697663"/>
                <a:ext cx="723900" cy="282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86054" tIns="43032" rIns="86054" bIns="43032">
                <a:spAutoFit/>
              </a:bodyPr>
              <a:lstStyle>
                <a:lvl1pPr defTabSz="1314450" eaLnBrk="0" hangingPunct="0">
                  <a:spcBef>
                    <a:spcPct val="20000"/>
                  </a:spcBef>
                  <a:buChar char="•"/>
                  <a:tabLst>
                    <a:tab pos="3292475" algn="l"/>
                  </a:tabLst>
                  <a:defRPr sz="3200">
                    <a:solidFill>
                      <a:schemeClr val="tx1"/>
                    </a:solidFill>
                    <a:latin typeface="Arial" charset="0"/>
                    <a:cs typeface="Arial" charset="0"/>
                  </a:defRPr>
                </a:lvl1pPr>
                <a:lvl2pPr marL="742950" indent="-285750" defTabSz="1314450" eaLnBrk="0" hangingPunct="0">
                  <a:spcBef>
                    <a:spcPct val="20000"/>
                  </a:spcBef>
                  <a:buChar char="–"/>
                  <a:tabLst>
                    <a:tab pos="3292475" algn="l"/>
                  </a:tabLst>
                  <a:defRPr sz="2800">
                    <a:solidFill>
                      <a:schemeClr val="tx1"/>
                    </a:solidFill>
                    <a:latin typeface="Arial" charset="0"/>
                    <a:cs typeface="Arial" charset="0"/>
                  </a:defRPr>
                </a:lvl2pPr>
                <a:lvl3pPr marL="1143000" indent="-228600" defTabSz="1314450" eaLnBrk="0" hangingPunct="0">
                  <a:spcBef>
                    <a:spcPct val="20000"/>
                  </a:spcBef>
                  <a:buChar char="•"/>
                  <a:tabLst>
                    <a:tab pos="3292475" algn="l"/>
                  </a:tabLst>
                  <a:defRPr sz="2400">
                    <a:solidFill>
                      <a:schemeClr val="tx1"/>
                    </a:solidFill>
                    <a:latin typeface="Arial" charset="0"/>
                    <a:cs typeface="Arial" charset="0"/>
                  </a:defRPr>
                </a:lvl3pPr>
                <a:lvl4pPr marL="1600200" indent="-228600" defTabSz="1314450" eaLnBrk="0" hangingPunct="0">
                  <a:spcBef>
                    <a:spcPct val="20000"/>
                  </a:spcBef>
                  <a:buChar char="–"/>
                  <a:tabLst>
                    <a:tab pos="3292475" algn="l"/>
                  </a:tabLst>
                  <a:defRPr sz="2000">
                    <a:solidFill>
                      <a:schemeClr val="tx1"/>
                    </a:solidFill>
                    <a:latin typeface="Arial" charset="0"/>
                    <a:cs typeface="Arial" charset="0"/>
                  </a:defRPr>
                </a:lvl4pPr>
                <a:lvl5pPr marL="2057400" indent="-228600" defTabSz="1314450" eaLnBrk="0" hangingPunct="0">
                  <a:spcBef>
                    <a:spcPct val="20000"/>
                  </a:spcBef>
                  <a:buChar char="»"/>
                  <a:tabLst>
                    <a:tab pos="3292475" algn="l"/>
                  </a:tabLst>
                  <a:defRPr sz="2000">
                    <a:solidFill>
                      <a:schemeClr val="tx1"/>
                    </a:solidFill>
                    <a:latin typeface="Arial" charset="0"/>
                    <a:cs typeface="Arial" charset="0"/>
                  </a:defRPr>
                </a:lvl5pPr>
                <a:lvl6pPr marL="2514600" indent="-228600" defTabSz="1314450" eaLnBrk="0" fontAlgn="base" hangingPunct="0">
                  <a:spcBef>
                    <a:spcPct val="20000"/>
                  </a:spcBef>
                  <a:spcAft>
                    <a:spcPct val="0"/>
                  </a:spcAft>
                  <a:buChar char="»"/>
                  <a:tabLst>
                    <a:tab pos="3292475" algn="l"/>
                  </a:tabLst>
                  <a:defRPr sz="2000">
                    <a:solidFill>
                      <a:schemeClr val="tx1"/>
                    </a:solidFill>
                    <a:latin typeface="Arial" charset="0"/>
                    <a:cs typeface="Arial" charset="0"/>
                  </a:defRPr>
                </a:lvl6pPr>
                <a:lvl7pPr marL="2971800" indent="-228600" defTabSz="1314450" eaLnBrk="0" fontAlgn="base" hangingPunct="0">
                  <a:spcBef>
                    <a:spcPct val="20000"/>
                  </a:spcBef>
                  <a:spcAft>
                    <a:spcPct val="0"/>
                  </a:spcAft>
                  <a:buChar char="»"/>
                  <a:tabLst>
                    <a:tab pos="3292475" algn="l"/>
                  </a:tabLst>
                  <a:defRPr sz="2000">
                    <a:solidFill>
                      <a:schemeClr val="tx1"/>
                    </a:solidFill>
                    <a:latin typeface="Arial" charset="0"/>
                    <a:cs typeface="Arial" charset="0"/>
                  </a:defRPr>
                </a:lvl7pPr>
                <a:lvl8pPr marL="3429000" indent="-228600" defTabSz="1314450" eaLnBrk="0" fontAlgn="base" hangingPunct="0">
                  <a:spcBef>
                    <a:spcPct val="20000"/>
                  </a:spcBef>
                  <a:spcAft>
                    <a:spcPct val="0"/>
                  </a:spcAft>
                  <a:buChar char="»"/>
                  <a:tabLst>
                    <a:tab pos="3292475" algn="l"/>
                  </a:tabLst>
                  <a:defRPr sz="2000">
                    <a:solidFill>
                      <a:schemeClr val="tx1"/>
                    </a:solidFill>
                    <a:latin typeface="Arial" charset="0"/>
                    <a:cs typeface="Arial" charset="0"/>
                  </a:defRPr>
                </a:lvl8pPr>
                <a:lvl9pPr marL="3886200" indent="-228600" defTabSz="1314450" eaLnBrk="0" fontAlgn="base" hangingPunct="0">
                  <a:spcBef>
                    <a:spcPct val="20000"/>
                  </a:spcBef>
                  <a:spcAft>
                    <a:spcPct val="0"/>
                  </a:spcAft>
                  <a:buChar char="»"/>
                  <a:tabLst>
                    <a:tab pos="3292475" algn="l"/>
                  </a:tabLst>
                  <a:defRPr sz="2000">
                    <a:solidFill>
                      <a:schemeClr val="tx1"/>
                    </a:solidFill>
                    <a:latin typeface="Arial" charset="0"/>
                    <a:cs typeface="Arial" charset="0"/>
                  </a:defRPr>
                </a:lvl9pPr>
              </a:lstStyle>
              <a:p>
                <a:pPr algn="ctr" eaLnBrk="1" hangingPunct="1">
                  <a:spcBef>
                    <a:spcPct val="0"/>
                  </a:spcBef>
                  <a:buFontTx/>
                  <a:buNone/>
                </a:pPr>
                <a:r>
                  <a:rPr lang="en-US" altLang="de-DE" sz="1100">
                    <a:latin typeface="Verdana" pitchFamily="34" charset="0"/>
                    <a:ea typeface="SimSun" pitchFamily="2" charset="-122"/>
                  </a:rPr>
                  <a:t>Claims</a:t>
                </a:r>
              </a:p>
            </p:txBody>
          </p:sp>
          <p:sp>
            <p:nvSpPr>
              <p:cNvPr id="96318" name="Rectangle 41"/>
              <p:cNvSpPr>
                <a:spLocks noChangeArrowheads="1"/>
              </p:cNvSpPr>
              <p:nvPr/>
            </p:nvSpPr>
            <p:spPr bwMode="auto">
              <a:xfrm>
                <a:off x="7343775" y="7529349"/>
                <a:ext cx="1195388" cy="35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133806" tIns="66905" rIns="133806" bIns="66905">
                <a:spAutoFit/>
              </a:bodyPr>
              <a:lstStyle>
                <a:lvl1pPr defTabSz="1341438" eaLnBrk="0" hangingPunct="0">
                  <a:spcBef>
                    <a:spcPct val="20000"/>
                  </a:spcBef>
                  <a:buChar char="•"/>
                  <a:defRPr sz="3200">
                    <a:solidFill>
                      <a:schemeClr val="tx1"/>
                    </a:solidFill>
                    <a:latin typeface="Arial" charset="0"/>
                    <a:cs typeface="Arial" charset="0"/>
                  </a:defRPr>
                </a:lvl1pPr>
                <a:lvl2pPr marL="742950" indent="-285750" defTabSz="1341438" eaLnBrk="0" hangingPunct="0">
                  <a:spcBef>
                    <a:spcPct val="20000"/>
                  </a:spcBef>
                  <a:buChar char="–"/>
                  <a:defRPr sz="2800">
                    <a:solidFill>
                      <a:schemeClr val="tx1"/>
                    </a:solidFill>
                    <a:latin typeface="Arial" charset="0"/>
                    <a:cs typeface="Arial" charset="0"/>
                  </a:defRPr>
                </a:lvl2pPr>
                <a:lvl3pPr marL="1143000" indent="-228600" defTabSz="1341438" eaLnBrk="0" hangingPunct="0">
                  <a:spcBef>
                    <a:spcPct val="20000"/>
                  </a:spcBef>
                  <a:buChar char="•"/>
                  <a:defRPr sz="2400">
                    <a:solidFill>
                      <a:schemeClr val="tx1"/>
                    </a:solidFill>
                    <a:latin typeface="Arial" charset="0"/>
                    <a:cs typeface="Arial" charset="0"/>
                  </a:defRPr>
                </a:lvl3pPr>
                <a:lvl4pPr marL="1600200" indent="-228600" defTabSz="1341438" eaLnBrk="0" hangingPunct="0">
                  <a:spcBef>
                    <a:spcPct val="20000"/>
                  </a:spcBef>
                  <a:buChar char="–"/>
                  <a:defRPr sz="2000">
                    <a:solidFill>
                      <a:schemeClr val="tx1"/>
                    </a:solidFill>
                    <a:latin typeface="Arial" charset="0"/>
                    <a:cs typeface="Arial" charset="0"/>
                  </a:defRPr>
                </a:lvl4pPr>
                <a:lvl5pPr marL="2057400" indent="-228600" defTabSz="1341438" eaLnBrk="0" hangingPunct="0">
                  <a:spcBef>
                    <a:spcPct val="20000"/>
                  </a:spcBef>
                  <a:buChar char="»"/>
                  <a:defRPr sz="2000">
                    <a:solidFill>
                      <a:schemeClr val="tx1"/>
                    </a:solidFill>
                    <a:latin typeface="Arial" charset="0"/>
                    <a:cs typeface="Arial" charset="0"/>
                  </a:defRPr>
                </a:lvl5pPr>
                <a:lvl6pPr marL="2514600" indent="-228600" defTabSz="1341438" eaLnBrk="0" fontAlgn="base" hangingPunct="0">
                  <a:spcBef>
                    <a:spcPct val="20000"/>
                  </a:spcBef>
                  <a:spcAft>
                    <a:spcPct val="0"/>
                  </a:spcAft>
                  <a:buChar char="»"/>
                  <a:defRPr sz="2000">
                    <a:solidFill>
                      <a:schemeClr val="tx1"/>
                    </a:solidFill>
                    <a:latin typeface="Arial" charset="0"/>
                    <a:cs typeface="Arial" charset="0"/>
                  </a:defRPr>
                </a:lvl6pPr>
                <a:lvl7pPr marL="2971800" indent="-228600" defTabSz="1341438" eaLnBrk="0" fontAlgn="base" hangingPunct="0">
                  <a:spcBef>
                    <a:spcPct val="20000"/>
                  </a:spcBef>
                  <a:spcAft>
                    <a:spcPct val="0"/>
                  </a:spcAft>
                  <a:buChar char="»"/>
                  <a:defRPr sz="2000">
                    <a:solidFill>
                      <a:schemeClr val="tx1"/>
                    </a:solidFill>
                    <a:latin typeface="Arial" charset="0"/>
                    <a:cs typeface="Arial" charset="0"/>
                  </a:defRPr>
                </a:lvl7pPr>
                <a:lvl8pPr marL="3429000" indent="-228600" defTabSz="1341438" eaLnBrk="0" fontAlgn="base" hangingPunct="0">
                  <a:spcBef>
                    <a:spcPct val="20000"/>
                  </a:spcBef>
                  <a:spcAft>
                    <a:spcPct val="0"/>
                  </a:spcAft>
                  <a:buChar char="»"/>
                  <a:defRPr sz="2000">
                    <a:solidFill>
                      <a:schemeClr val="tx1"/>
                    </a:solidFill>
                    <a:latin typeface="Arial" charset="0"/>
                    <a:cs typeface="Arial" charset="0"/>
                  </a:defRPr>
                </a:lvl8pPr>
                <a:lvl9pPr marL="3886200" indent="-228600" defTabSz="1341438" eaLnBrk="0" fontAlgn="base" hangingPunct="0">
                  <a:spcBef>
                    <a:spcPct val="20000"/>
                  </a:spcBef>
                  <a:spcAft>
                    <a:spcPct val="0"/>
                  </a:spcAft>
                  <a:buChar char="»"/>
                  <a:defRPr sz="2000">
                    <a:solidFill>
                      <a:schemeClr val="tx1"/>
                    </a:solidFill>
                    <a:latin typeface="Arial" charset="0"/>
                    <a:cs typeface="Arial" charset="0"/>
                  </a:defRPr>
                </a:lvl9pPr>
              </a:lstStyle>
              <a:p>
                <a:pPr algn="ctr">
                  <a:spcBef>
                    <a:spcPct val="0"/>
                  </a:spcBef>
                  <a:buFontTx/>
                  <a:buNone/>
                </a:pPr>
                <a:r>
                  <a:rPr lang="en-US" altLang="de-DE" sz="1200">
                    <a:latin typeface="Verdana" pitchFamily="34" charset="0"/>
                    <a:ea typeface="SimSun" pitchFamily="2" charset="-122"/>
                  </a:rPr>
                  <a:t>Legacy app</a:t>
                </a:r>
              </a:p>
            </p:txBody>
          </p:sp>
        </p:grpSp>
        <p:grpSp>
          <p:nvGrpSpPr>
            <p:cNvPr id="96276" name="Group 122"/>
            <p:cNvGrpSpPr>
              <a:grpSpLocks/>
            </p:cNvGrpSpPr>
            <p:nvPr/>
          </p:nvGrpSpPr>
          <p:grpSpPr bwMode="auto">
            <a:xfrm>
              <a:off x="3973" y="2834"/>
              <a:ext cx="1210" cy="745"/>
              <a:chOff x="8453438" y="6697663"/>
              <a:chExt cx="1920875" cy="1183078"/>
            </a:xfrm>
          </p:grpSpPr>
          <p:pic>
            <p:nvPicPr>
              <p:cNvPr id="96313" name="Picture 37" descr="offi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48788" y="6700838"/>
                <a:ext cx="765175"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314" name="Rectangle 39"/>
              <p:cNvSpPr>
                <a:spLocks noChangeArrowheads="1"/>
              </p:cNvSpPr>
              <p:nvPr/>
            </p:nvSpPr>
            <p:spPr bwMode="auto">
              <a:xfrm>
                <a:off x="8453438" y="6697663"/>
                <a:ext cx="1231900" cy="282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86054" tIns="43032" rIns="86054" bIns="43032">
                <a:spAutoFit/>
              </a:bodyPr>
              <a:lstStyle>
                <a:lvl1pPr defTabSz="1314450" eaLnBrk="0" hangingPunct="0">
                  <a:spcBef>
                    <a:spcPct val="20000"/>
                  </a:spcBef>
                  <a:buChar char="•"/>
                  <a:tabLst>
                    <a:tab pos="3292475" algn="l"/>
                  </a:tabLst>
                  <a:defRPr sz="3200">
                    <a:solidFill>
                      <a:schemeClr val="tx1"/>
                    </a:solidFill>
                    <a:latin typeface="Arial" charset="0"/>
                    <a:cs typeface="Arial" charset="0"/>
                  </a:defRPr>
                </a:lvl1pPr>
                <a:lvl2pPr marL="742950" indent="-285750" defTabSz="1314450" eaLnBrk="0" hangingPunct="0">
                  <a:spcBef>
                    <a:spcPct val="20000"/>
                  </a:spcBef>
                  <a:buChar char="–"/>
                  <a:tabLst>
                    <a:tab pos="3292475" algn="l"/>
                  </a:tabLst>
                  <a:defRPr sz="2800">
                    <a:solidFill>
                      <a:schemeClr val="tx1"/>
                    </a:solidFill>
                    <a:latin typeface="Arial" charset="0"/>
                    <a:cs typeface="Arial" charset="0"/>
                  </a:defRPr>
                </a:lvl2pPr>
                <a:lvl3pPr marL="1143000" indent="-228600" defTabSz="1314450" eaLnBrk="0" hangingPunct="0">
                  <a:spcBef>
                    <a:spcPct val="20000"/>
                  </a:spcBef>
                  <a:buChar char="•"/>
                  <a:tabLst>
                    <a:tab pos="3292475" algn="l"/>
                  </a:tabLst>
                  <a:defRPr sz="2400">
                    <a:solidFill>
                      <a:schemeClr val="tx1"/>
                    </a:solidFill>
                    <a:latin typeface="Arial" charset="0"/>
                    <a:cs typeface="Arial" charset="0"/>
                  </a:defRPr>
                </a:lvl3pPr>
                <a:lvl4pPr marL="1600200" indent="-228600" defTabSz="1314450" eaLnBrk="0" hangingPunct="0">
                  <a:spcBef>
                    <a:spcPct val="20000"/>
                  </a:spcBef>
                  <a:buChar char="–"/>
                  <a:tabLst>
                    <a:tab pos="3292475" algn="l"/>
                  </a:tabLst>
                  <a:defRPr sz="2000">
                    <a:solidFill>
                      <a:schemeClr val="tx1"/>
                    </a:solidFill>
                    <a:latin typeface="Arial" charset="0"/>
                    <a:cs typeface="Arial" charset="0"/>
                  </a:defRPr>
                </a:lvl4pPr>
                <a:lvl5pPr marL="2057400" indent="-228600" defTabSz="1314450" eaLnBrk="0" hangingPunct="0">
                  <a:spcBef>
                    <a:spcPct val="20000"/>
                  </a:spcBef>
                  <a:buChar char="»"/>
                  <a:tabLst>
                    <a:tab pos="3292475" algn="l"/>
                  </a:tabLst>
                  <a:defRPr sz="2000">
                    <a:solidFill>
                      <a:schemeClr val="tx1"/>
                    </a:solidFill>
                    <a:latin typeface="Arial" charset="0"/>
                    <a:cs typeface="Arial" charset="0"/>
                  </a:defRPr>
                </a:lvl5pPr>
                <a:lvl6pPr marL="2514600" indent="-228600" defTabSz="1314450" eaLnBrk="0" fontAlgn="base" hangingPunct="0">
                  <a:spcBef>
                    <a:spcPct val="20000"/>
                  </a:spcBef>
                  <a:spcAft>
                    <a:spcPct val="0"/>
                  </a:spcAft>
                  <a:buChar char="»"/>
                  <a:tabLst>
                    <a:tab pos="3292475" algn="l"/>
                  </a:tabLst>
                  <a:defRPr sz="2000">
                    <a:solidFill>
                      <a:schemeClr val="tx1"/>
                    </a:solidFill>
                    <a:latin typeface="Arial" charset="0"/>
                    <a:cs typeface="Arial" charset="0"/>
                  </a:defRPr>
                </a:lvl6pPr>
                <a:lvl7pPr marL="2971800" indent="-228600" defTabSz="1314450" eaLnBrk="0" fontAlgn="base" hangingPunct="0">
                  <a:spcBef>
                    <a:spcPct val="20000"/>
                  </a:spcBef>
                  <a:spcAft>
                    <a:spcPct val="0"/>
                  </a:spcAft>
                  <a:buChar char="»"/>
                  <a:tabLst>
                    <a:tab pos="3292475" algn="l"/>
                  </a:tabLst>
                  <a:defRPr sz="2000">
                    <a:solidFill>
                      <a:schemeClr val="tx1"/>
                    </a:solidFill>
                    <a:latin typeface="Arial" charset="0"/>
                    <a:cs typeface="Arial" charset="0"/>
                  </a:defRPr>
                </a:lvl7pPr>
                <a:lvl8pPr marL="3429000" indent="-228600" defTabSz="1314450" eaLnBrk="0" fontAlgn="base" hangingPunct="0">
                  <a:spcBef>
                    <a:spcPct val="20000"/>
                  </a:spcBef>
                  <a:spcAft>
                    <a:spcPct val="0"/>
                  </a:spcAft>
                  <a:buChar char="»"/>
                  <a:tabLst>
                    <a:tab pos="3292475" algn="l"/>
                  </a:tabLst>
                  <a:defRPr sz="2000">
                    <a:solidFill>
                      <a:schemeClr val="tx1"/>
                    </a:solidFill>
                    <a:latin typeface="Arial" charset="0"/>
                    <a:cs typeface="Arial" charset="0"/>
                  </a:defRPr>
                </a:lvl8pPr>
                <a:lvl9pPr marL="3886200" indent="-228600" defTabSz="1314450" eaLnBrk="0" fontAlgn="base" hangingPunct="0">
                  <a:spcBef>
                    <a:spcPct val="20000"/>
                  </a:spcBef>
                  <a:spcAft>
                    <a:spcPct val="0"/>
                  </a:spcAft>
                  <a:buChar char="»"/>
                  <a:tabLst>
                    <a:tab pos="3292475" algn="l"/>
                  </a:tabLst>
                  <a:defRPr sz="2000">
                    <a:solidFill>
                      <a:schemeClr val="tx1"/>
                    </a:solidFill>
                    <a:latin typeface="Arial" charset="0"/>
                    <a:cs typeface="Arial" charset="0"/>
                  </a:defRPr>
                </a:lvl9pPr>
              </a:lstStyle>
              <a:p>
                <a:pPr algn="ctr" eaLnBrk="1" hangingPunct="1">
                  <a:spcBef>
                    <a:spcPct val="0"/>
                  </a:spcBef>
                  <a:buFontTx/>
                  <a:buNone/>
                </a:pPr>
                <a:r>
                  <a:rPr lang="en-US" altLang="de-DE" sz="1100">
                    <a:latin typeface="Verdana" pitchFamily="34" charset="0"/>
                    <a:ea typeface="SimSun" pitchFamily="2" charset="-122"/>
                  </a:rPr>
                  <a:t>Products</a:t>
                </a:r>
              </a:p>
            </p:txBody>
          </p:sp>
          <p:sp>
            <p:nvSpPr>
              <p:cNvPr id="96315" name="Rectangle 61"/>
              <p:cNvSpPr>
                <a:spLocks noChangeArrowheads="1"/>
              </p:cNvSpPr>
              <p:nvPr/>
            </p:nvSpPr>
            <p:spPr bwMode="auto">
              <a:xfrm>
                <a:off x="9178926" y="7529349"/>
                <a:ext cx="1195387" cy="35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133806" tIns="66905" rIns="133806" bIns="66905">
                <a:spAutoFit/>
              </a:bodyPr>
              <a:lstStyle>
                <a:lvl1pPr defTabSz="1341438" eaLnBrk="0" hangingPunct="0">
                  <a:spcBef>
                    <a:spcPct val="20000"/>
                  </a:spcBef>
                  <a:buChar char="•"/>
                  <a:defRPr sz="3200">
                    <a:solidFill>
                      <a:schemeClr val="tx1"/>
                    </a:solidFill>
                    <a:latin typeface="Arial" charset="0"/>
                    <a:cs typeface="Arial" charset="0"/>
                  </a:defRPr>
                </a:lvl1pPr>
                <a:lvl2pPr marL="742950" indent="-285750" defTabSz="1341438" eaLnBrk="0" hangingPunct="0">
                  <a:spcBef>
                    <a:spcPct val="20000"/>
                  </a:spcBef>
                  <a:buChar char="–"/>
                  <a:defRPr sz="2800">
                    <a:solidFill>
                      <a:schemeClr val="tx1"/>
                    </a:solidFill>
                    <a:latin typeface="Arial" charset="0"/>
                    <a:cs typeface="Arial" charset="0"/>
                  </a:defRPr>
                </a:lvl2pPr>
                <a:lvl3pPr marL="1143000" indent="-228600" defTabSz="1341438" eaLnBrk="0" hangingPunct="0">
                  <a:spcBef>
                    <a:spcPct val="20000"/>
                  </a:spcBef>
                  <a:buChar char="•"/>
                  <a:defRPr sz="2400">
                    <a:solidFill>
                      <a:schemeClr val="tx1"/>
                    </a:solidFill>
                    <a:latin typeface="Arial" charset="0"/>
                    <a:cs typeface="Arial" charset="0"/>
                  </a:defRPr>
                </a:lvl3pPr>
                <a:lvl4pPr marL="1600200" indent="-228600" defTabSz="1341438" eaLnBrk="0" hangingPunct="0">
                  <a:spcBef>
                    <a:spcPct val="20000"/>
                  </a:spcBef>
                  <a:buChar char="–"/>
                  <a:defRPr sz="2000">
                    <a:solidFill>
                      <a:schemeClr val="tx1"/>
                    </a:solidFill>
                    <a:latin typeface="Arial" charset="0"/>
                    <a:cs typeface="Arial" charset="0"/>
                  </a:defRPr>
                </a:lvl4pPr>
                <a:lvl5pPr marL="2057400" indent="-228600" defTabSz="1341438" eaLnBrk="0" hangingPunct="0">
                  <a:spcBef>
                    <a:spcPct val="20000"/>
                  </a:spcBef>
                  <a:buChar char="»"/>
                  <a:defRPr sz="2000">
                    <a:solidFill>
                      <a:schemeClr val="tx1"/>
                    </a:solidFill>
                    <a:latin typeface="Arial" charset="0"/>
                    <a:cs typeface="Arial" charset="0"/>
                  </a:defRPr>
                </a:lvl5pPr>
                <a:lvl6pPr marL="2514600" indent="-228600" defTabSz="1341438" eaLnBrk="0" fontAlgn="base" hangingPunct="0">
                  <a:spcBef>
                    <a:spcPct val="20000"/>
                  </a:spcBef>
                  <a:spcAft>
                    <a:spcPct val="0"/>
                  </a:spcAft>
                  <a:buChar char="»"/>
                  <a:defRPr sz="2000">
                    <a:solidFill>
                      <a:schemeClr val="tx1"/>
                    </a:solidFill>
                    <a:latin typeface="Arial" charset="0"/>
                    <a:cs typeface="Arial" charset="0"/>
                  </a:defRPr>
                </a:lvl6pPr>
                <a:lvl7pPr marL="2971800" indent="-228600" defTabSz="1341438" eaLnBrk="0" fontAlgn="base" hangingPunct="0">
                  <a:spcBef>
                    <a:spcPct val="20000"/>
                  </a:spcBef>
                  <a:spcAft>
                    <a:spcPct val="0"/>
                  </a:spcAft>
                  <a:buChar char="»"/>
                  <a:defRPr sz="2000">
                    <a:solidFill>
                      <a:schemeClr val="tx1"/>
                    </a:solidFill>
                    <a:latin typeface="Arial" charset="0"/>
                    <a:cs typeface="Arial" charset="0"/>
                  </a:defRPr>
                </a:lvl7pPr>
                <a:lvl8pPr marL="3429000" indent="-228600" defTabSz="1341438" eaLnBrk="0" fontAlgn="base" hangingPunct="0">
                  <a:spcBef>
                    <a:spcPct val="20000"/>
                  </a:spcBef>
                  <a:spcAft>
                    <a:spcPct val="0"/>
                  </a:spcAft>
                  <a:buChar char="»"/>
                  <a:defRPr sz="2000">
                    <a:solidFill>
                      <a:schemeClr val="tx1"/>
                    </a:solidFill>
                    <a:latin typeface="Arial" charset="0"/>
                    <a:cs typeface="Arial" charset="0"/>
                  </a:defRPr>
                </a:lvl8pPr>
                <a:lvl9pPr marL="3886200" indent="-228600" defTabSz="1341438" eaLnBrk="0" fontAlgn="base" hangingPunct="0">
                  <a:spcBef>
                    <a:spcPct val="20000"/>
                  </a:spcBef>
                  <a:spcAft>
                    <a:spcPct val="0"/>
                  </a:spcAft>
                  <a:buChar char="»"/>
                  <a:defRPr sz="2000">
                    <a:solidFill>
                      <a:schemeClr val="tx1"/>
                    </a:solidFill>
                    <a:latin typeface="Arial" charset="0"/>
                    <a:cs typeface="Arial" charset="0"/>
                  </a:defRPr>
                </a:lvl9pPr>
              </a:lstStyle>
              <a:p>
                <a:pPr algn="ctr">
                  <a:spcBef>
                    <a:spcPct val="0"/>
                  </a:spcBef>
                  <a:buFontTx/>
                  <a:buNone/>
                </a:pPr>
                <a:r>
                  <a:rPr lang="en-US" altLang="de-DE" sz="1200">
                    <a:latin typeface="Verdana" pitchFamily="34" charset="0"/>
                    <a:ea typeface="SimSun" pitchFamily="2" charset="-122"/>
                  </a:rPr>
                  <a:t>Legacy app</a:t>
                </a:r>
              </a:p>
            </p:txBody>
          </p:sp>
        </p:grpSp>
        <p:grpSp>
          <p:nvGrpSpPr>
            <p:cNvPr id="96277" name="Group 116"/>
            <p:cNvGrpSpPr>
              <a:grpSpLocks/>
            </p:cNvGrpSpPr>
            <p:nvPr/>
          </p:nvGrpSpPr>
          <p:grpSpPr bwMode="auto">
            <a:xfrm>
              <a:off x="2909" y="1068"/>
              <a:ext cx="2343" cy="646"/>
              <a:chOff x="6764338" y="3894138"/>
              <a:chExt cx="3719512" cy="1025525"/>
            </a:xfrm>
          </p:grpSpPr>
          <p:sp>
            <p:nvSpPr>
              <p:cNvPr id="498747" name="AutoShape 59"/>
              <p:cNvSpPr>
                <a:spLocks noChangeArrowheads="1"/>
              </p:cNvSpPr>
              <p:nvPr/>
            </p:nvSpPr>
            <p:spPr bwMode="auto">
              <a:xfrm>
                <a:off x="6764338" y="3894132"/>
                <a:ext cx="3646486" cy="1025229"/>
              </a:xfrm>
              <a:prstGeom prst="roundRect">
                <a:avLst>
                  <a:gd name="adj" fmla="val 7870"/>
                </a:avLst>
              </a:prstGeom>
              <a:gradFill rotWithShape="1">
                <a:gsLst>
                  <a:gs pos="0">
                    <a:schemeClr val="accent1"/>
                  </a:gs>
                  <a:gs pos="100000">
                    <a:schemeClr val="accent1">
                      <a:gamma/>
                      <a:tint val="19216"/>
                      <a:invGamma/>
                    </a:schemeClr>
                  </a:gs>
                </a:gsLst>
                <a:lin ang="2700000" scaled="1"/>
              </a:gradFill>
              <a:ln w="19050">
                <a:solidFill>
                  <a:schemeClr val="tx1"/>
                </a:solidFill>
                <a:round/>
                <a:headEnd/>
                <a:tailEnd/>
              </a:ln>
              <a:effectLst>
                <a:outerShdw dist="35921" dir="2700000" algn="ctr" rotWithShape="0">
                  <a:schemeClr val="bg2"/>
                </a:outerShdw>
              </a:effectLst>
            </p:spPr>
            <p:txBody>
              <a:bodyPr wrap="none" lIns="91420" tIns="45709" rIns="91420" bIns="45709" anchor="ctr"/>
              <a:lstStyle/>
              <a:p>
                <a:pPr algn="ctr">
                  <a:defRPr/>
                </a:pPr>
                <a:endParaRPr lang="en-GB" sz="2100" b="1">
                  <a:latin typeface="Verdana" pitchFamily="34" charset="0"/>
                  <a:ea typeface="ＭＳ Ｐゴシック" pitchFamily="80" charset="0"/>
                  <a:cs typeface="ＭＳ Ｐゴシック" pitchFamily="80" charset="0"/>
                </a:endParaRPr>
              </a:p>
            </p:txBody>
          </p:sp>
          <p:grpSp>
            <p:nvGrpSpPr>
              <p:cNvPr id="96300" name="Group 63"/>
              <p:cNvGrpSpPr>
                <a:grpSpLocks/>
              </p:cNvGrpSpPr>
              <p:nvPr/>
            </p:nvGrpSpPr>
            <p:grpSpPr bwMode="auto">
              <a:xfrm>
                <a:off x="6900863" y="4090988"/>
                <a:ext cx="474662" cy="582612"/>
                <a:chOff x="4366" y="2589"/>
                <a:chExt cx="234" cy="284"/>
              </a:xfrm>
            </p:grpSpPr>
            <p:grpSp>
              <p:nvGrpSpPr>
                <p:cNvPr id="96302" name="Group 64"/>
                <p:cNvGrpSpPr>
                  <a:grpSpLocks/>
                </p:cNvGrpSpPr>
                <p:nvPr/>
              </p:nvGrpSpPr>
              <p:grpSpPr bwMode="auto">
                <a:xfrm>
                  <a:off x="4366" y="2777"/>
                  <a:ext cx="234" cy="96"/>
                  <a:chOff x="4366" y="2777"/>
                  <a:chExt cx="234" cy="96"/>
                </a:xfrm>
              </p:grpSpPr>
              <p:sp>
                <p:nvSpPr>
                  <p:cNvPr id="96306" name="Line 65"/>
                  <p:cNvSpPr>
                    <a:spLocks noChangeShapeType="1"/>
                  </p:cNvSpPr>
                  <p:nvPr/>
                </p:nvSpPr>
                <p:spPr bwMode="auto">
                  <a:xfrm>
                    <a:off x="4366" y="2777"/>
                    <a:ext cx="0" cy="96"/>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96307" name="Line 66"/>
                  <p:cNvSpPr>
                    <a:spLocks noChangeShapeType="1"/>
                  </p:cNvSpPr>
                  <p:nvPr/>
                </p:nvSpPr>
                <p:spPr bwMode="auto">
                  <a:xfrm>
                    <a:off x="4366" y="2873"/>
                    <a:ext cx="234" cy="0"/>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96308" name="Line 67"/>
                  <p:cNvSpPr>
                    <a:spLocks noChangeShapeType="1"/>
                  </p:cNvSpPr>
                  <p:nvPr/>
                </p:nvSpPr>
                <p:spPr bwMode="auto">
                  <a:xfrm flipV="1">
                    <a:off x="4366" y="2825"/>
                    <a:ext cx="47" cy="24"/>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96309" name="Line 68"/>
                  <p:cNvSpPr>
                    <a:spLocks noChangeShapeType="1"/>
                  </p:cNvSpPr>
                  <p:nvPr/>
                </p:nvSpPr>
                <p:spPr bwMode="auto">
                  <a:xfrm>
                    <a:off x="4413" y="2825"/>
                    <a:ext cx="23" cy="24"/>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96310" name="Line 69"/>
                  <p:cNvSpPr>
                    <a:spLocks noChangeShapeType="1"/>
                  </p:cNvSpPr>
                  <p:nvPr/>
                </p:nvSpPr>
                <p:spPr bwMode="auto">
                  <a:xfrm flipH="1">
                    <a:off x="4436" y="2801"/>
                    <a:ext cx="47" cy="48"/>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96311" name="Line 70"/>
                  <p:cNvSpPr>
                    <a:spLocks noChangeShapeType="1"/>
                  </p:cNvSpPr>
                  <p:nvPr/>
                </p:nvSpPr>
                <p:spPr bwMode="auto">
                  <a:xfrm flipH="1" flipV="1">
                    <a:off x="4483" y="2801"/>
                    <a:ext cx="23" cy="24"/>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96312" name="Line 71"/>
                  <p:cNvSpPr>
                    <a:spLocks noChangeShapeType="1"/>
                  </p:cNvSpPr>
                  <p:nvPr/>
                </p:nvSpPr>
                <p:spPr bwMode="auto">
                  <a:xfrm flipV="1">
                    <a:off x="4506" y="2777"/>
                    <a:ext cx="71" cy="48"/>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a:lstStyle/>
                  <a:p>
                    <a:endParaRPr lang="de-DE"/>
                  </a:p>
                </p:txBody>
              </p:sp>
            </p:grpSp>
            <p:sp>
              <p:nvSpPr>
                <p:cNvPr id="96303" name="Oval 72"/>
                <p:cNvSpPr>
                  <a:spLocks noChangeArrowheads="1"/>
                </p:cNvSpPr>
                <p:nvPr/>
              </p:nvSpPr>
              <p:spPr bwMode="auto">
                <a:xfrm>
                  <a:off x="4397" y="2589"/>
                  <a:ext cx="145" cy="148"/>
                </a:xfrm>
                <a:prstGeom prst="ellipse">
                  <a:avLst/>
                </a:prstGeom>
                <a:noFill/>
                <a:ln w="28575">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lnSpc>
                      <a:spcPct val="130000"/>
                    </a:lnSpc>
                    <a:buClr>
                      <a:srgbClr val="003399"/>
                    </a:buClr>
                    <a:buFontTx/>
                    <a:buNone/>
                  </a:pPr>
                  <a:endParaRPr lang="de-DE" altLang="de-DE" sz="2500" b="1">
                    <a:solidFill>
                      <a:srgbClr val="004386"/>
                    </a:solidFill>
                    <a:latin typeface="Verdana" pitchFamily="34" charset="0"/>
                    <a:ea typeface="MS PGothic" pitchFamily="34" charset="-128"/>
                  </a:endParaRPr>
                </a:p>
              </p:txBody>
            </p:sp>
            <p:sp>
              <p:nvSpPr>
                <p:cNvPr id="96304" name="Line 73"/>
                <p:cNvSpPr>
                  <a:spLocks noChangeShapeType="1"/>
                </p:cNvSpPr>
                <p:nvPr/>
              </p:nvSpPr>
              <p:spPr bwMode="auto">
                <a:xfrm flipH="1">
                  <a:off x="4470" y="2591"/>
                  <a:ext cx="14" cy="74"/>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96305" name="Line 74"/>
                <p:cNvSpPr>
                  <a:spLocks noChangeShapeType="1"/>
                </p:cNvSpPr>
                <p:nvPr/>
              </p:nvSpPr>
              <p:spPr bwMode="auto">
                <a:xfrm flipH="1" flipV="1">
                  <a:off x="4399" y="2647"/>
                  <a:ext cx="72" cy="17"/>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a:lstStyle/>
                <a:p>
                  <a:endParaRPr lang="de-DE"/>
                </a:p>
              </p:txBody>
            </p:sp>
          </p:grpSp>
          <p:sp>
            <p:nvSpPr>
              <p:cNvPr id="498777" name="Rectangle 89"/>
              <p:cNvSpPr>
                <a:spLocks noChangeArrowheads="1"/>
              </p:cNvSpPr>
              <p:nvPr/>
            </p:nvSpPr>
            <p:spPr bwMode="auto">
              <a:xfrm>
                <a:off x="7148513" y="4179997"/>
                <a:ext cx="3335336" cy="409386"/>
              </a:xfrm>
              <a:prstGeom prst="rect">
                <a:avLst/>
              </a:prstGeom>
              <a:noFill/>
              <a:ln w="9525" algn="ctr">
                <a:noFill/>
                <a:miter lim="800000"/>
                <a:headEnd/>
                <a:tailEnd/>
              </a:ln>
              <a:effectLst>
                <a:prstShdw prst="shdw17" dist="17961" dir="2700000">
                  <a:schemeClr val="folHlink">
                    <a:gamma/>
                    <a:shade val="60000"/>
                    <a:invGamma/>
                  </a:schemeClr>
                </a:prstShdw>
              </a:effectLst>
            </p:spPr>
            <p:txBody>
              <a:bodyPr lIns="85939" tIns="42980" rIns="85939" bIns="42980" anchor="ctr"/>
              <a:lstStyle/>
              <a:p>
                <a:pPr algn="ctr" defTabSz="1314450">
                  <a:lnSpc>
                    <a:spcPct val="130000"/>
                  </a:lnSpc>
                  <a:tabLst>
                    <a:tab pos="3292475" algn="l"/>
                  </a:tabLst>
                  <a:defRPr/>
                </a:pPr>
                <a:r>
                  <a:rPr lang="en-US" sz="1600" dirty="0">
                    <a:latin typeface="Verdana" pitchFamily="34" charset="0"/>
                    <a:ea typeface="SimSun" pitchFamily="2" charset="-122"/>
                    <a:cs typeface="+mn-cs"/>
                  </a:rPr>
                  <a:t>Business Activity Monitoring (BAM)</a:t>
                </a:r>
              </a:p>
            </p:txBody>
          </p:sp>
        </p:grpSp>
        <p:grpSp>
          <p:nvGrpSpPr>
            <p:cNvPr id="96278" name="Group 115"/>
            <p:cNvGrpSpPr>
              <a:grpSpLocks/>
            </p:cNvGrpSpPr>
            <p:nvPr/>
          </p:nvGrpSpPr>
          <p:grpSpPr bwMode="auto">
            <a:xfrm>
              <a:off x="497" y="1068"/>
              <a:ext cx="2352" cy="646"/>
              <a:chOff x="2935288" y="3894138"/>
              <a:chExt cx="3733800" cy="1025525"/>
            </a:xfrm>
          </p:grpSpPr>
          <p:sp>
            <p:nvSpPr>
              <p:cNvPr id="498708" name="AutoShape 20"/>
              <p:cNvSpPr>
                <a:spLocks noChangeArrowheads="1"/>
              </p:cNvSpPr>
              <p:nvPr/>
            </p:nvSpPr>
            <p:spPr bwMode="auto">
              <a:xfrm>
                <a:off x="2935288" y="3894132"/>
                <a:ext cx="3733800" cy="1025229"/>
              </a:xfrm>
              <a:prstGeom prst="roundRect">
                <a:avLst>
                  <a:gd name="adj" fmla="val 7870"/>
                </a:avLst>
              </a:prstGeom>
              <a:gradFill rotWithShape="1">
                <a:gsLst>
                  <a:gs pos="0">
                    <a:schemeClr val="accent1"/>
                  </a:gs>
                  <a:gs pos="100000">
                    <a:schemeClr val="accent1">
                      <a:gamma/>
                      <a:tint val="19216"/>
                      <a:invGamma/>
                    </a:schemeClr>
                  </a:gs>
                </a:gsLst>
                <a:lin ang="2700000" scaled="1"/>
              </a:gradFill>
              <a:ln w="19050">
                <a:solidFill>
                  <a:schemeClr val="tx1"/>
                </a:solidFill>
                <a:round/>
                <a:headEnd/>
                <a:tailEnd/>
              </a:ln>
              <a:effectLst>
                <a:outerShdw dist="35921" dir="2700000" algn="ctr" rotWithShape="0">
                  <a:schemeClr val="bg2"/>
                </a:outerShdw>
              </a:effectLst>
            </p:spPr>
            <p:txBody>
              <a:bodyPr wrap="none" lIns="91420" tIns="45709" rIns="91420" bIns="45709" anchor="ctr"/>
              <a:lstStyle/>
              <a:p>
                <a:pPr algn="ctr">
                  <a:defRPr/>
                </a:pPr>
                <a:endParaRPr lang="en-GB" sz="2100" b="1">
                  <a:latin typeface="Verdana" pitchFamily="34" charset="0"/>
                  <a:ea typeface="ＭＳ Ｐゴシック" pitchFamily="80" charset="0"/>
                  <a:cs typeface="ＭＳ Ｐゴシック" pitchFamily="80" charset="0"/>
                </a:endParaRPr>
              </a:p>
            </p:txBody>
          </p:sp>
          <p:grpSp>
            <p:nvGrpSpPr>
              <p:cNvPr id="96284" name="Group 75"/>
              <p:cNvGrpSpPr>
                <a:grpSpLocks/>
              </p:cNvGrpSpPr>
              <p:nvPr/>
            </p:nvGrpSpPr>
            <p:grpSpPr bwMode="auto">
              <a:xfrm>
                <a:off x="3060700" y="3954463"/>
                <a:ext cx="493713" cy="912812"/>
                <a:chOff x="1267" y="2010"/>
                <a:chExt cx="700" cy="1538"/>
              </a:xfrm>
            </p:grpSpPr>
            <p:sp>
              <p:nvSpPr>
                <p:cNvPr id="96286" name="AutoShape 76"/>
                <p:cNvSpPr>
                  <a:spLocks noChangeArrowheads="1"/>
                </p:cNvSpPr>
                <p:nvPr/>
              </p:nvSpPr>
              <p:spPr bwMode="auto">
                <a:xfrm>
                  <a:off x="1267" y="2256"/>
                  <a:ext cx="336" cy="192"/>
                </a:xfrm>
                <a:prstGeom prst="roundRect">
                  <a:avLst>
                    <a:gd name="adj" fmla="val 16667"/>
                  </a:avLst>
                </a:prstGeom>
                <a:noFill/>
                <a:ln w="28575">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lnSpc>
                      <a:spcPct val="130000"/>
                    </a:lnSpc>
                    <a:buClr>
                      <a:srgbClr val="003399"/>
                    </a:buClr>
                    <a:buFontTx/>
                    <a:buNone/>
                  </a:pPr>
                  <a:endParaRPr lang="de-DE" altLang="de-DE" sz="2500" b="1">
                    <a:solidFill>
                      <a:srgbClr val="004386"/>
                    </a:solidFill>
                    <a:latin typeface="Verdana" pitchFamily="34" charset="0"/>
                    <a:ea typeface="MS PGothic" pitchFamily="34" charset="-128"/>
                  </a:endParaRPr>
                </a:p>
              </p:txBody>
            </p:sp>
            <p:sp>
              <p:nvSpPr>
                <p:cNvPr id="96287" name="AutoShape 77"/>
                <p:cNvSpPr>
                  <a:spLocks noChangeArrowheads="1"/>
                </p:cNvSpPr>
                <p:nvPr/>
              </p:nvSpPr>
              <p:spPr bwMode="auto">
                <a:xfrm>
                  <a:off x="1341" y="2832"/>
                  <a:ext cx="192" cy="192"/>
                </a:xfrm>
                <a:prstGeom prst="flowChartDecision">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lnSpc>
                      <a:spcPct val="130000"/>
                    </a:lnSpc>
                    <a:buClr>
                      <a:srgbClr val="003399"/>
                    </a:buClr>
                    <a:buFontTx/>
                    <a:buNone/>
                  </a:pPr>
                  <a:endParaRPr lang="de-DE" altLang="de-DE" sz="2500" b="1">
                    <a:solidFill>
                      <a:srgbClr val="004386"/>
                    </a:solidFill>
                    <a:latin typeface="Verdana" pitchFamily="34" charset="0"/>
                    <a:ea typeface="MS PGothic" pitchFamily="34" charset="-128"/>
                  </a:endParaRPr>
                </a:p>
              </p:txBody>
            </p:sp>
            <p:sp>
              <p:nvSpPr>
                <p:cNvPr id="96288" name="AutoShape 78"/>
                <p:cNvSpPr>
                  <a:spLocks noChangeArrowheads="1"/>
                </p:cNvSpPr>
                <p:nvPr/>
              </p:nvSpPr>
              <p:spPr bwMode="auto">
                <a:xfrm>
                  <a:off x="1269" y="2544"/>
                  <a:ext cx="336" cy="192"/>
                </a:xfrm>
                <a:prstGeom prst="roundRect">
                  <a:avLst>
                    <a:gd name="adj" fmla="val 16667"/>
                  </a:avLst>
                </a:prstGeom>
                <a:noFill/>
                <a:ln w="28575">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lIns="91420" tIns="45709" rIns="91420" bIns="45709"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en-GB" altLang="de-DE" sz="1800" b="1">
                      <a:latin typeface="Verdana" pitchFamily="34" charset="0"/>
                      <a:ea typeface="MS PGothic" pitchFamily="34" charset="-128"/>
                    </a:rPr>
                    <a:t> </a:t>
                  </a:r>
                </a:p>
              </p:txBody>
            </p:sp>
            <p:sp>
              <p:nvSpPr>
                <p:cNvPr id="96289" name="AutoShape 79"/>
                <p:cNvSpPr>
                  <a:spLocks noChangeArrowheads="1"/>
                </p:cNvSpPr>
                <p:nvPr/>
              </p:nvSpPr>
              <p:spPr bwMode="auto">
                <a:xfrm>
                  <a:off x="1631" y="2832"/>
                  <a:ext cx="336" cy="192"/>
                </a:xfrm>
                <a:prstGeom prst="roundRect">
                  <a:avLst>
                    <a:gd name="adj" fmla="val 16667"/>
                  </a:avLst>
                </a:prstGeom>
                <a:noFill/>
                <a:ln w="28575">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lnSpc>
                      <a:spcPct val="130000"/>
                    </a:lnSpc>
                    <a:buClr>
                      <a:srgbClr val="003399"/>
                    </a:buClr>
                    <a:buFontTx/>
                    <a:buNone/>
                  </a:pPr>
                  <a:endParaRPr lang="de-DE" altLang="de-DE" sz="2500" b="1">
                    <a:solidFill>
                      <a:srgbClr val="004386"/>
                    </a:solidFill>
                    <a:latin typeface="Verdana" pitchFamily="34" charset="0"/>
                    <a:ea typeface="MS PGothic" pitchFamily="34" charset="-128"/>
                  </a:endParaRPr>
                </a:p>
              </p:txBody>
            </p:sp>
            <p:sp>
              <p:nvSpPr>
                <p:cNvPr id="96290" name="AutoShape 80"/>
                <p:cNvSpPr>
                  <a:spLocks noChangeArrowheads="1"/>
                </p:cNvSpPr>
                <p:nvPr/>
              </p:nvSpPr>
              <p:spPr bwMode="auto">
                <a:xfrm>
                  <a:off x="1269" y="3116"/>
                  <a:ext cx="336" cy="192"/>
                </a:xfrm>
                <a:prstGeom prst="roundRect">
                  <a:avLst>
                    <a:gd name="adj" fmla="val 16667"/>
                  </a:avLst>
                </a:prstGeom>
                <a:noFill/>
                <a:ln w="28575">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lnSpc>
                      <a:spcPct val="130000"/>
                    </a:lnSpc>
                    <a:buClr>
                      <a:srgbClr val="003399"/>
                    </a:buClr>
                    <a:buFontTx/>
                    <a:buNone/>
                  </a:pPr>
                  <a:endParaRPr lang="de-DE" altLang="de-DE" sz="2500" b="1">
                    <a:solidFill>
                      <a:srgbClr val="004386"/>
                    </a:solidFill>
                    <a:latin typeface="Verdana" pitchFamily="34" charset="0"/>
                    <a:ea typeface="MS PGothic" pitchFamily="34" charset="-128"/>
                  </a:endParaRPr>
                </a:p>
              </p:txBody>
            </p:sp>
            <p:sp>
              <p:nvSpPr>
                <p:cNvPr id="96291" name="AutoShape 81"/>
                <p:cNvSpPr>
                  <a:spLocks noChangeArrowheads="1"/>
                </p:cNvSpPr>
                <p:nvPr/>
              </p:nvSpPr>
              <p:spPr bwMode="auto">
                <a:xfrm>
                  <a:off x="1365" y="3404"/>
                  <a:ext cx="144" cy="144"/>
                </a:xfrm>
                <a:prstGeom prst="flowChartConnector">
                  <a:avLst/>
                </a:prstGeom>
                <a:noFill/>
                <a:ln w="28575">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lnSpc>
                      <a:spcPct val="130000"/>
                    </a:lnSpc>
                    <a:buClr>
                      <a:srgbClr val="003399"/>
                    </a:buClr>
                    <a:buFontTx/>
                    <a:buNone/>
                  </a:pPr>
                  <a:endParaRPr lang="de-DE" altLang="de-DE" sz="2500" b="1">
                    <a:solidFill>
                      <a:srgbClr val="004386"/>
                    </a:solidFill>
                    <a:latin typeface="Verdana" pitchFamily="34" charset="0"/>
                    <a:ea typeface="MS PGothic" pitchFamily="34" charset="-128"/>
                  </a:endParaRPr>
                </a:p>
              </p:txBody>
            </p:sp>
            <p:sp>
              <p:nvSpPr>
                <p:cNvPr id="96292" name="AutoShape 82"/>
                <p:cNvSpPr>
                  <a:spLocks noChangeArrowheads="1"/>
                </p:cNvSpPr>
                <p:nvPr/>
              </p:nvSpPr>
              <p:spPr bwMode="auto">
                <a:xfrm>
                  <a:off x="1363" y="2010"/>
                  <a:ext cx="144" cy="144"/>
                </a:xfrm>
                <a:prstGeom prst="flowChartConnector">
                  <a:avLst/>
                </a:prstGeom>
                <a:noFill/>
                <a:ln w="28575">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lnSpc>
                      <a:spcPct val="130000"/>
                    </a:lnSpc>
                    <a:buClr>
                      <a:srgbClr val="003399"/>
                    </a:buClr>
                    <a:buFontTx/>
                    <a:buNone/>
                  </a:pPr>
                  <a:endParaRPr lang="de-DE" altLang="de-DE" sz="2500" b="1">
                    <a:solidFill>
                      <a:srgbClr val="004386"/>
                    </a:solidFill>
                    <a:latin typeface="Verdana" pitchFamily="34" charset="0"/>
                    <a:ea typeface="MS PGothic" pitchFamily="34" charset="-128"/>
                  </a:endParaRPr>
                </a:p>
              </p:txBody>
            </p:sp>
            <p:sp>
              <p:nvSpPr>
                <p:cNvPr id="96293" name="Line 83"/>
                <p:cNvSpPr>
                  <a:spLocks noChangeShapeType="1"/>
                </p:cNvSpPr>
                <p:nvPr/>
              </p:nvSpPr>
              <p:spPr bwMode="auto">
                <a:xfrm>
                  <a:off x="1437" y="2160"/>
                  <a:ext cx="0" cy="96"/>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96294" name="Line 84"/>
                <p:cNvSpPr>
                  <a:spLocks noChangeShapeType="1"/>
                </p:cNvSpPr>
                <p:nvPr/>
              </p:nvSpPr>
              <p:spPr bwMode="auto">
                <a:xfrm>
                  <a:off x="1437" y="2448"/>
                  <a:ext cx="0" cy="96"/>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96295" name="Line 85"/>
                <p:cNvSpPr>
                  <a:spLocks noChangeShapeType="1"/>
                </p:cNvSpPr>
                <p:nvPr/>
              </p:nvSpPr>
              <p:spPr bwMode="auto">
                <a:xfrm>
                  <a:off x="1437" y="2736"/>
                  <a:ext cx="0" cy="96"/>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96296" name="Line 86"/>
                <p:cNvSpPr>
                  <a:spLocks noChangeShapeType="1"/>
                </p:cNvSpPr>
                <p:nvPr/>
              </p:nvSpPr>
              <p:spPr bwMode="auto">
                <a:xfrm>
                  <a:off x="1437" y="3024"/>
                  <a:ext cx="0" cy="96"/>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96297" name="Line 87"/>
                <p:cNvSpPr>
                  <a:spLocks noChangeShapeType="1"/>
                </p:cNvSpPr>
                <p:nvPr/>
              </p:nvSpPr>
              <p:spPr bwMode="auto">
                <a:xfrm>
                  <a:off x="1437" y="3312"/>
                  <a:ext cx="0" cy="96"/>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96298" name="Line 88"/>
                <p:cNvSpPr>
                  <a:spLocks noChangeShapeType="1"/>
                </p:cNvSpPr>
                <p:nvPr/>
              </p:nvSpPr>
              <p:spPr bwMode="auto">
                <a:xfrm>
                  <a:off x="1533" y="2928"/>
                  <a:ext cx="96" cy="0"/>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a:lstStyle/>
                <a:p>
                  <a:endParaRPr lang="de-DE"/>
                </a:p>
              </p:txBody>
            </p:sp>
          </p:grpSp>
          <p:sp>
            <p:nvSpPr>
              <p:cNvPr id="498778" name="Rectangle 90"/>
              <p:cNvSpPr>
                <a:spLocks noChangeArrowheads="1"/>
              </p:cNvSpPr>
              <p:nvPr/>
            </p:nvSpPr>
            <p:spPr bwMode="auto">
              <a:xfrm>
                <a:off x="3314700" y="4179997"/>
                <a:ext cx="3335338" cy="409386"/>
              </a:xfrm>
              <a:prstGeom prst="rect">
                <a:avLst/>
              </a:prstGeom>
              <a:noFill/>
              <a:ln w="9525" algn="ctr">
                <a:noFill/>
                <a:miter lim="800000"/>
                <a:headEnd/>
                <a:tailEnd/>
              </a:ln>
              <a:effectLst>
                <a:prstShdw prst="shdw17" dist="17961" dir="2700000">
                  <a:schemeClr val="folHlink">
                    <a:gamma/>
                    <a:shade val="60000"/>
                    <a:invGamma/>
                  </a:schemeClr>
                </a:prstShdw>
              </a:effectLst>
            </p:spPr>
            <p:txBody>
              <a:bodyPr lIns="85939" tIns="42980" rIns="85939" bIns="42980" anchor="ctr"/>
              <a:lstStyle/>
              <a:p>
                <a:pPr algn="ctr" defTabSz="1314450">
                  <a:lnSpc>
                    <a:spcPct val="130000"/>
                  </a:lnSpc>
                  <a:tabLst>
                    <a:tab pos="3292475" algn="l"/>
                  </a:tabLst>
                  <a:defRPr/>
                </a:pPr>
                <a:r>
                  <a:rPr lang="en-US" sz="1600" dirty="0">
                    <a:latin typeface="Verdana" pitchFamily="34" charset="0"/>
                    <a:ea typeface="SimSun" pitchFamily="2" charset="-122"/>
                    <a:cs typeface="+mn-cs"/>
                  </a:rPr>
                  <a:t>Business Process Management Suite (BPMS)</a:t>
                </a:r>
              </a:p>
            </p:txBody>
          </p:sp>
        </p:grpSp>
        <p:grpSp>
          <p:nvGrpSpPr>
            <p:cNvPr id="96279" name="Group 168"/>
            <p:cNvGrpSpPr>
              <a:grpSpLocks/>
            </p:cNvGrpSpPr>
            <p:nvPr/>
          </p:nvGrpSpPr>
          <p:grpSpPr bwMode="auto">
            <a:xfrm>
              <a:off x="2066" y="2308"/>
              <a:ext cx="1587" cy="381"/>
              <a:chOff x="5426149" y="5862084"/>
              <a:chExt cx="2519916" cy="606061"/>
            </a:xfrm>
          </p:grpSpPr>
          <p:sp>
            <p:nvSpPr>
              <p:cNvPr id="96280" name="Left-Right Arrow 163"/>
              <p:cNvSpPr>
                <a:spLocks noChangeArrowheads="1"/>
              </p:cNvSpPr>
              <p:nvPr/>
            </p:nvSpPr>
            <p:spPr bwMode="auto">
              <a:xfrm rot="5400000">
                <a:off x="6388394" y="5824872"/>
                <a:ext cx="606060" cy="680483"/>
              </a:xfrm>
              <a:prstGeom prst="leftRightArrow">
                <a:avLst>
                  <a:gd name="adj1" fmla="val 41556"/>
                  <a:gd name="adj2" fmla="val 30912"/>
                </a:avLst>
              </a:prstGeom>
              <a:gradFill rotWithShape="1">
                <a:gsLst>
                  <a:gs pos="0">
                    <a:srgbClr val="DAEBFC">
                      <a:alpha val="81000"/>
                    </a:srgbClr>
                  </a:gs>
                  <a:gs pos="100000">
                    <a:schemeClr val="bg1">
                      <a:alpha val="39998"/>
                    </a:schemeClr>
                  </a:gs>
                </a:gsLst>
                <a:lin ang="18900000" scaled="1"/>
              </a:gradFill>
              <a:ln w="9525" algn="ctr">
                <a:solidFill>
                  <a:srgbClr val="91C4F7"/>
                </a:solidFill>
                <a:round/>
                <a:headEnd/>
                <a:tailEnd/>
              </a:ln>
            </p:spPr>
            <p:txBody>
              <a:bodyPr rot="10800000" vert="eaVert" anchor="ctr"/>
              <a:lstStyle>
                <a:lvl1pPr marL="288925" indent="-288925" defTabSz="1254125" eaLnBrk="0" hangingPunct="0">
                  <a:spcBef>
                    <a:spcPct val="20000"/>
                  </a:spcBef>
                  <a:buChar char="•"/>
                  <a:defRPr sz="3200">
                    <a:solidFill>
                      <a:schemeClr val="tx1"/>
                    </a:solidFill>
                    <a:latin typeface="Arial" charset="0"/>
                    <a:cs typeface="Arial" charset="0"/>
                  </a:defRPr>
                </a:lvl1pPr>
                <a:lvl2pPr marL="742950" indent="-285750" defTabSz="1254125" eaLnBrk="0" hangingPunct="0">
                  <a:spcBef>
                    <a:spcPct val="20000"/>
                  </a:spcBef>
                  <a:buChar char="–"/>
                  <a:defRPr sz="2800">
                    <a:solidFill>
                      <a:schemeClr val="tx1"/>
                    </a:solidFill>
                    <a:latin typeface="Arial" charset="0"/>
                    <a:cs typeface="Arial" charset="0"/>
                  </a:defRPr>
                </a:lvl2pPr>
                <a:lvl3pPr marL="1143000" indent="-228600" defTabSz="1254125" eaLnBrk="0" hangingPunct="0">
                  <a:spcBef>
                    <a:spcPct val="20000"/>
                  </a:spcBef>
                  <a:buChar char="•"/>
                  <a:defRPr sz="2400">
                    <a:solidFill>
                      <a:schemeClr val="tx1"/>
                    </a:solidFill>
                    <a:latin typeface="Arial" charset="0"/>
                    <a:cs typeface="Arial" charset="0"/>
                  </a:defRPr>
                </a:lvl3pPr>
                <a:lvl4pPr marL="1600200" indent="-228600" defTabSz="1254125" eaLnBrk="0" hangingPunct="0">
                  <a:spcBef>
                    <a:spcPct val="20000"/>
                  </a:spcBef>
                  <a:buChar char="–"/>
                  <a:defRPr sz="2000">
                    <a:solidFill>
                      <a:schemeClr val="tx1"/>
                    </a:solidFill>
                    <a:latin typeface="Arial" charset="0"/>
                    <a:cs typeface="Arial" charset="0"/>
                  </a:defRPr>
                </a:lvl4pPr>
                <a:lvl5pPr marL="2057400" indent="-228600" defTabSz="1254125" eaLnBrk="0" hangingPunct="0">
                  <a:spcBef>
                    <a:spcPct val="20000"/>
                  </a:spcBef>
                  <a:buChar char="»"/>
                  <a:defRPr sz="2000">
                    <a:solidFill>
                      <a:schemeClr val="tx1"/>
                    </a:solidFill>
                    <a:latin typeface="Arial" charset="0"/>
                    <a:cs typeface="Arial" charset="0"/>
                  </a:defRPr>
                </a:lvl5pPr>
                <a:lvl6pPr marL="2514600" indent="-228600" defTabSz="1254125" eaLnBrk="0" fontAlgn="base" hangingPunct="0">
                  <a:spcBef>
                    <a:spcPct val="20000"/>
                  </a:spcBef>
                  <a:spcAft>
                    <a:spcPct val="0"/>
                  </a:spcAft>
                  <a:buChar char="»"/>
                  <a:defRPr sz="2000">
                    <a:solidFill>
                      <a:schemeClr val="tx1"/>
                    </a:solidFill>
                    <a:latin typeface="Arial" charset="0"/>
                    <a:cs typeface="Arial" charset="0"/>
                  </a:defRPr>
                </a:lvl6pPr>
                <a:lvl7pPr marL="2971800" indent="-228600" defTabSz="1254125" eaLnBrk="0" fontAlgn="base" hangingPunct="0">
                  <a:spcBef>
                    <a:spcPct val="20000"/>
                  </a:spcBef>
                  <a:spcAft>
                    <a:spcPct val="0"/>
                  </a:spcAft>
                  <a:buChar char="»"/>
                  <a:defRPr sz="2000">
                    <a:solidFill>
                      <a:schemeClr val="tx1"/>
                    </a:solidFill>
                    <a:latin typeface="Arial" charset="0"/>
                    <a:cs typeface="Arial" charset="0"/>
                  </a:defRPr>
                </a:lvl7pPr>
                <a:lvl8pPr marL="3429000" indent="-228600" defTabSz="1254125" eaLnBrk="0" fontAlgn="base" hangingPunct="0">
                  <a:spcBef>
                    <a:spcPct val="20000"/>
                  </a:spcBef>
                  <a:spcAft>
                    <a:spcPct val="0"/>
                  </a:spcAft>
                  <a:buChar char="»"/>
                  <a:defRPr sz="2000">
                    <a:solidFill>
                      <a:schemeClr val="tx1"/>
                    </a:solidFill>
                    <a:latin typeface="Arial" charset="0"/>
                    <a:cs typeface="Arial" charset="0"/>
                  </a:defRPr>
                </a:lvl8pPr>
                <a:lvl9pPr marL="3886200" indent="-228600" defTabSz="1254125"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lnSpc>
                    <a:spcPct val="130000"/>
                  </a:lnSpc>
                  <a:buClr>
                    <a:srgbClr val="003399"/>
                  </a:buClr>
                  <a:buFontTx/>
                  <a:buNone/>
                </a:pPr>
                <a:endParaRPr lang="de-DE" altLang="de-DE" sz="2500">
                  <a:solidFill>
                    <a:srgbClr val="004386"/>
                  </a:solidFill>
                  <a:ea typeface="MS PGothic" pitchFamily="34" charset="-128"/>
                </a:endParaRPr>
              </a:p>
            </p:txBody>
          </p:sp>
          <p:sp>
            <p:nvSpPr>
              <p:cNvPr id="96281" name="Left-Right Arrow 166"/>
              <p:cNvSpPr>
                <a:spLocks noChangeArrowheads="1"/>
              </p:cNvSpPr>
              <p:nvPr/>
            </p:nvSpPr>
            <p:spPr bwMode="auto">
              <a:xfrm rot="5400000">
                <a:off x="7302794" y="5824873"/>
                <a:ext cx="606060" cy="680483"/>
              </a:xfrm>
              <a:prstGeom prst="leftRightArrow">
                <a:avLst>
                  <a:gd name="adj1" fmla="val 41556"/>
                  <a:gd name="adj2" fmla="val 30912"/>
                </a:avLst>
              </a:prstGeom>
              <a:gradFill rotWithShape="1">
                <a:gsLst>
                  <a:gs pos="0">
                    <a:srgbClr val="DAEBFC">
                      <a:alpha val="81000"/>
                    </a:srgbClr>
                  </a:gs>
                  <a:gs pos="100000">
                    <a:schemeClr val="bg1">
                      <a:alpha val="39998"/>
                    </a:schemeClr>
                  </a:gs>
                </a:gsLst>
                <a:lin ang="18900000" scaled="1"/>
              </a:gradFill>
              <a:ln w="9525" algn="ctr">
                <a:solidFill>
                  <a:srgbClr val="91C4F7"/>
                </a:solidFill>
                <a:round/>
                <a:headEnd/>
                <a:tailEnd/>
              </a:ln>
            </p:spPr>
            <p:txBody>
              <a:bodyPr rot="10800000" vert="eaVert" anchor="ctr"/>
              <a:lstStyle>
                <a:lvl1pPr marL="288925" indent="-288925" defTabSz="1254125" eaLnBrk="0" hangingPunct="0">
                  <a:spcBef>
                    <a:spcPct val="20000"/>
                  </a:spcBef>
                  <a:buChar char="•"/>
                  <a:defRPr sz="3200">
                    <a:solidFill>
                      <a:schemeClr val="tx1"/>
                    </a:solidFill>
                    <a:latin typeface="Arial" charset="0"/>
                    <a:cs typeface="Arial" charset="0"/>
                  </a:defRPr>
                </a:lvl1pPr>
                <a:lvl2pPr marL="742950" indent="-285750" defTabSz="1254125" eaLnBrk="0" hangingPunct="0">
                  <a:spcBef>
                    <a:spcPct val="20000"/>
                  </a:spcBef>
                  <a:buChar char="–"/>
                  <a:defRPr sz="2800">
                    <a:solidFill>
                      <a:schemeClr val="tx1"/>
                    </a:solidFill>
                    <a:latin typeface="Arial" charset="0"/>
                    <a:cs typeface="Arial" charset="0"/>
                  </a:defRPr>
                </a:lvl2pPr>
                <a:lvl3pPr marL="1143000" indent="-228600" defTabSz="1254125" eaLnBrk="0" hangingPunct="0">
                  <a:spcBef>
                    <a:spcPct val="20000"/>
                  </a:spcBef>
                  <a:buChar char="•"/>
                  <a:defRPr sz="2400">
                    <a:solidFill>
                      <a:schemeClr val="tx1"/>
                    </a:solidFill>
                    <a:latin typeface="Arial" charset="0"/>
                    <a:cs typeface="Arial" charset="0"/>
                  </a:defRPr>
                </a:lvl3pPr>
                <a:lvl4pPr marL="1600200" indent="-228600" defTabSz="1254125" eaLnBrk="0" hangingPunct="0">
                  <a:spcBef>
                    <a:spcPct val="20000"/>
                  </a:spcBef>
                  <a:buChar char="–"/>
                  <a:defRPr sz="2000">
                    <a:solidFill>
                      <a:schemeClr val="tx1"/>
                    </a:solidFill>
                    <a:latin typeface="Arial" charset="0"/>
                    <a:cs typeface="Arial" charset="0"/>
                  </a:defRPr>
                </a:lvl4pPr>
                <a:lvl5pPr marL="2057400" indent="-228600" defTabSz="1254125" eaLnBrk="0" hangingPunct="0">
                  <a:spcBef>
                    <a:spcPct val="20000"/>
                  </a:spcBef>
                  <a:buChar char="»"/>
                  <a:defRPr sz="2000">
                    <a:solidFill>
                      <a:schemeClr val="tx1"/>
                    </a:solidFill>
                    <a:latin typeface="Arial" charset="0"/>
                    <a:cs typeface="Arial" charset="0"/>
                  </a:defRPr>
                </a:lvl5pPr>
                <a:lvl6pPr marL="2514600" indent="-228600" defTabSz="1254125" eaLnBrk="0" fontAlgn="base" hangingPunct="0">
                  <a:spcBef>
                    <a:spcPct val="20000"/>
                  </a:spcBef>
                  <a:spcAft>
                    <a:spcPct val="0"/>
                  </a:spcAft>
                  <a:buChar char="»"/>
                  <a:defRPr sz="2000">
                    <a:solidFill>
                      <a:schemeClr val="tx1"/>
                    </a:solidFill>
                    <a:latin typeface="Arial" charset="0"/>
                    <a:cs typeface="Arial" charset="0"/>
                  </a:defRPr>
                </a:lvl6pPr>
                <a:lvl7pPr marL="2971800" indent="-228600" defTabSz="1254125" eaLnBrk="0" fontAlgn="base" hangingPunct="0">
                  <a:spcBef>
                    <a:spcPct val="20000"/>
                  </a:spcBef>
                  <a:spcAft>
                    <a:spcPct val="0"/>
                  </a:spcAft>
                  <a:buChar char="»"/>
                  <a:defRPr sz="2000">
                    <a:solidFill>
                      <a:schemeClr val="tx1"/>
                    </a:solidFill>
                    <a:latin typeface="Arial" charset="0"/>
                    <a:cs typeface="Arial" charset="0"/>
                  </a:defRPr>
                </a:lvl7pPr>
                <a:lvl8pPr marL="3429000" indent="-228600" defTabSz="1254125" eaLnBrk="0" fontAlgn="base" hangingPunct="0">
                  <a:spcBef>
                    <a:spcPct val="20000"/>
                  </a:spcBef>
                  <a:spcAft>
                    <a:spcPct val="0"/>
                  </a:spcAft>
                  <a:buChar char="»"/>
                  <a:defRPr sz="2000">
                    <a:solidFill>
                      <a:schemeClr val="tx1"/>
                    </a:solidFill>
                    <a:latin typeface="Arial" charset="0"/>
                    <a:cs typeface="Arial" charset="0"/>
                  </a:defRPr>
                </a:lvl8pPr>
                <a:lvl9pPr marL="3886200" indent="-228600" defTabSz="1254125"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lnSpc>
                    <a:spcPct val="130000"/>
                  </a:lnSpc>
                  <a:buClr>
                    <a:srgbClr val="003399"/>
                  </a:buClr>
                  <a:buFontTx/>
                  <a:buNone/>
                </a:pPr>
                <a:endParaRPr lang="de-DE" altLang="de-DE" sz="2500">
                  <a:solidFill>
                    <a:srgbClr val="004386"/>
                  </a:solidFill>
                  <a:ea typeface="MS PGothic" pitchFamily="34" charset="-128"/>
                </a:endParaRPr>
              </a:p>
            </p:txBody>
          </p:sp>
          <p:sp>
            <p:nvSpPr>
              <p:cNvPr id="96282" name="Left-Right Arrow 167"/>
              <p:cNvSpPr>
                <a:spLocks noChangeArrowheads="1"/>
              </p:cNvSpPr>
              <p:nvPr/>
            </p:nvSpPr>
            <p:spPr bwMode="auto">
              <a:xfrm rot="5400000">
                <a:off x="5463361" y="5824873"/>
                <a:ext cx="606060" cy="680483"/>
              </a:xfrm>
              <a:prstGeom prst="leftRightArrow">
                <a:avLst>
                  <a:gd name="adj1" fmla="val 41556"/>
                  <a:gd name="adj2" fmla="val 30912"/>
                </a:avLst>
              </a:prstGeom>
              <a:gradFill rotWithShape="1">
                <a:gsLst>
                  <a:gs pos="0">
                    <a:srgbClr val="DAEBFC">
                      <a:alpha val="81000"/>
                    </a:srgbClr>
                  </a:gs>
                  <a:gs pos="100000">
                    <a:schemeClr val="bg1">
                      <a:alpha val="39998"/>
                    </a:schemeClr>
                  </a:gs>
                </a:gsLst>
                <a:lin ang="18900000" scaled="1"/>
              </a:gradFill>
              <a:ln w="9525" algn="ctr">
                <a:solidFill>
                  <a:srgbClr val="91C4F7"/>
                </a:solidFill>
                <a:round/>
                <a:headEnd/>
                <a:tailEnd/>
              </a:ln>
            </p:spPr>
            <p:txBody>
              <a:bodyPr rot="10800000" vert="eaVert" anchor="ctr"/>
              <a:lstStyle>
                <a:lvl1pPr marL="288925" indent="-288925" defTabSz="1254125" eaLnBrk="0" hangingPunct="0">
                  <a:spcBef>
                    <a:spcPct val="20000"/>
                  </a:spcBef>
                  <a:buChar char="•"/>
                  <a:defRPr sz="3200">
                    <a:solidFill>
                      <a:schemeClr val="tx1"/>
                    </a:solidFill>
                    <a:latin typeface="Arial" charset="0"/>
                    <a:cs typeface="Arial" charset="0"/>
                  </a:defRPr>
                </a:lvl1pPr>
                <a:lvl2pPr marL="742950" indent="-285750" defTabSz="1254125" eaLnBrk="0" hangingPunct="0">
                  <a:spcBef>
                    <a:spcPct val="20000"/>
                  </a:spcBef>
                  <a:buChar char="–"/>
                  <a:defRPr sz="2800">
                    <a:solidFill>
                      <a:schemeClr val="tx1"/>
                    </a:solidFill>
                    <a:latin typeface="Arial" charset="0"/>
                    <a:cs typeface="Arial" charset="0"/>
                  </a:defRPr>
                </a:lvl2pPr>
                <a:lvl3pPr marL="1143000" indent="-228600" defTabSz="1254125" eaLnBrk="0" hangingPunct="0">
                  <a:spcBef>
                    <a:spcPct val="20000"/>
                  </a:spcBef>
                  <a:buChar char="•"/>
                  <a:defRPr sz="2400">
                    <a:solidFill>
                      <a:schemeClr val="tx1"/>
                    </a:solidFill>
                    <a:latin typeface="Arial" charset="0"/>
                    <a:cs typeface="Arial" charset="0"/>
                  </a:defRPr>
                </a:lvl3pPr>
                <a:lvl4pPr marL="1600200" indent="-228600" defTabSz="1254125" eaLnBrk="0" hangingPunct="0">
                  <a:spcBef>
                    <a:spcPct val="20000"/>
                  </a:spcBef>
                  <a:buChar char="–"/>
                  <a:defRPr sz="2000">
                    <a:solidFill>
                      <a:schemeClr val="tx1"/>
                    </a:solidFill>
                    <a:latin typeface="Arial" charset="0"/>
                    <a:cs typeface="Arial" charset="0"/>
                  </a:defRPr>
                </a:lvl4pPr>
                <a:lvl5pPr marL="2057400" indent="-228600" defTabSz="1254125" eaLnBrk="0" hangingPunct="0">
                  <a:spcBef>
                    <a:spcPct val="20000"/>
                  </a:spcBef>
                  <a:buChar char="»"/>
                  <a:defRPr sz="2000">
                    <a:solidFill>
                      <a:schemeClr val="tx1"/>
                    </a:solidFill>
                    <a:latin typeface="Arial" charset="0"/>
                    <a:cs typeface="Arial" charset="0"/>
                  </a:defRPr>
                </a:lvl5pPr>
                <a:lvl6pPr marL="2514600" indent="-228600" defTabSz="1254125" eaLnBrk="0" fontAlgn="base" hangingPunct="0">
                  <a:spcBef>
                    <a:spcPct val="20000"/>
                  </a:spcBef>
                  <a:spcAft>
                    <a:spcPct val="0"/>
                  </a:spcAft>
                  <a:buChar char="»"/>
                  <a:defRPr sz="2000">
                    <a:solidFill>
                      <a:schemeClr val="tx1"/>
                    </a:solidFill>
                    <a:latin typeface="Arial" charset="0"/>
                    <a:cs typeface="Arial" charset="0"/>
                  </a:defRPr>
                </a:lvl6pPr>
                <a:lvl7pPr marL="2971800" indent="-228600" defTabSz="1254125" eaLnBrk="0" fontAlgn="base" hangingPunct="0">
                  <a:spcBef>
                    <a:spcPct val="20000"/>
                  </a:spcBef>
                  <a:spcAft>
                    <a:spcPct val="0"/>
                  </a:spcAft>
                  <a:buChar char="»"/>
                  <a:defRPr sz="2000">
                    <a:solidFill>
                      <a:schemeClr val="tx1"/>
                    </a:solidFill>
                    <a:latin typeface="Arial" charset="0"/>
                    <a:cs typeface="Arial" charset="0"/>
                  </a:defRPr>
                </a:lvl7pPr>
                <a:lvl8pPr marL="3429000" indent="-228600" defTabSz="1254125" eaLnBrk="0" fontAlgn="base" hangingPunct="0">
                  <a:spcBef>
                    <a:spcPct val="20000"/>
                  </a:spcBef>
                  <a:spcAft>
                    <a:spcPct val="0"/>
                  </a:spcAft>
                  <a:buChar char="»"/>
                  <a:defRPr sz="2000">
                    <a:solidFill>
                      <a:schemeClr val="tx1"/>
                    </a:solidFill>
                    <a:latin typeface="Arial" charset="0"/>
                    <a:cs typeface="Arial" charset="0"/>
                  </a:defRPr>
                </a:lvl8pPr>
                <a:lvl9pPr marL="3886200" indent="-228600" defTabSz="1254125"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lnSpc>
                    <a:spcPct val="130000"/>
                  </a:lnSpc>
                  <a:buClr>
                    <a:srgbClr val="003399"/>
                  </a:buClr>
                  <a:buFontTx/>
                  <a:buNone/>
                </a:pPr>
                <a:endParaRPr lang="de-DE" altLang="de-DE" sz="2500">
                  <a:solidFill>
                    <a:srgbClr val="004386"/>
                  </a:solidFill>
                  <a:ea typeface="MS PGothic" pitchFamily="34" charset="-128"/>
                </a:endParaRPr>
              </a:p>
            </p:txBody>
          </p:sp>
        </p:grpSp>
      </p:grpSp>
      <p:sp>
        <p:nvSpPr>
          <p:cNvPr id="96260" name="Text Box 63"/>
          <p:cNvSpPr txBox="1">
            <a:spLocks noChangeArrowheads="1"/>
          </p:cNvSpPr>
          <p:nvPr/>
        </p:nvSpPr>
        <p:spPr bwMode="auto">
          <a:xfrm>
            <a:off x="323850" y="333375"/>
            <a:ext cx="7939088"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2400" b="1"/>
              <a:t>Trend: Process und Information Management</a:t>
            </a:r>
          </a:p>
          <a:p>
            <a:pPr eaLnBrk="1" hangingPunct="1">
              <a:spcBef>
                <a:spcPct val="0"/>
              </a:spcBef>
              <a:buFontTx/>
              <a:buNone/>
            </a:pPr>
            <a:r>
              <a:rPr lang="de-DE" altLang="de-DE" sz="2400" b="1"/>
              <a:t>(Daten- und Prozessintegration werden externalisiert)</a:t>
            </a:r>
          </a:p>
        </p:txBody>
      </p:sp>
      <p:sp>
        <p:nvSpPr>
          <p:cNvPr id="96261" name="Text Box 64"/>
          <p:cNvSpPr txBox="1">
            <a:spLocks noChangeArrowheads="1"/>
          </p:cNvSpPr>
          <p:nvPr/>
        </p:nvSpPr>
        <p:spPr bwMode="auto">
          <a:xfrm>
            <a:off x="6567488" y="5394325"/>
            <a:ext cx="1916112"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200"/>
              <a:t>Quelle: Jan Baan, Cordys</a:t>
            </a:r>
          </a:p>
        </p:txBody>
      </p:sp>
      <p:sp>
        <p:nvSpPr>
          <p:cNvPr id="96262" name="Rechteck 66"/>
          <p:cNvSpPr>
            <a:spLocks noChangeArrowheads="1"/>
          </p:cNvSpPr>
          <p:nvPr/>
        </p:nvSpPr>
        <p:spPr bwMode="auto">
          <a:xfrm>
            <a:off x="3309938" y="6165850"/>
            <a:ext cx="251936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de-DE" altLang="de-DE" sz="1400" dirty="0"/>
              <a:t>Alternative ERP Systeme </a:t>
            </a:r>
          </a:p>
          <a:p>
            <a:pPr algn="ctr" eaLnBrk="1" hangingPunct="1">
              <a:spcBef>
                <a:spcPct val="0"/>
              </a:spcBef>
              <a:buFontTx/>
              <a:buNone/>
            </a:pPr>
            <a:r>
              <a:rPr lang="de-DE" altLang="de-DE" sz="1400" dirty="0" smtClean="0"/>
              <a:t>v</a:t>
            </a:r>
            <a:endParaRPr lang="de-DE" altLang="de-DE" sz="1400"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Foliennummernplatzhalter 5"/>
          <p:cNvSpPr>
            <a:spLocks noGrp="1"/>
          </p:cNvSpPr>
          <p:nvPr>
            <p:ph type="sldNum" sz="quarter" idx="4294967295"/>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08376C4A-B6B9-49C8-99BD-39FF4D8B401A}" type="slidenum">
              <a:rPr lang="de-DE" altLang="de-DE" sz="1400" smtClean="0"/>
              <a:pPr eaLnBrk="1" hangingPunct="1">
                <a:spcBef>
                  <a:spcPct val="0"/>
                </a:spcBef>
                <a:buFontTx/>
                <a:buNone/>
              </a:pPr>
              <a:t>84</a:t>
            </a:fld>
            <a:endParaRPr lang="de-DE" altLang="de-DE" sz="1400" smtClean="0"/>
          </a:p>
        </p:txBody>
      </p:sp>
      <p:sp>
        <p:nvSpPr>
          <p:cNvPr id="97283" name="Rectangle 2"/>
          <p:cNvSpPr>
            <a:spLocks noGrp="1" noChangeArrowheads="1"/>
          </p:cNvSpPr>
          <p:nvPr>
            <p:ph type="title" idx="4294967295"/>
          </p:nvPr>
        </p:nvSpPr>
        <p:spPr>
          <a:xfrm>
            <a:off x="87313" y="404813"/>
            <a:ext cx="8229600" cy="431800"/>
          </a:xfrm>
        </p:spPr>
        <p:txBody>
          <a:bodyPr/>
          <a:lstStyle/>
          <a:p>
            <a:pPr eaLnBrk="1" hangingPunct="1"/>
            <a:r>
              <a:rPr lang="de-DE" altLang="de-DE" sz="2400" b="1" smtClean="0"/>
              <a:t>Mega-Trend: Anstelle der Suite tritt die Infrastruktur (1)</a:t>
            </a:r>
          </a:p>
        </p:txBody>
      </p:sp>
      <p:sp>
        <p:nvSpPr>
          <p:cNvPr id="157699" name="Rectangle 3"/>
          <p:cNvSpPr>
            <a:spLocks noGrp="1" noChangeArrowheads="1"/>
          </p:cNvSpPr>
          <p:nvPr>
            <p:ph type="body" idx="4294967295"/>
          </p:nvPr>
        </p:nvSpPr>
        <p:spPr>
          <a:xfrm>
            <a:off x="755650" y="981075"/>
            <a:ext cx="7200900" cy="1871663"/>
          </a:xfrm>
        </p:spPr>
        <p:txBody>
          <a:bodyPr/>
          <a:lstStyle/>
          <a:p>
            <a:pPr eaLnBrk="1" hangingPunct="1">
              <a:lnSpc>
                <a:spcPct val="90000"/>
              </a:lnSpc>
            </a:pPr>
            <a:r>
              <a:rPr lang="de-DE" altLang="de-DE" sz="2000" smtClean="0"/>
              <a:t>Management aller Prozesse über alle Anwendungen</a:t>
            </a:r>
          </a:p>
          <a:p>
            <a:pPr eaLnBrk="1" hangingPunct="1">
              <a:lnSpc>
                <a:spcPct val="90000"/>
              </a:lnSpc>
            </a:pPr>
            <a:r>
              <a:rPr lang="de-DE" altLang="de-DE" sz="2000" smtClean="0"/>
              <a:t>Trusted Data über alle Datenbestände hinweg</a:t>
            </a:r>
          </a:p>
          <a:p>
            <a:pPr eaLnBrk="1" hangingPunct="1">
              <a:lnSpc>
                <a:spcPct val="90000"/>
              </a:lnSpc>
            </a:pPr>
            <a:r>
              <a:rPr lang="de-DE" altLang="de-DE" sz="2000" smtClean="0"/>
              <a:t>Totale Verantwortung im GRC-Bereich</a:t>
            </a:r>
          </a:p>
          <a:p>
            <a:pPr eaLnBrk="1" hangingPunct="1">
              <a:lnSpc>
                <a:spcPct val="90000"/>
              </a:lnSpc>
            </a:pPr>
            <a:r>
              <a:rPr lang="de-DE" altLang="de-DE" sz="2000" smtClean="0"/>
              <a:t>Unternehmensübergreifende Kollaborationen</a:t>
            </a:r>
          </a:p>
          <a:p>
            <a:pPr eaLnBrk="1" hangingPunct="1">
              <a:lnSpc>
                <a:spcPct val="90000"/>
              </a:lnSpc>
            </a:pPr>
            <a:r>
              <a:rPr lang="de-DE" altLang="de-DE" sz="2000" smtClean="0"/>
              <a:t>Web Services – auch ausserhalb des Unternehmens</a:t>
            </a:r>
          </a:p>
        </p:txBody>
      </p:sp>
      <p:sp>
        <p:nvSpPr>
          <p:cNvPr id="157700" name="Text Box 4"/>
          <p:cNvSpPr txBox="1">
            <a:spLocks noChangeArrowheads="1"/>
          </p:cNvSpPr>
          <p:nvPr/>
        </p:nvSpPr>
        <p:spPr bwMode="auto">
          <a:xfrm>
            <a:off x="755650" y="3284538"/>
            <a:ext cx="8067675"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9875" indent="-269875"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pPr>
            <a:r>
              <a:rPr lang="de-DE" altLang="de-DE" sz="2000"/>
              <a:t>Prozess- und Datenkontrolle müssen anwendungsübergreifend erledigt werden.</a:t>
            </a:r>
          </a:p>
          <a:p>
            <a:pPr eaLnBrk="1" hangingPunct="1">
              <a:spcBef>
                <a:spcPct val="0"/>
              </a:spcBef>
            </a:pPr>
            <a:r>
              <a:rPr lang="de-DE" altLang="de-DE" sz="2000"/>
              <a:t>Die notwendige Infrastruktur muss unabhängig von den Anwendungen sein.</a:t>
            </a:r>
          </a:p>
          <a:p>
            <a:pPr eaLnBrk="1" hangingPunct="1">
              <a:spcBef>
                <a:spcPct val="0"/>
              </a:spcBef>
            </a:pPr>
            <a:r>
              <a:rPr lang="de-DE" altLang="de-DE" sz="2000"/>
              <a:t>Damit werden bisherige Anwendungen wie SAP dieser Infrastruktur untergeordnet</a:t>
            </a:r>
          </a:p>
        </p:txBody>
      </p:sp>
      <p:sp>
        <p:nvSpPr>
          <p:cNvPr id="157701" name="Text Box 5"/>
          <p:cNvSpPr txBox="1">
            <a:spLocks noChangeArrowheads="1"/>
          </p:cNvSpPr>
          <p:nvPr/>
        </p:nvSpPr>
        <p:spPr bwMode="auto">
          <a:xfrm>
            <a:off x="647700" y="2781300"/>
            <a:ext cx="781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de-DE" altLang="de-DE" sz="1800" b="1"/>
              <a:t>Ergo:</a:t>
            </a:r>
          </a:p>
        </p:txBody>
      </p:sp>
      <p:sp>
        <p:nvSpPr>
          <p:cNvPr id="97287" name="Rechteck 7"/>
          <p:cNvSpPr>
            <a:spLocks noChangeArrowheads="1"/>
          </p:cNvSpPr>
          <p:nvPr/>
        </p:nvSpPr>
        <p:spPr bwMode="auto">
          <a:xfrm>
            <a:off x="3309938" y="6154738"/>
            <a:ext cx="25193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de-DE" altLang="de-DE" sz="1400" dirty="0"/>
              <a:t>Alternative ERP Systeme </a:t>
            </a:r>
          </a:p>
          <a:p>
            <a:pPr algn="ctr" eaLnBrk="1" hangingPunct="1">
              <a:spcBef>
                <a:spcPct val="0"/>
              </a:spcBef>
              <a:buFontTx/>
              <a:buNone/>
            </a:pPr>
            <a:r>
              <a:rPr lang="de-DE" altLang="de-DE" sz="1400" dirty="0"/>
              <a:t>WS 2019/2020</a:t>
            </a:r>
            <a:endParaRPr lang="de-DE" altLang="de-DE" sz="14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7699">
                                            <p:bg/>
                                          </p:spTgt>
                                        </p:tgtEl>
                                        <p:attrNameLst>
                                          <p:attrName>style.visibility</p:attrName>
                                        </p:attrNameLst>
                                      </p:cBhvr>
                                      <p:to>
                                        <p:strVal val="visible"/>
                                      </p:to>
                                    </p:set>
                                    <p:anim calcmode="lin" valueType="num">
                                      <p:cBhvr additive="base">
                                        <p:cTn id="7" dur="500" fill="hold"/>
                                        <p:tgtEl>
                                          <p:spTgt spid="157699">
                                            <p:bg/>
                                          </p:spTgt>
                                        </p:tgtEl>
                                        <p:attrNameLst>
                                          <p:attrName>ppt_x</p:attrName>
                                        </p:attrNameLst>
                                      </p:cBhvr>
                                      <p:tavLst>
                                        <p:tav tm="0">
                                          <p:val>
                                            <p:strVal val="#ppt_x"/>
                                          </p:val>
                                        </p:tav>
                                        <p:tav tm="100000">
                                          <p:val>
                                            <p:strVal val="#ppt_x"/>
                                          </p:val>
                                        </p:tav>
                                      </p:tavLst>
                                    </p:anim>
                                    <p:anim calcmode="lin" valueType="num">
                                      <p:cBhvr additive="base">
                                        <p:cTn id="8" dur="500" fill="hold"/>
                                        <p:tgtEl>
                                          <p:spTgt spid="157699">
                                            <p:bg/>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7699">
                                            <p:txEl>
                                              <p:pRg st="0" end="0"/>
                                            </p:txEl>
                                          </p:spTgt>
                                        </p:tgtEl>
                                        <p:attrNameLst>
                                          <p:attrName>style.visibility</p:attrName>
                                        </p:attrNameLst>
                                      </p:cBhvr>
                                      <p:to>
                                        <p:strVal val="visible"/>
                                      </p:to>
                                    </p:set>
                                    <p:anim calcmode="lin" valueType="num">
                                      <p:cBhvr additive="base">
                                        <p:cTn id="13" dur="500" fill="hold"/>
                                        <p:tgtEl>
                                          <p:spTgt spid="15769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769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7699">
                                            <p:txEl>
                                              <p:pRg st="1" end="1"/>
                                            </p:txEl>
                                          </p:spTgt>
                                        </p:tgtEl>
                                        <p:attrNameLst>
                                          <p:attrName>style.visibility</p:attrName>
                                        </p:attrNameLst>
                                      </p:cBhvr>
                                      <p:to>
                                        <p:strVal val="visible"/>
                                      </p:to>
                                    </p:set>
                                    <p:anim calcmode="lin" valueType="num">
                                      <p:cBhvr additive="base">
                                        <p:cTn id="19" dur="500" fill="hold"/>
                                        <p:tgtEl>
                                          <p:spTgt spid="157699">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5769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7699">
                                            <p:txEl>
                                              <p:pRg st="2" end="2"/>
                                            </p:txEl>
                                          </p:spTgt>
                                        </p:tgtEl>
                                        <p:attrNameLst>
                                          <p:attrName>style.visibility</p:attrName>
                                        </p:attrNameLst>
                                      </p:cBhvr>
                                      <p:to>
                                        <p:strVal val="visible"/>
                                      </p:to>
                                    </p:set>
                                    <p:anim calcmode="lin" valueType="num">
                                      <p:cBhvr additive="base">
                                        <p:cTn id="25" dur="500" fill="hold"/>
                                        <p:tgtEl>
                                          <p:spTgt spid="157699">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769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7699">
                                            <p:txEl>
                                              <p:pRg st="3" end="3"/>
                                            </p:txEl>
                                          </p:spTgt>
                                        </p:tgtEl>
                                        <p:attrNameLst>
                                          <p:attrName>style.visibility</p:attrName>
                                        </p:attrNameLst>
                                      </p:cBhvr>
                                      <p:to>
                                        <p:strVal val="visible"/>
                                      </p:to>
                                    </p:set>
                                    <p:anim calcmode="lin" valueType="num">
                                      <p:cBhvr additive="base">
                                        <p:cTn id="31" dur="500" fill="hold"/>
                                        <p:tgtEl>
                                          <p:spTgt spid="157699">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5769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7699">
                                            <p:txEl>
                                              <p:pRg st="4" end="4"/>
                                            </p:txEl>
                                          </p:spTgt>
                                        </p:tgtEl>
                                        <p:attrNameLst>
                                          <p:attrName>style.visibility</p:attrName>
                                        </p:attrNameLst>
                                      </p:cBhvr>
                                      <p:to>
                                        <p:strVal val="visible"/>
                                      </p:to>
                                    </p:set>
                                    <p:anim calcmode="lin" valueType="num">
                                      <p:cBhvr additive="base">
                                        <p:cTn id="37" dur="500" fill="hold"/>
                                        <p:tgtEl>
                                          <p:spTgt spid="157699">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5769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57701"/>
                                        </p:tgtEl>
                                        <p:attrNameLst>
                                          <p:attrName>style.visibility</p:attrName>
                                        </p:attrNameLst>
                                      </p:cBhvr>
                                      <p:to>
                                        <p:strVal val="visible"/>
                                      </p:to>
                                    </p:set>
                                    <p:anim calcmode="lin" valueType="num">
                                      <p:cBhvr additive="base">
                                        <p:cTn id="43" dur="500" fill="hold"/>
                                        <p:tgtEl>
                                          <p:spTgt spid="157701"/>
                                        </p:tgtEl>
                                        <p:attrNameLst>
                                          <p:attrName>ppt_x</p:attrName>
                                        </p:attrNameLst>
                                      </p:cBhvr>
                                      <p:tavLst>
                                        <p:tav tm="0">
                                          <p:val>
                                            <p:strVal val="#ppt_x"/>
                                          </p:val>
                                        </p:tav>
                                        <p:tav tm="100000">
                                          <p:val>
                                            <p:strVal val="#ppt_x"/>
                                          </p:val>
                                        </p:tav>
                                      </p:tavLst>
                                    </p:anim>
                                    <p:anim calcmode="lin" valueType="num">
                                      <p:cBhvr additive="base">
                                        <p:cTn id="44" dur="500" fill="hold"/>
                                        <p:tgtEl>
                                          <p:spTgt spid="157701"/>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57700">
                                            <p:txEl>
                                              <p:pRg st="0" end="0"/>
                                            </p:txEl>
                                          </p:spTgt>
                                        </p:tgtEl>
                                        <p:attrNameLst>
                                          <p:attrName>style.visibility</p:attrName>
                                        </p:attrNameLst>
                                      </p:cBhvr>
                                      <p:to>
                                        <p:strVal val="visible"/>
                                      </p:to>
                                    </p:set>
                                    <p:anim calcmode="lin" valueType="num">
                                      <p:cBhvr additive="base">
                                        <p:cTn id="49" dur="500" fill="hold"/>
                                        <p:tgtEl>
                                          <p:spTgt spid="157700">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5770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57700">
                                            <p:txEl>
                                              <p:pRg st="1" end="1"/>
                                            </p:txEl>
                                          </p:spTgt>
                                        </p:tgtEl>
                                        <p:attrNameLst>
                                          <p:attrName>style.visibility</p:attrName>
                                        </p:attrNameLst>
                                      </p:cBhvr>
                                      <p:to>
                                        <p:strVal val="visible"/>
                                      </p:to>
                                    </p:set>
                                    <p:anim calcmode="lin" valueType="num">
                                      <p:cBhvr additive="base">
                                        <p:cTn id="55" dur="500" fill="hold"/>
                                        <p:tgtEl>
                                          <p:spTgt spid="157700">
                                            <p:txEl>
                                              <p:pRg st="1" end="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5770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57700">
                                            <p:txEl>
                                              <p:pRg st="2" end="2"/>
                                            </p:txEl>
                                          </p:spTgt>
                                        </p:tgtEl>
                                        <p:attrNameLst>
                                          <p:attrName>style.visibility</p:attrName>
                                        </p:attrNameLst>
                                      </p:cBhvr>
                                      <p:to>
                                        <p:strVal val="visible"/>
                                      </p:to>
                                    </p:set>
                                    <p:anim calcmode="lin" valueType="num">
                                      <p:cBhvr additive="base">
                                        <p:cTn id="61" dur="500" fill="hold"/>
                                        <p:tgtEl>
                                          <p:spTgt spid="157700">
                                            <p:txEl>
                                              <p:pRg st="2" end="2"/>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57700">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9" grpId="0" build="p" animBg="1"/>
      <p:bldP spid="157700" grpId="0" build="p"/>
      <p:bldP spid="15770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Foliennummernplatzhalter 5"/>
          <p:cNvSpPr>
            <a:spLocks noGrp="1"/>
          </p:cNvSpPr>
          <p:nvPr>
            <p:ph type="sldNum" sz="quarter" idx="4294967295"/>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2DDE5EA0-AE50-4DEA-A4F4-43889F056832}" type="slidenum">
              <a:rPr lang="de-DE" altLang="de-DE" sz="1400" smtClean="0"/>
              <a:pPr eaLnBrk="1" hangingPunct="1">
                <a:spcBef>
                  <a:spcPct val="0"/>
                </a:spcBef>
                <a:buFontTx/>
                <a:buNone/>
              </a:pPr>
              <a:t>85</a:t>
            </a:fld>
            <a:endParaRPr lang="de-DE" altLang="de-DE" sz="1400" smtClean="0"/>
          </a:p>
        </p:txBody>
      </p:sp>
      <p:sp>
        <p:nvSpPr>
          <p:cNvPr id="98307" name="Rectangle 2"/>
          <p:cNvSpPr>
            <a:spLocks noGrp="1" noChangeArrowheads="1"/>
          </p:cNvSpPr>
          <p:nvPr>
            <p:ph type="title" idx="4294967295"/>
          </p:nvPr>
        </p:nvSpPr>
        <p:spPr>
          <a:xfrm>
            <a:off x="142875" y="188913"/>
            <a:ext cx="8229600" cy="576262"/>
          </a:xfrm>
        </p:spPr>
        <p:txBody>
          <a:bodyPr/>
          <a:lstStyle/>
          <a:p>
            <a:pPr eaLnBrk="1" hangingPunct="1"/>
            <a:r>
              <a:rPr lang="de-DE" altLang="de-DE" sz="2400" b="1" smtClean="0"/>
              <a:t>Mega-Trend: Anstelle der Suite tritt die Infrastruktur (2)</a:t>
            </a:r>
          </a:p>
        </p:txBody>
      </p:sp>
      <p:sp>
        <p:nvSpPr>
          <p:cNvPr id="98308" name="Text Box 3"/>
          <p:cNvSpPr txBox="1">
            <a:spLocks noChangeArrowheads="1"/>
          </p:cNvSpPr>
          <p:nvPr/>
        </p:nvSpPr>
        <p:spPr bwMode="auto">
          <a:xfrm>
            <a:off x="431800" y="909638"/>
            <a:ext cx="8604250" cy="5745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40000"/>
              </a:spcBef>
              <a:buFontTx/>
              <a:buNone/>
            </a:pPr>
            <a:r>
              <a:rPr lang="de-DE" altLang="de-DE" sz="1800"/>
              <a:t>			</a:t>
            </a:r>
            <a:r>
              <a:rPr lang="de-DE" altLang="de-DE" sz="1800" b="1"/>
              <a:t>ERP-Suite</a:t>
            </a:r>
            <a:r>
              <a:rPr lang="de-DE" altLang="de-DE" sz="1800"/>
              <a:t>		</a:t>
            </a:r>
            <a:r>
              <a:rPr lang="de-DE" altLang="de-DE" sz="1800" b="1"/>
              <a:t>Post-ERP-Architektur</a:t>
            </a:r>
          </a:p>
          <a:p>
            <a:pPr eaLnBrk="1" hangingPunct="1">
              <a:spcBef>
                <a:spcPct val="40000"/>
              </a:spcBef>
              <a:buFontTx/>
              <a:buNone/>
            </a:pPr>
            <a:r>
              <a:rPr lang="de-DE" altLang="de-DE" sz="1800" b="1"/>
              <a:t>Prozesse	</a:t>
            </a:r>
            <a:r>
              <a:rPr lang="de-DE" altLang="de-DE" sz="1800"/>
              <a:t>	in der Suite		in Middleware</a:t>
            </a:r>
          </a:p>
          <a:p>
            <a:pPr eaLnBrk="1" hangingPunct="1">
              <a:spcBef>
                <a:spcPct val="40000"/>
              </a:spcBef>
              <a:buFontTx/>
              <a:buNone/>
            </a:pPr>
            <a:r>
              <a:rPr lang="de-DE" altLang="de-DE" sz="1800" b="1"/>
              <a:t>Datenintegration</a:t>
            </a:r>
            <a:r>
              <a:rPr lang="de-DE" altLang="de-DE" sz="1800"/>
              <a:t>		in der Suite		in Middleware</a:t>
            </a:r>
          </a:p>
          <a:p>
            <a:pPr eaLnBrk="1" hangingPunct="1">
              <a:spcBef>
                <a:spcPct val="40000"/>
              </a:spcBef>
              <a:buFontTx/>
              <a:buNone/>
            </a:pPr>
            <a:r>
              <a:rPr lang="de-DE" altLang="de-DE" sz="1800" b="1"/>
              <a:t>Workflow</a:t>
            </a:r>
            <a:r>
              <a:rPr lang="de-DE" altLang="de-DE" sz="1800"/>
              <a:t>		in der Suite		applikationsübergreifend</a:t>
            </a:r>
          </a:p>
          <a:p>
            <a:pPr eaLnBrk="1" hangingPunct="1">
              <a:spcBef>
                <a:spcPct val="40000"/>
              </a:spcBef>
              <a:buFontTx/>
              <a:buNone/>
            </a:pPr>
            <a:r>
              <a:rPr lang="de-DE" altLang="de-DE" sz="1800" b="1"/>
              <a:t>GRC	</a:t>
            </a:r>
            <a:r>
              <a:rPr lang="de-DE" altLang="de-DE" sz="1800"/>
              <a:t>		in der Suite		für das ganze Portfolio</a:t>
            </a:r>
          </a:p>
          <a:p>
            <a:pPr eaLnBrk="1" hangingPunct="1">
              <a:spcBef>
                <a:spcPct val="40000"/>
              </a:spcBef>
              <a:buFontTx/>
              <a:buNone/>
            </a:pPr>
            <a:r>
              <a:rPr lang="de-DE" altLang="de-DE" sz="1800" b="1"/>
              <a:t>Trusted Data</a:t>
            </a:r>
            <a:r>
              <a:rPr lang="de-DE" altLang="de-DE" sz="1800"/>
              <a:t>		teilweise in der Suite	Alle Daten</a:t>
            </a:r>
          </a:p>
          <a:p>
            <a:pPr eaLnBrk="1" hangingPunct="1">
              <a:spcBef>
                <a:spcPct val="40000"/>
              </a:spcBef>
              <a:buFontTx/>
              <a:buNone/>
            </a:pPr>
            <a:r>
              <a:rPr lang="de-DE" altLang="de-DE" sz="1800" b="1"/>
              <a:t>Fremdanwendungen</a:t>
            </a:r>
            <a:r>
              <a:rPr lang="de-DE" altLang="de-DE" sz="1800"/>
              <a:t>	integrieren, migrieren	alle Anwendungen sind</a:t>
            </a:r>
          </a:p>
          <a:p>
            <a:pPr eaLnBrk="1" hangingPunct="1">
              <a:spcBef>
                <a:spcPct val="40000"/>
              </a:spcBef>
              <a:buFontTx/>
              <a:buNone/>
            </a:pPr>
            <a:r>
              <a:rPr lang="de-DE" altLang="de-DE" sz="1800"/>
              <a:t>						gleich und werden integriert</a:t>
            </a:r>
          </a:p>
          <a:p>
            <a:pPr eaLnBrk="1" hangingPunct="1">
              <a:spcBef>
                <a:spcPct val="40000"/>
              </a:spcBef>
              <a:buFontTx/>
              <a:buNone/>
            </a:pPr>
            <a:r>
              <a:rPr lang="de-DE" altLang="de-DE" sz="1800" b="1"/>
              <a:t>Orientierung</a:t>
            </a:r>
            <a:r>
              <a:rPr lang="de-DE" altLang="de-DE" sz="1800"/>
              <a:t>		Hersteller, Suite		Geschäftsprozess, </a:t>
            </a:r>
          </a:p>
          <a:p>
            <a:pPr eaLnBrk="1" hangingPunct="1">
              <a:spcBef>
                <a:spcPct val="40000"/>
              </a:spcBef>
              <a:buFontTx/>
              <a:buNone/>
            </a:pPr>
            <a:r>
              <a:rPr lang="de-DE" altLang="de-DE" sz="1800"/>
              <a:t>						Business, Markt</a:t>
            </a:r>
          </a:p>
          <a:p>
            <a:pPr eaLnBrk="1" hangingPunct="1">
              <a:spcBef>
                <a:spcPct val="40000"/>
              </a:spcBef>
              <a:buFontTx/>
              <a:buNone/>
            </a:pPr>
            <a:r>
              <a:rPr lang="de-DE" altLang="de-DE" sz="1800" b="1"/>
              <a:t>Benutzer		</a:t>
            </a:r>
            <a:r>
              <a:rPr lang="de-DE" altLang="de-DE" sz="1800"/>
              <a:t>Enterprise		Konsument, Enterprise,</a:t>
            </a:r>
          </a:p>
          <a:p>
            <a:pPr eaLnBrk="1" hangingPunct="1">
              <a:spcBef>
                <a:spcPct val="40000"/>
              </a:spcBef>
              <a:buFontTx/>
              <a:buNone/>
            </a:pPr>
            <a:r>
              <a:rPr lang="de-DE" altLang="de-DE" sz="1800"/>
              <a:t>						X-Enterprise</a:t>
            </a:r>
          </a:p>
          <a:p>
            <a:pPr eaLnBrk="1" hangingPunct="1">
              <a:spcBef>
                <a:spcPct val="40000"/>
              </a:spcBef>
              <a:buFontTx/>
              <a:buNone/>
            </a:pPr>
            <a:endParaRPr lang="de-DE" altLang="de-DE" sz="1800"/>
          </a:p>
          <a:p>
            <a:pPr eaLnBrk="1" hangingPunct="1">
              <a:spcBef>
                <a:spcPct val="40000"/>
              </a:spcBef>
              <a:buFontTx/>
              <a:buNone/>
            </a:pPr>
            <a:endParaRPr lang="de-DE" altLang="de-DE" sz="1800"/>
          </a:p>
          <a:p>
            <a:pPr eaLnBrk="1" hangingPunct="1">
              <a:spcBef>
                <a:spcPct val="40000"/>
              </a:spcBef>
              <a:buFontTx/>
              <a:buNone/>
            </a:pPr>
            <a:endParaRPr lang="de-DE" altLang="de-DE" sz="1800"/>
          </a:p>
        </p:txBody>
      </p:sp>
      <p:sp>
        <p:nvSpPr>
          <p:cNvPr id="98309" name="Rechteck 5"/>
          <p:cNvSpPr>
            <a:spLocks noChangeArrowheads="1"/>
          </p:cNvSpPr>
          <p:nvPr/>
        </p:nvSpPr>
        <p:spPr bwMode="auto">
          <a:xfrm>
            <a:off x="3309938" y="6154738"/>
            <a:ext cx="25193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de-DE" altLang="de-DE" sz="1400" dirty="0"/>
              <a:t>Alternative ERP Systeme </a:t>
            </a:r>
          </a:p>
          <a:p>
            <a:pPr algn="ctr" eaLnBrk="1" hangingPunct="1">
              <a:spcBef>
                <a:spcPct val="0"/>
              </a:spcBef>
              <a:buFontTx/>
              <a:buNone/>
            </a:pPr>
            <a:r>
              <a:rPr lang="de-DE" altLang="de-DE" sz="1400" dirty="0"/>
              <a:t>WS 2019/2020</a:t>
            </a:r>
            <a:endParaRPr lang="de-DE" altLang="de-DE" sz="1400"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el 1"/>
          <p:cNvSpPr>
            <a:spLocks noGrp="1"/>
          </p:cNvSpPr>
          <p:nvPr>
            <p:ph type="title" idx="4294967295"/>
          </p:nvPr>
        </p:nvSpPr>
        <p:spPr>
          <a:xfrm>
            <a:off x="250825" y="176213"/>
            <a:ext cx="936625" cy="490537"/>
          </a:xfrm>
        </p:spPr>
        <p:txBody>
          <a:bodyPr/>
          <a:lstStyle/>
          <a:p>
            <a:pPr algn="l"/>
            <a:r>
              <a:rPr lang="de-DE" altLang="de-DE" sz="2400" b="1" smtClean="0"/>
              <a:t>Hana</a:t>
            </a:r>
          </a:p>
        </p:txBody>
      </p:sp>
      <p:sp>
        <p:nvSpPr>
          <p:cNvPr id="99331" name="Fußzeilenplatzhalter 3"/>
          <p:cNvSpPr>
            <a:spLocks noGrp="1"/>
          </p:cNvSpPr>
          <p:nvPr>
            <p:ph type="ftr" sz="quarter" idx="4294967295"/>
          </p:nvPr>
        </p:nvSpPr>
        <p:spPr>
          <a:xfrm>
            <a:off x="3263900" y="4797425"/>
            <a:ext cx="2895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400" smtClean="0"/>
              <a:t>Alternative ERP Systeme WS 2011/12</a:t>
            </a:r>
          </a:p>
        </p:txBody>
      </p:sp>
      <p:sp>
        <p:nvSpPr>
          <p:cNvPr id="99332" name="Foliennummernplatzhalter 4"/>
          <p:cNvSpPr>
            <a:spLocks noGrp="1"/>
          </p:cNvSpPr>
          <p:nvPr>
            <p:ph type="sldNum" sz="quarter" idx="4294967295"/>
          </p:nvPr>
        </p:nvSpPr>
        <p:spPr>
          <a:xfrm>
            <a:off x="7924800" y="6283325"/>
            <a:ext cx="1219200" cy="476250"/>
          </a:xfrm>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fld id="{7D11FB3F-667E-4E9C-80CF-DE3A0EA4C1D3}" type="slidenum">
              <a:rPr lang="de-DE" altLang="de-DE" sz="1400" smtClean="0"/>
              <a:pPr algn="ctr" eaLnBrk="1" hangingPunct="1">
                <a:spcBef>
                  <a:spcPct val="0"/>
                </a:spcBef>
                <a:buFontTx/>
                <a:buNone/>
              </a:pPr>
              <a:t>86</a:t>
            </a:fld>
            <a:endParaRPr lang="de-DE" altLang="de-DE" sz="1400" smtClean="0"/>
          </a:p>
        </p:txBody>
      </p:sp>
      <p:pic>
        <p:nvPicPr>
          <p:cNvPr id="99333"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738" y="696913"/>
            <a:ext cx="8280400" cy="517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33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7125" y="2967038"/>
            <a:ext cx="3810000" cy="290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9335" name="Textfeld 2"/>
          <p:cNvSpPr txBox="1">
            <a:spLocks noChangeArrowheads="1"/>
          </p:cNvSpPr>
          <p:nvPr/>
        </p:nvSpPr>
        <p:spPr bwMode="auto">
          <a:xfrm>
            <a:off x="7115175" y="5872163"/>
            <a:ext cx="16192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200"/>
              <a:t>Quellen: ASUG, SAP</a:t>
            </a:r>
          </a:p>
        </p:txBody>
      </p:sp>
      <p:sp>
        <p:nvSpPr>
          <p:cNvPr id="99336" name="Rechteck 7"/>
          <p:cNvSpPr>
            <a:spLocks noChangeArrowheads="1"/>
          </p:cNvSpPr>
          <p:nvPr/>
        </p:nvSpPr>
        <p:spPr bwMode="auto">
          <a:xfrm>
            <a:off x="3309938" y="6154738"/>
            <a:ext cx="25193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de-DE" altLang="de-DE" sz="1400" dirty="0"/>
              <a:t>Alternative ERP Systeme </a:t>
            </a:r>
          </a:p>
          <a:p>
            <a:pPr algn="ctr" eaLnBrk="1" hangingPunct="1">
              <a:spcBef>
                <a:spcPct val="0"/>
              </a:spcBef>
              <a:buFontTx/>
              <a:buNone/>
            </a:pPr>
            <a:r>
              <a:rPr lang="de-DE" altLang="de-DE" sz="1400" dirty="0"/>
              <a:t>WS 2019/2020</a:t>
            </a:r>
            <a:endParaRPr lang="de-DE" altLang="de-DE" sz="1400"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260350"/>
            <a:ext cx="8532813" cy="556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0355" name="Titel 1"/>
          <p:cNvSpPr>
            <a:spLocks noGrp="1"/>
          </p:cNvSpPr>
          <p:nvPr>
            <p:ph type="title" idx="4294967295"/>
          </p:nvPr>
        </p:nvSpPr>
        <p:spPr>
          <a:xfrm>
            <a:off x="258763" y="260350"/>
            <a:ext cx="1450975" cy="576263"/>
          </a:xfrm>
          <a:solidFill>
            <a:schemeClr val="accent1">
              <a:alpha val="65097"/>
            </a:schemeClr>
          </a:solidFill>
        </p:spPr>
        <p:txBody>
          <a:bodyPr/>
          <a:lstStyle/>
          <a:p>
            <a:pPr algn="l"/>
            <a:r>
              <a:rPr lang="de-DE" altLang="de-DE" sz="2400" b="1" smtClean="0"/>
              <a:t>Warum?</a:t>
            </a:r>
          </a:p>
        </p:txBody>
      </p:sp>
      <p:sp>
        <p:nvSpPr>
          <p:cNvPr id="100356" name="Inhaltsplatzhalter 2"/>
          <p:cNvSpPr>
            <a:spLocks noGrp="1"/>
          </p:cNvSpPr>
          <p:nvPr>
            <p:ph idx="4294967295"/>
          </p:nvPr>
        </p:nvSpPr>
        <p:spPr>
          <a:xfrm>
            <a:off x="242888" y="1989138"/>
            <a:ext cx="8229600" cy="3835400"/>
          </a:xfrm>
          <a:solidFill>
            <a:schemeClr val="accent1">
              <a:alpha val="65097"/>
            </a:schemeClr>
          </a:solidFill>
        </p:spPr>
        <p:txBody>
          <a:bodyPr/>
          <a:lstStyle/>
          <a:p>
            <a:pPr>
              <a:lnSpc>
                <a:spcPct val="150000"/>
              </a:lnSpc>
            </a:pPr>
            <a:r>
              <a:rPr lang="de-DE" altLang="de-DE" sz="2000" b="1" smtClean="0"/>
              <a:t>Datenmengen schwellen an</a:t>
            </a:r>
          </a:p>
          <a:p>
            <a:pPr>
              <a:lnSpc>
                <a:spcPct val="150000"/>
              </a:lnSpc>
            </a:pPr>
            <a:r>
              <a:rPr lang="de-DE" altLang="de-DE" sz="2000" b="1" smtClean="0"/>
              <a:t>Keine Zeit mehr für Systempflege (Updates, Backup)</a:t>
            </a:r>
          </a:p>
          <a:p>
            <a:pPr>
              <a:lnSpc>
                <a:spcPct val="150000"/>
              </a:lnSpc>
            </a:pPr>
            <a:r>
              <a:rPr lang="de-DE" altLang="de-DE" sz="2000" b="1" smtClean="0"/>
              <a:t>Zu lange Lieferzeiten für Reports</a:t>
            </a:r>
          </a:p>
          <a:p>
            <a:pPr>
              <a:lnSpc>
                <a:spcPct val="150000"/>
              </a:lnSpc>
            </a:pPr>
            <a:r>
              <a:rPr lang="de-DE" altLang="de-DE" sz="2000" b="1" smtClean="0"/>
              <a:t>Höhere Anforderungen an Analytics (z.B. Loyalty Programme)</a:t>
            </a:r>
          </a:p>
          <a:p>
            <a:pPr>
              <a:lnSpc>
                <a:spcPct val="150000"/>
              </a:lnSpc>
            </a:pPr>
            <a:r>
              <a:rPr lang="de-DE" altLang="de-DE" sz="2000" b="1" smtClean="0"/>
              <a:t>„Leichte“ Erweiterung existierender Installationen</a:t>
            </a:r>
          </a:p>
          <a:p>
            <a:pPr>
              <a:lnSpc>
                <a:spcPct val="150000"/>
              </a:lnSpc>
            </a:pPr>
            <a:r>
              <a:rPr lang="de-DE" altLang="de-DE" sz="2000" b="1" smtClean="0"/>
              <a:t>Share of Wallet</a:t>
            </a:r>
          </a:p>
          <a:p>
            <a:pPr>
              <a:lnSpc>
                <a:spcPct val="150000"/>
              </a:lnSpc>
            </a:pPr>
            <a:r>
              <a:rPr lang="de-DE" altLang="de-DE" sz="2000" b="1" smtClean="0"/>
              <a:t>Chance, installierten Park gegen neues Geld aufzurüsten</a:t>
            </a:r>
          </a:p>
        </p:txBody>
      </p:sp>
      <p:sp>
        <p:nvSpPr>
          <p:cNvPr id="100357" name="Foliennummernplatzhalter 4"/>
          <p:cNvSpPr>
            <a:spLocks noGrp="1"/>
          </p:cNvSpPr>
          <p:nvPr>
            <p:ph type="sldNum" sz="quarter" idx="4294967295"/>
          </p:nvPr>
        </p:nvSpPr>
        <p:spPr>
          <a:xfrm>
            <a:off x="7640638" y="6372225"/>
            <a:ext cx="1503362" cy="476250"/>
          </a:xfrm>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fld id="{1EBA7509-2D57-454D-992E-90C58C80F1D1}" type="slidenum">
              <a:rPr lang="de-DE" altLang="de-DE" sz="1400" smtClean="0"/>
              <a:pPr algn="ctr" eaLnBrk="1" hangingPunct="1">
                <a:spcBef>
                  <a:spcPct val="0"/>
                </a:spcBef>
                <a:buFontTx/>
                <a:buNone/>
              </a:pPr>
              <a:t>87</a:t>
            </a:fld>
            <a:endParaRPr lang="de-DE" altLang="de-DE" sz="1400" smtClean="0"/>
          </a:p>
        </p:txBody>
      </p:sp>
      <p:sp>
        <p:nvSpPr>
          <p:cNvPr id="100358" name="Rechteck 5"/>
          <p:cNvSpPr>
            <a:spLocks noChangeArrowheads="1"/>
          </p:cNvSpPr>
          <p:nvPr/>
        </p:nvSpPr>
        <p:spPr bwMode="auto">
          <a:xfrm>
            <a:off x="3309938" y="6154738"/>
            <a:ext cx="25193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de-DE" altLang="de-DE" sz="1400" dirty="0"/>
              <a:t>Alternative ERP Systeme </a:t>
            </a:r>
          </a:p>
          <a:p>
            <a:pPr algn="ctr" eaLnBrk="1" hangingPunct="1">
              <a:spcBef>
                <a:spcPct val="0"/>
              </a:spcBef>
              <a:buFontTx/>
              <a:buNone/>
            </a:pPr>
            <a:r>
              <a:rPr lang="de-DE" altLang="de-DE" sz="1400" dirty="0"/>
              <a:t>WS 2019/2020</a:t>
            </a:r>
            <a:endParaRPr lang="de-DE" altLang="de-DE" sz="14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Fußzeilenplatzhalter 4"/>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de-DE" altLang="de-DE" sz="1400" dirty="0" smtClean="0"/>
              <a:t>Alternative ERP Systeme </a:t>
            </a:r>
          </a:p>
          <a:p>
            <a:pPr eaLnBrk="1" hangingPunct="1">
              <a:spcBef>
                <a:spcPct val="0"/>
              </a:spcBef>
              <a:buFontTx/>
              <a:buNone/>
            </a:pPr>
            <a:r>
              <a:rPr lang="de-DE" altLang="de-DE" sz="1400" dirty="0"/>
              <a:t>WS2019/2020</a:t>
            </a:r>
          </a:p>
        </p:txBody>
      </p:sp>
      <p:sp>
        <p:nvSpPr>
          <p:cNvPr id="19459" name="Foliennummernplatzhalter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C1E41972-8669-4136-85BC-A59BE3670C9E}" type="slidenum">
              <a:rPr lang="de-DE" altLang="de-DE" sz="1400" smtClean="0"/>
              <a:pPr eaLnBrk="1" hangingPunct="1">
                <a:spcBef>
                  <a:spcPct val="0"/>
                </a:spcBef>
                <a:buFontTx/>
                <a:buNone/>
              </a:pPr>
              <a:t>9</a:t>
            </a:fld>
            <a:endParaRPr lang="de-DE" altLang="de-DE" sz="1400" smtClean="0"/>
          </a:p>
        </p:txBody>
      </p:sp>
      <p:sp>
        <p:nvSpPr>
          <p:cNvPr id="19460" name="Rectangle 2"/>
          <p:cNvSpPr>
            <a:spLocks noGrp="1" noChangeArrowheads="1"/>
          </p:cNvSpPr>
          <p:nvPr>
            <p:ph type="title"/>
          </p:nvPr>
        </p:nvSpPr>
        <p:spPr>
          <a:xfrm>
            <a:off x="457200" y="0"/>
            <a:ext cx="8229600" cy="1143000"/>
          </a:xfrm>
        </p:spPr>
        <p:txBody>
          <a:bodyPr/>
          <a:lstStyle/>
          <a:p>
            <a:pPr algn="l" eaLnBrk="1" hangingPunct="1"/>
            <a:r>
              <a:rPr lang="de-DE" altLang="de-DE" sz="2400" b="1" smtClean="0"/>
              <a:t>Literaturliste (1)</a:t>
            </a:r>
          </a:p>
        </p:txBody>
      </p:sp>
      <p:sp>
        <p:nvSpPr>
          <p:cNvPr id="19461" name="Rectangle 3"/>
          <p:cNvSpPr>
            <a:spLocks noGrp="1" noChangeArrowheads="1"/>
          </p:cNvSpPr>
          <p:nvPr>
            <p:ph type="body" idx="1"/>
          </p:nvPr>
        </p:nvSpPr>
        <p:spPr>
          <a:xfrm>
            <a:off x="457200" y="981075"/>
            <a:ext cx="8229600" cy="5040313"/>
          </a:xfrm>
        </p:spPr>
        <p:txBody>
          <a:bodyPr/>
          <a:lstStyle/>
          <a:p>
            <a:pPr marL="0" indent="0" eaLnBrk="1" hangingPunct="1">
              <a:buFontTx/>
              <a:buNone/>
            </a:pPr>
            <a:r>
              <a:rPr lang="de-DE" altLang="de-DE" sz="2000" smtClean="0"/>
              <a:t>Gronau 2010		Gronau, N.: Enterprise Resource Planning, 2. 			Auflage, München 2010</a:t>
            </a:r>
          </a:p>
          <a:p>
            <a:pPr marL="0" indent="0" eaLnBrk="1" hangingPunct="1">
              <a:buFontTx/>
              <a:buNone/>
            </a:pPr>
            <a:r>
              <a:rPr lang="de-DE" altLang="de-DE" sz="2000" smtClean="0"/>
              <a:t>Hesseler 2007		Hesseler, M., Görtz, M.: Basiswissen ERP-			Systeme, 1. Auflage, Witten 2007</a:t>
            </a:r>
          </a:p>
          <a:p>
            <a:pPr marL="0" indent="0">
              <a:buFontTx/>
              <a:buNone/>
            </a:pPr>
            <a:r>
              <a:rPr lang="de-DE" altLang="de-DE" sz="2000" smtClean="0"/>
              <a:t>Kolbenschlag 2008	Teich / Kolbenschlag / Reiners</a:t>
            </a:r>
          </a:p>
          <a:p>
            <a:pPr marL="0" indent="0">
              <a:buFontTx/>
              <a:buNone/>
            </a:pPr>
            <a:r>
              <a:rPr lang="de-DE" altLang="de-DE" sz="2000" b="1" smtClean="0"/>
              <a:t>			</a:t>
            </a:r>
            <a:r>
              <a:rPr lang="de-DE" altLang="de-DE" sz="2000" smtClean="0"/>
              <a:t>Der richtige Weg zur Softwareauswahl 1. 			Auflage 2008, Springer ISBN 978-3-540-			71261-9 vergriffen, aber in der Bibliothek 			ausreichend vorhanden</a:t>
            </a:r>
          </a:p>
          <a:p>
            <a:pPr marL="0" indent="0">
              <a:buFontTx/>
              <a:buNone/>
            </a:pPr>
            <a:r>
              <a:rPr lang="sv-SE" altLang="de-DE" sz="2000" smtClean="0"/>
              <a:t>BofAML2015		Kash Rangan et al. :Primer: BofA Merrill Lynch 			handbook </a:t>
            </a:r>
            <a:r>
              <a:rPr lang="en-US" altLang="de-DE" sz="2000" smtClean="0"/>
              <a:t>for navigating Software – in online 			Materialien</a:t>
            </a:r>
          </a:p>
          <a:p>
            <a:pPr marL="0" indent="0">
              <a:buFontTx/>
              <a:buNone/>
            </a:pPr>
            <a:r>
              <a:rPr lang="en-US" altLang="de-DE" sz="2000" smtClean="0"/>
              <a:t>Brynjolfsson 2015	Erik Brynjolfsson, Andrew Mcafee The Second 			Machine Age, 2. Auflage Kulmbach 2015</a:t>
            </a:r>
            <a:endParaRPr lang="de-DE" altLang="de-DE" sz="2000" smtClean="0"/>
          </a:p>
          <a:p>
            <a:pPr marL="0" indent="0" eaLnBrk="1" hangingPunct="1">
              <a:buFontTx/>
              <a:buNone/>
            </a:pPr>
            <a:endParaRPr lang="de-DE" altLang="de-DE" sz="2000" smtClean="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4331</Words>
  <Application>Microsoft Office PowerPoint</Application>
  <PresentationFormat>Bildschirmpräsentation (4:3)</PresentationFormat>
  <Paragraphs>1116</Paragraphs>
  <Slides>87</Slides>
  <Notes>72</Notes>
  <HiddenSlides>2</HiddenSlides>
  <MMClips>0</MMClips>
  <ScaleCrop>false</ScaleCrop>
  <HeadingPairs>
    <vt:vector size="6" baseType="variant">
      <vt:variant>
        <vt:lpstr>Design</vt:lpstr>
      </vt:variant>
      <vt:variant>
        <vt:i4>1</vt:i4>
      </vt:variant>
      <vt:variant>
        <vt:lpstr>Eingebettete OLE-Server</vt:lpstr>
      </vt:variant>
      <vt:variant>
        <vt:i4>1</vt:i4>
      </vt:variant>
      <vt:variant>
        <vt:lpstr>Folientitel</vt:lpstr>
      </vt:variant>
      <vt:variant>
        <vt:i4>87</vt:i4>
      </vt:variant>
    </vt:vector>
  </HeadingPairs>
  <TitlesOfParts>
    <vt:vector size="89" baseType="lpstr">
      <vt:lpstr>Default Design</vt:lpstr>
      <vt:lpstr>Dokument</vt:lpstr>
      <vt:lpstr>Alternative ERP-Systeme</vt:lpstr>
      <vt:lpstr>PowerPoint-Präsentation</vt:lpstr>
      <vt:lpstr>PowerPoint-Präsentation</vt:lpstr>
      <vt:lpstr>Definition „Alternative ERP-Systeme“</vt:lpstr>
      <vt:lpstr>Überblick: Veranstaltungsinhalt </vt:lpstr>
      <vt:lpstr>PowerPoint-Präsentation</vt:lpstr>
      <vt:lpstr>Fahrplan und Termine (wird nach Bedarf aktualisiert)</vt:lpstr>
      <vt:lpstr>Betrachtete Systeme (vorläufig)</vt:lpstr>
      <vt:lpstr>Literaturliste (1)</vt:lpstr>
      <vt:lpstr>Literaturliste (2)</vt:lpstr>
      <vt:lpstr>ERP-Repetitorium</vt:lpstr>
      <vt:lpstr>PowerPoint-Präsentation</vt:lpstr>
      <vt:lpstr>Was ist ein ERP-System?</vt:lpstr>
      <vt:lpstr>Vorteile von ERP-Systemen (idealerweise...)</vt:lpstr>
      <vt:lpstr>Typische Funktionen und Aufgaben von ERP-Systemen</vt:lpstr>
      <vt:lpstr>Aufbau eines ERP-Systems</vt:lpstr>
      <vt:lpstr>Integration in ERP-Systemen</vt:lpstr>
      <vt:lpstr>PowerPoint-Präsentation</vt:lpstr>
      <vt:lpstr>Erwartungen – oder Mythen?</vt:lpstr>
      <vt:lpstr>PowerPoint-Präsentation</vt:lpstr>
      <vt:lpstr>Finanziell</vt:lpstr>
      <vt:lpstr>PowerPoint-Präsentation</vt:lpstr>
      <vt:lpstr>Marktanteile im ERP-Markt in Deutschland 2009</vt:lpstr>
      <vt:lpstr>PowerPoint-Präsentation</vt:lpstr>
      <vt:lpstr>PowerPoint-Präsentation</vt:lpstr>
      <vt:lpstr>PowerPoint-Präsentation</vt:lpstr>
      <vt:lpstr>.</vt:lpstr>
      <vt:lpstr>PowerPoint-Präsentation</vt:lpstr>
      <vt:lpstr>PowerPoint-Präsentation</vt:lpstr>
      <vt:lpstr>PowerPoint-Präsentation</vt:lpstr>
      <vt:lpstr>„Funktionsimperialismus“</vt:lpstr>
      <vt:lpstr>PowerPoint-Präsentation</vt:lpstr>
      <vt:lpstr>SAP Marktanteil vs. Nachhaltigkeit</vt:lpstr>
      <vt:lpstr>PowerPoint-Präsentation</vt:lpstr>
      <vt:lpstr>PowerPoint-Präsentation</vt:lpstr>
      <vt:lpstr>PowerPoint-Präsentation</vt:lpstr>
      <vt:lpstr>Anforderungen ERP II+</vt:lpstr>
      <vt:lpstr>PowerPoint-Präsentation</vt:lpstr>
      <vt:lpstr>Die offenen Fragen</vt:lpstr>
      <vt:lpstr>PowerPoint-Präsentation</vt:lpstr>
      <vt:lpstr>PowerPoint-Präsentation</vt:lpstr>
      <vt:lpstr>Trend: SaaS/PaaS - Cloud </vt:lpstr>
      <vt:lpstr>Open Source vs. Software Produkt vs. Cloud (1)</vt:lpstr>
      <vt:lpstr>Open Source vs. Software Produkt vs. Cloud (2)</vt:lpstr>
      <vt:lpstr>PowerPoint-Präsentation</vt:lpstr>
      <vt:lpstr>PowerPoint-Präsentation</vt:lpstr>
      <vt:lpstr>PowerPoint-Präsentation</vt:lpstr>
      <vt:lpstr>PowerPoint-Präsentation</vt:lpstr>
      <vt:lpstr>Auswahl- und Beurteilungskriterien (1)</vt:lpstr>
      <vt:lpstr>Auswahl- und Beurteilungskriterien (2)</vt:lpstr>
      <vt:lpstr>Auswahl- und Beurteilungskriterien (3)</vt:lpstr>
      <vt:lpstr>PowerPoint-Präsentation</vt:lpstr>
      <vt:lpstr>Einkauf</vt:lpstr>
      <vt:lpstr>Prozesse und Lifecycle</vt:lpstr>
      <vt:lpstr>Vertragsbasis</vt:lpstr>
      <vt:lpstr>Lizenzen, Services, Wartung (1)</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Query Optimierung</vt:lpstr>
      <vt:lpstr>Force Custom Development</vt:lpstr>
      <vt:lpstr>PowerPoint-Präsentation</vt:lpstr>
      <vt:lpstr>SuiteCloud Platform &amp; Ecosystem</vt:lpstr>
      <vt:lpstr>Customization with SuiteScript</vt:lpstr>
      <vt:lpstr>PowerPoint-Präsentation</vt:lpstr>
      <vt:lpstr>Neue Metriken</vt:lpstr>
      <vt:lpstr>Kann man mit Cloud-Angeboten Geld verdienen?</vt:lpstr>
      <vt:lpstr>Was bleibt pro User hängen?</vt:lpstr>
      <vt:lpstr>Illusionen, Illusionen</vt:lpstr>
      <vt:lpstr>SuiteCloud Connect for SAP</vt:lpstr>
      <vt:lpstr>Der Alptraum des Herstellers</vt:lpstr>
      <vt:lpstr>PowerPoint-Präsentation</vt:lpstr>
      <vt:lpstr>PowerPoint-Präsentation</vt:lpstr>
      <vt:lpstr>Mega-Trend: Anstelle der Suite tritt die Infrastruktur (1)</vt:lpstr>
      <vt:lpstr>Mega-Trend: Anstelle der Suite tritt die Infrastruktur (2)</vt:lpstr>
      <vt:lpstr>Hana</vt:lpstr>
      <vt:lpstr>Warum?</vt:lpstr>
    </vt:vector>
  </TitlesOfParts>
  <Company>Strategy Partners Intl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Alternative ERP-Systeme</dc:title>
  <dc:creator>Helmuth Gümbel</dc:creator>
  <cp:lastModifiedBy>Helmuth</cp:lastModifiedBy>
  <cp:revision>110</cp:revision>
  <cp:lastPrinted>2015-10-01T10:34:27Z</cp:lastPrinted>
  <dcterms:created xsi:type="dcterms:W3CDTF">2011-09-10T17:59:34Z</dcterms:created>
  <dcterms:modified xsi:type="dcterms:W3CDTF">2019-10-21T09:47:57Z</dcterms:modified>
</cp:coreProperties>
</file>